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3.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0" r:id="rId2"/>
    <p:sldMasterId id="2147483672" r:id="rId3"/>
    <p:sldMasterId id="2147483689" r:id="rId4"/>
  </p:sldMasterIdLst>
  <p:notesMasterIdLst>
    <p:notesMasterId r:id="rId62"/>
  </p:notesMasterIdLst>
  <p:sldIdLst>
    <p:sldId id="257" r:id="rId5"/>
    <p:sldId id="2141" r:id="rId6"/>
    <p:sldId id="4704" r:id="rId7"/>
    <p:sldId id="259" r:id="rId8"/>
    <p:sldId id="4616" r:id="rId9"/>
    <p:sldId id="4615" r:id="rId10"/>
    <p:sldId id="4617" r:id="rId11"/>
    <p:sldId id="4690" r:id="rId12"/>
    <p:sldId id="4681" r:id="rId13"/>
    <p:sldId id="4686" r:id="rId14"/>
    <p:sldId id="4688" r:id="rId15"/>
    <p:sldId id="4566" r:id="rId16"/>
    <p:sldId id="4689" r:id="rId17"/>
    <p:sldId id="4568" r:id="rId18"/>
    <p:sldId id="4569" r:id="rId19"/>
    <p:sldId id="4572" r:id="rId20"/>
    <p:sldId id="4574" r:id="rId21"/>
    <p:sldId id="4573" r:id="rId22"/>
    <p:sldId id="4618" r:id="rId23"/>
    <p:sldId id="4575" r:id="rId24"/>
    <p:sldId id="4694" r:id="rId25"/>
    <p:sldId id="4605" r:id="rId26"/>
    <p:sldId id="4577" r:id="rId27"/>
    <p:sldId id="4691" r:id="rId28"/>
    <p:sldId id="4699" r:id="rId29"/>
    <p:sldId id="4714" r:id="rId30"/>
    <p:sldId id="4700" r:id="rId31"/>
    <p:sldId id="4716" r:id="rId32"/>
    <p:sldId id="4717" r:id="rId33"/>
    <p:sldId id="4696" r:id="rId34"/>
    <p:sldId id="4695" r:id="rId35"/>
    <p:sldId id="4710" r:id="rId36"/>
    <p:sldId id="4718" r:id="rId37"/>
    <p:sldId id="4658" r:id="rId38"/>
    <p:sldId id="4719" r:id="rId39"/>
    <p:sldId id="4707" r:id="rId40"/>
    <p:sldId id="4708" r:id="rId41"/>
    <p:sldId id="287" r:id="rId42"/>
    <p:sldId id="4711" r:id="rId43"/>
    <p:sldId id="4698" r:id="rId44"/>
    <p:sldId id="4692" r:id="rId45"/>
    <p:sldId id="4720" r:id="rId46"/>
    <p:sldId id="4610" r:id="rId47"/>
    <p:sldId id="525" r:id="rId48"/>
    <p:sldId id="524" r:id="rId49"/>
    <p:sldId id="2233" r:id="rId50"/>
    <p:sldId id="4722" r:id="rId51"/>
    <p:sldId id="4723" r:id="rId52"/>
    <p:sldId id="4724" r:id="rId53"/>
    <p:sldId id="4725" r:id="rId54"/>
    <p:sldId id="4726" r:id="rId55"/>
    <p:sldId id="4727" r:id="rId56"/>
    <p:sldId id="4728" r:id="rId57"/>
    <p:sldId id="4729" r:id="rId58"/>
    <p:sldId id="4730" r:id="rId59"/>
    <p:sldId id="4650" r:id="rId60"/>
    <p:sldId id="4731" r:id="rId61"/>
  </p:sldIdLst>
  <p:sldSz cx="12192000" cy="6858000"/>
  <p:notesSz cx="6858000" cy="9144000"/>
  <p:defaultText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8DB53E4-487A-487E-884B-C9BAD36A24CC}" v="3" dt="2025-05-19T13:10:44.99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658"/>
  </p:normalViewPr>
  <p:slideViewPr>
    <p:cSldViewPr snapToGrid="0" showGuides="1">
      <p:cViewPr varScale="1">
        <p:scale>
          <a:sx n="90" d="100"/>
          <a:sy n="90" d="100"/>
        </p:scale>
        <p:origin x="370" y="5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presProps" Target="presProps.xml"/><Relationship Id="rId68"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tableStyles" Target="tableStyles.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oert van Gemeren" userId="ee94f769-9ead-425e-bee1-f2c948ef7f16" providerId="ADAL" clId="{A8DB53E4-487A-487E-884B-C9BAD36A24CC}"/>
    <pc:docChg chg="custSel addSld delSld modSld">
      <pc:chgData name="Coert van Gemeren" userId="ee94f769-9ead-425e-bee1-f2c948ef7f16" providerId="ADAL" clId="{A8DB53E4-487A-487E-884B-C9BAD36A24CC}" dt="2025-05-19T13:10:58.134" v="36" actId="47"/>
      <pc:docMkLst>
        <pc:docMk/>
      </pc:docMkLst>
      <pc:sldChg chg="modSp mod">
        <pc:chgData name="Coert van Gemeren" userId="ee94f769-9ead-425e-bee1-f2c948ef7f16" providerId="ADAL" clId="{A8DB53E4-487A-487E-884B-C9BAD36A24CC}" dt="2025-05-19T13:04:41.022" v="28" actId="20577"/>
        <pc:sldMkLst>
          <pc:docMk/>
          <pc:sldMk cId="4034597899" sldId="257"/>
        </pc:sldMkLst>
        <pc:spChg chg="mod">
          <ac:chgData name="Coert van Gemeren" userId="ee94f769-9ead-425e-bee1-f2c948ef7f16" providerId="ADAL" clId="{A8DB53E4-487A-487E-884B-C9BAD36A24CC}" dt="2025-05-19T13:04:41.022" v="28" actId="20577"/>
          <ac:spMkLst>
            <pc:docMk/>
            <pc:sldMk cId="4034597899" sldId="257"/>
            <ac:spMk id="2" creationId="{FE065C0B-72C8-2763-874F-996B58085E30}"/>
          </ac:spMkLst>
        </pc:spChg>
      </pc:sldChg>
      <pc:sldChg chg="addSp delSp modSp mod">
        <pc:chgData name="Coert van Gemeren" userId="ee94f769-9ead-425e-bee1-f2c948ef7f16" providerId="ADAL" clId="{A8DB53E4-487A-487E-884B-C9BAD36A24CC}" dt="2025-05-19T13:05:58.197" v="34" actId="478"/>
        <pc:sldMkLst>
          <pc:docMk/>
          <pc:sldMk cId="2913788630" sldId="2141"/>
        </pc:sldMkLst>
        <pc:spChg chg="del">
          <ac:chgData name="Coert van Gemeren" userId="ee94f769-9ead-425e-bee1-f2c948ef7f16" providerId="ADAL" clId="{A8DB53E4-487A-487E-884B-C9BAD36A24CC}" dt="2025-05-19T13:05:43.136" v="32" actId="478"/>
          <ac:spMkLst>
            <pc:docMk/>
            <pc:sldMk cId="2913788630" sldId="2141"/>
            <ac:spMk id="3" creationId="{89A9735A-E9A7-9B47-B6BF-58DDB7416809}"/>
          </ac:spMkLst>
        </pc:spChg>
        <pc:spChg chg="del">
          <ac:chgData name="Coert van Gemeren" userId="ee94f769-9ead-425e-bee1-f2c948ef7f16" providerId="ADAL" clId="{A8DB53E4-487A-487E-884B-C9BAD36A24CC}" dt="2025-05-19T13:05:33.680" v="29" actId="478"/>
          <ac:spMkLst>
            <pc:docMk/>
            <pc:sldMk cId="2913788630" sldId="2141"/>
            <ac:spMk id="6" creationId="{7CC980AF-DE8C-9280-5576-BBB384F9EDA1}"/>
          </ac:spMkLst>
        </pc:spChg>
        <pc:spChg chg="del">
          <ac:chgData name="Coert van Gemeren" userId="ee94f769-9ead-425e-bee1-f2c948ef7f16" providerId="ADAL" clId="{A8DB53E4-487A-487E-884B-C9BAD36A24CC}" dt="2025-05-19T13:05:36.166" v="31" actId="478"/>
          <ac:spMkLst>
            <pc:docMk/>
            <pc:sldMk cId="2913788630" sldId="2141"/>
            <ac:spMk id="8" creationId="{FD2F3303-0E3F-6EB0-81C9-E940A98DCA67}"/>
          </ac:spMkLst>
        </pc:spChg>
        <pc:spChg chg="add del mod">
          <ac:chgData name="Coert van Gemeren" userId="ee94f769-9ead-425e-bee1-f2c948ef7f16" providerId="ADAL" clId="{A8DB53E4-487A-487E-884B-C9BAD36A24CC}" dt="2025-05-19T13:05:58.197" v="34" actId="478"/>
          <ac:spMkLst>
            <pc:docMk/>
            <pc:sldMk cId="2913788630" sldId="2141"/>
            <ac:spMk id="14" creationId="{AF244180-8E6D-AEC4-41D9-21884B4C1C89}"/>
          </ac:spMkLst>
        </pc:spChg>
        <pc:spChg chg="add mod">
          <ac:chgData name="Coert van Gemeren" userId="ee94f769-9ead-425e-bee1-f2c948ef7f16" providerId="ADAL" clId="{A8DB53E4-487A-487E-884B-C9BAD36A24CC}" dt="2025-05-19T13:05:50.835" v="33"/>
          <ac:spMkLst>
            <pc:docMk/>
            <pc:sldMk cId="2913788630" sldId="2141"/>
            <ac:spMk id="16" creationId="{72488955-5688-5F51-DA11-D5CDE537F385}"/>
          </ac:spMkLst>
        </pc:spChg>
        <pc:spChg chg="add mod">
          <ac:chgData name="Coert van Gemeren" userId="ee94f769-9ead-425e-bee1-f2c948ef7f16" providerId="ADAL" clId="{A8DB53E4-487A-487E-884B-C9BAD36A24CC}" dt="2025-05-19T13:05:50.835" v="33"/>
          <ac:spMkLst>
            <pc:docMk/>
            <pc:sldMk cId="2913788630" sldId="2141"/>
            <ac:spMk id="17" creationId="{7BEDF39F-A4C8-7D8F-F2C0-504791F197E2}"/>
          </ac:spMkLst>
        </pc:spChg>
        <pc:picChg chg="del">
          <ac:chgData name="Coert van Gemeren" userId="ee94f769-9ead-425e-bee1-f2c948ef7f16" providerId="ADAL" clId="{A8DB53E4-487A-487E-884B-C9BAD36A24CC}" dt="2025-05-19T13:05:34.680" v="30" actId="478"/>
          <ac:picMkLst>
            <pc:docMk/>
            <pc:sldMk cId="2913788630" sldId="2141"/>
            <ac:picMk id="1026" creationId="{5E5312D7-C1C6-DA41-93D4-B975F7229A96}"/>
          </ac:picMkLst>
        </pc:picChg>
      </pc:sldChg>
      <pc:sldChg chg="add del">
        <pc:chgData name="Coert van Gemeren" userId="ee94f769-9ead-425e-bee1-f2c948ef7f16" providerId="ADAL" clId="{A8DB53E4-487A-487E-884B-C9BAD36A24CC}" dt="2025-05-19T13:10:58.134" v="36" actId="47"/>
        <pc:sldMkLst>
          <pc:docMk/>
          <pc:sldMk cId="3403515877" sldId="4771"/>
        </pc:sldMkLst>
      </pc:sldChg>
    </pc:docChg>
  </pc:docChgLst>
  <pc:docChgLst>
    <pc:chgData name="Marc Teunis" userId="2b2c96df-69e4-499f-81d5-36afb09987bd" providerId="ADAL" clId="{95DA4307-508C-3347-87FF-4B5B724583ED}"/>
    <pc:docChg chg="undo custSel addSld delSld modSld">
      <pc:chgData name="Marc Teunis" userId="2b2c96df-69e4-499f-81d5-36afb09987bd" providerId="ADAL" clId="{95DA4307-508C-3347-87FF-4B5B724583ED}" dt="2025-02-07T10:06:07.544" v="16" actId="2696"/>
      <pc:docMkLst>
        <pc:docMk/>
      </pc:docMkLst>
      <pc:sldChg chg="del">
        <pc:chgData name="Marc Teunis" userId="2b2c96df-69e4-499f-81d5-36afb09987bd" providerId="ADAL" clId="{95DA4307-508C-3347-87FF-4B5B724583ED}" dt="2025-02-07T10:06:07.544" v="16" actId="2696"/>
        <pc:sldMkLst>
          <pc:docMk/>
          <pc:sldMk cId="1696536135" sldId="256"/>
        </pc:sldMkLst>
      </pc:sldChg>
      <pc:sldChg chg="addSp delSp add del setBg delDesignElem">
        <pc:chgData name="Marc Teunis" userId="2b2c96df-69e4-499f-81d5-36afb09987bd" providerId="ADAL" clId="{95DA4307-508C-3347-87FF-4B5B724583ED}" dt="2025-02-07T10:06:04.265" v="15"/>
        <pc:sldMkLst>
          <pc:docMk/>
          <pc:sldMk cId="4034597899" sldId="257"/>
        </pc:sldMkLst>
      </pc:sldChg>
      <pc:sldChg chg="add del">
        <pc:chgData name="Marc Teunis" userId="2b2c96df-69e4-499f-81d5-36afb09987bd" providerId="ADAL" clId="{95DA4307-508C-3347-87FF-4B5B724583ED}" dt="2025-02-07T10:06:04.265" v="15"/>
        <pc:sldMkLst>
          <pc:docMk/>
          <pc:sldMk cId="1952238885" sldId="259"/>
        </pc:sldMkLst>
      </pc:sldChg>
      <pc:sldChg chg="modSp add del mod setBg">
        <pc:chgData name="Marc Teunis" userId="2b2c96df-69e4-499f-81d5-36afb09987bd" providerId="ADAL" clId="{95DA4307-508C-3347-87FF-4B5B724583ED}" dt="2025-02-07T10:06:04.265" v="15"/>
        <pc:sldMkLst>
          <pc:docMk/>
          <pc:sldMk cId="0" sldId="287"/>
        </pc:sldMkLst>
      </pc:sldChg>
      <pc:sldChg chg="add del">
        <pc:chgData name="Marc Teunis" userId="2b2c96df-69e4-499f-81d5-36afb09987bd" providerId="ADAL" clId="{95DA4307-508C-3347-87FF-4B5B724583ED}" dt="2025-02-07T10:06:04.265" v="15"/>
        <pc:sldMkLst>
          <pc:docMk/>
          <pc:sldMk cId="711492444" sldId="524"/>
        </pc:sldMkLst>
      </pc:sldChg>
      <pc:sldChg chg="add del">
        <pc:chgData name="Marc Teunis" userId="2b2c96df-69e4-499f-81d5-36afb09987bd" providerId="ADAL" clId="{95DA4307-508C-3347-87FF-4B5B724583ED}" dt="2025-02-07T10:06:04.265" v="15"/>
        <pc:sldMkLst>
          <pc:docMk/>
          <pc:sldMk cId="433481401" sldId="525"/>
        </pc:sldMkLst>
      </pc:sldChg>
      <pc:sldChg chg="addSp delSp add del setBg delDesignElem">
        <pc:chgData name="Marc Teunis" userId="2b2c96df-69e4-499f-81d5-36afb09987bd" providerId="ADAL" clId="{95DA4307-508C-3347-87FF-4B5B724583ED}" dt="2025-02-07T10:06:04.265" v="15"/>
        <pc:sldMkLst>
          <pc:docMk/>
          <pc:sldMk cId="2913788630" sldId="2141"/>
        </pc:sldMkLst>
      </pc:sldChg>
      <pc:sldChg chg="add del">
        <pc:chgData name="Marc Teunis" userId="2b2c96df-69e4-499f-81d5-36afb09987bd" providerId="ADAL" clId="{95DA4307-508C-3347-87FF-4B5B724583ED}" dt="2025-02-07T10:06:04.265" v="15"/>
        <pc:sldMkLst>
          <pc:docMk/>
          <pc:sldMk cId="496974452" sldId="2233"/>
        </pc:sldMkLst>
      </pc:sldChg>
      <pc:sldChg chg="add del">
        <pc:chgData name="Marc Teunis" userId="2b2c96df-69e4-499f-81d5-36afb09987bd" providerId="ADAL" clId="{95DA4307-508C-3347-87FF-4B5B724583ED}" dt="2025-02-07T10:06:04.265" v="15"/>
        <pc:sldMkLst>
          <pc:docMk/>
          <pc:sldMk cId="1107167042" sldId="4566"/>
        </pc:sldMkLst>
      </pc:sldChg>
      <pc:sldChg chg="add del">
        <pc:chgData name="Marc Teunis" userId="2b2c96df-69e4-499f-81d5-36afb09987bd" providerId="ADAL" clId="{95DA4307-508C-3347-87FF-4B5B724583ED}" dt="2025-02-07T10:06:04.265" v="15"/>
        <pc:sldMkLst>
          <pc:docMk/>
          <pc:sldMk cId="1214272134" sldId="4568"/>
        </pc:sldMkLst>
      </pc:sldChg>
      <pc:sldChg chg="add del">
        <pc:chgData name="Marc Teunis" userId="2b2c96df-69e4-499f-81d5-36afb09987bd" providerId="ADAL" clId="{95DA4307-508C-3347-87FF-4B5B724583ED}" dt="2025-02-07T10:06:04.265" v="15"/>
        <pc:sldMkLst>
          <pc:docMk/>
          <pc:sldMk cId="1490551574" sldId="4569"/>
        </pc:sldMkLst>
      </pc:sldChg>
      <pc:sldChg chg="add del">
        <pc:chgData name="Marc Teunis" userId="2b2c96df-69e4-499f-81d5-36afb09987bd" providerId="ADAL" clId="{95DA4307-508C-3347-87FF-4B5B724583ED}" dt="2025-02-07T10:06:04.265" v="15"/>
        <pc:sldMkLst>
          <pc:docMk/>
          <pc:sldMk cId="2770779362" sldId="4572"/>
        </pc:sldMkLst>
      </pc:sldChg>
      <pc:sldChg chg="add del">
        <pc:chgData name="Marc Teunis" userId="2b2c96df-69e4-499f-81d5-36afb09987bd" providerId="ADAL" clId="{95DA4307-508C-3347-87FF-4B5B724583ED}" dt="2025-02-07T10:06:04.265" v="15"/>
        <pc:sldMkLst>
          <pc:docMk/>
          <pc:sldMk cId="867682602" sldId="4573"/>
        </pc:sldMkLst>
      </pc:sldChg>
      <pc:sldChg chg="add del">
        <pc:chgData name="Marc Teunis" userId="2b2c96df-69e4-499f-81d5-36afb09987bd" providerId="ADAL" clId="{95DA4307-508C-3347-87FF-4B5B724583ED}" dt="2025-02-07T10:06:04.265" v="15"/>
        <pc:sldMkLst>
          <pc:docMk/>
          <pc:sldMk cId="1286778390" sldId="4574"/>
        </pc:sldMkLst>
      </pc:sldChg>
      <pc:sldChg chg="add del">
        <pc:chgData name="Marc Teunis" userId="2b2c96df-69e4-499f-81d5-36afb09987bd" providerId="ADAL" clId="{95DA4307-508C-3347-87FF-4B5B724583ED}" dt="2025-02-07T10:06:04.265" v="15"/>
        <pc:sldMkLst>
          <pc:docMk/>
          <pc:sldMk cId="2450001594" sldId="4575"/>
        </pc:sldMkLst>
      </pc:sldChg>
      <pc:sldChg chg="add del">
        <pc:chgData name="Marc Teunis" userId="2b2c96df-69e4-499f-81d5-36afb09987bd" providerId="ADAL" clId="{95DA4307-508C-3347-87FF-4B5B724583ED}" dt="2025-02-07T10:06:04.265" v="15"/>
        <pc:sldMkLst>
          <pc:docMk/>
          <pc:sldMk cId="73366944" sldId="4577"/>
        </pc:sldMkLst>
      </pc:sldChg>
      <pc:sldChg chg="add del">
        <pc:chgData name="Marc Teunis" userId="2b2c96df-69e4-499f-81d5-36afb09987bd" providerId="ADAL" clId="{95DA4307-508C-3347-87FF-4B5B724583ED}" dt="2025-02-07T10:06:04.265" v="15"/>
        <pc:sldMkLst>
          <pc:docMk/>
          <pc:sldMk cId="944115615" sldId="4605"/>
        </pc:sldMkLst>
      </pc:sldChg>
      <pc:sldChg chg="add del">
        <pc:chgData name="Marc Teunis" userId="2b2c96df-69e4-499f-81d5-36afb09987bd" providerId="ADAL" clId="{95DA4307-508C-3347-87FF-4B5B724583ED}" dt="2025-02-07T10:06:04.265" v="15"/>
        <pc:sldMkLst>
          <pc:docMk/>
          <pc:sldMk cId="1667285176" sldId="4610"/>
        </pc:sldMkLst>
      </pc:sldChg>
      <pc:sldChg chg="add del">
        <pc:chgData name="Marc Teunis" userId="2b2c96df-69e4-499f-81d5-36afb09987bd" providerId="ADAL" clId="{95DA4307-508C-3347-87FF-4B5B724583ED}" dt="2025-02-07T10:06:04.265" v="15"/>
        <pc:sldMkLst>
          <pc:docMk/>
          <pc:sldMk cId="1200387294" sldId="4615"/>
        </pc:sldMkLst>
      </pc:sldChg>
      <pc:sldChg chg="add del">
        <pc:chgData name="Marc Teunis" userId="2b2c96df-69e4-499f-81d5-36afb09987bd" providerId="ADAL" clId="{95DA4307-508C-3347-87FF-4B5B724583ED}" dt="2025-02-07T10:06:04.265" v="15"/>
        <pc:sldMkLst>
          <pc:docMk/>
          <pc:sldMk cId="1246910347" sldId="4616"/>
        </pc:sldMkLst>
      </pc:sldChg>
      <pc:sldChg chg="add del">
        <pc:chgData name="Marc Teunis" userId="2b2c96df-69e4-499f-81d5-36afb09987bd" providerId="ADAL" clId="{95DA4307-508C-3347-87FF-4B5B724583ED}" dt="2025-02-07T10:06:04.265" v="15"/>
        <pc:sldMkLst>
          <pc:docMk/>
          <pc:sldMk cId="982372160" sldId="4617"/>
        </pc:sldMkLst>
      </pc:sldChg>
      <pc:sldChg chg="add del">
        <pc:chgData name="Marc Teunis" userId="2b2c96df-69e4-499f-81d5-36afb09987bd" providerId="ADAL" clId="{95DA4307-508C-3347-87FF-4B5B724583ED}" dt="2025-02-07T10:06:04.265" v="15"/>
        <pc:sldMkLst>
          <pc:docMk/>
          <pc:sldMk cId="2826976750" sldId="4618"/>
        </pc:sldMkLst>
      </pc:sldChg>
      <pc:sldChg chg="add del">
        <pc:chgData name="Marc Teunis" userId="2b2c96df-69e4-499f-81d5-36afb09987bd" providerId="ADAL" clId="{95DA4307-508C-3347-87FF-4B5B724583ED}" dt="2025-02-07T10:06:04.265" v="15"/>
        <pc:sldMkLst>
          <pc:docMk/>
          <pc:sldMk cId="0" sldId="4650"/>
        </pc:sldMkLst>
      </pc:sldChg>
      <pc:sldChg chg="add del">
        <pc:chgData name="Marc Teunis" userId="2b2c96df-69e4-499f-81d5-36afb09987bd" providerId="ADAL" clId="{95DA4307-508C-3347-87FF-4B5B724583ED}" dt="2025-02-07T10:06:04.265" v="15"/>
        <pc:sldMkLst>
          <pc:docMk/>
          <pc:sldMk cId="3943385922" sldId="4658"/>
        </pc:sldMkLst>
      </pc:sldChg>
      <pc:sldChg chg="addSp delSp add del setBg delDesignElem">
        <pc:chgData name="Marc Teunis" userId="2b2c96df-69e4-499f-81d5-36afb09987bd" providerId="ADAL" clId="{95DA4307-508C-3347-87FF-4B5B724583ED}" dt="2025-02-07T10:06:04.265" v="15"/>
        <pc:sldMkLst>
          <pc:docMk/>
          <pc:sldMk cId="464145258" sldId="4681"/>
        </pc:sldMkLst>
      </pc:sldChg>
      <pc:sldChg chg="add del">
        <pc:chgData name="Marc Teunis" userId="2b2c96df-69e4-499f-81d5-36afb09987bd" providerId="ADAL" clId="{95DA4307-508C-3347-87FF-4B5B724583ED}" dt="2025-02-07T10:06:04.265" v="15"/>
        <pc:sldMkLst>
          <pc:docMk/>
          <pc:sldMk cId="2241108430" sldId="4686"/>
        </pc:sldMkLst>
      </pc:sldChg>
      <pc:sldChg chg="add del">
        <pc:chgData name="Marc Teunis" userId="2b2c96df-69e4-499f-81d5-36afb09987bd" providerId="ADAL" clId="{95DA4307-508C-3347-87FF-4B5B724583ED}" dt="2025-02-07T10:06:04.265" v="15"/>
        <pc:sldMkLst>
          <pc:docMk/>
          <pc:sldMk cId="1769627921" sldId="4688"/>
        </pc:sldMkLst>
      </pc:sldChg>
      <pc:sldChg chg="add del">
        <pc:chgData name="Marc Teunis" userId="2b2c96df-69e4-499f-81d5-36afb09987bd" providerId="ADAL" clId="{95DA4307-508C-3347-87FF-4B5B724583ED}" dt="2025-02-07T10:06:04.265" v="15"/>
        <pc:sldMkLst>
          <pc:docMk/>
          <pc:sldMk cId="2793500912" sldId="4689"/>
        </pc:sldMkLst>
      </pc:sldChg>
      <pc:sldChg chg="addSp delSp add del setBg delDesignElem">
        <pc:chgData name="Marc Teunis" userId="2b2c96df-69e4-499f-81d5-36afb09987bd" providerId="ADAL" clId="{95DA4307-508C-3347-87FF-4B5B724583ED}" dt="2025-02-07T10:06:04.265" v="15"/>
        <pc:sldMkLst>
          <pc:docMk/>
          <pc:sldMk cId="2182205619" sldId="4690"/>
        </pc:sldMkLst>
      </pc:sldChg>
      <pc:sldChg chg="addSp delSp add del setBg delDesignElem">
        <pc:chgData name="Marc Teunis" userId="2b2c96df-69e4-499f-81d5-36afb09987bd" providerId="ADAL" clId="{95DA4307-508C-3347-87FF-4B5B724583ED}" dt="2025-02-07T10:06:04.265" v="15"/>
        <pc:sldMkLst>
          <pc:docMk/>
          <pc:sldMk cId="1806919793" sldId="4691"/>
        </pc:sldMkLst>
      </pc:sldChg>
      <pc:sldChg chg="addSp delSp add del setBg delDesignElem">
        <pc:chgData name="Marc Teunis" userId="2b2c96df-69e4-499f-81d5-36afb09987bd" providerId="ADAL" clId="{95DA4307-508C-3347-87FF-4B5B724583ED}" dt="2025-02-07T10:06:04.265" v="15"/>
        <pc:sldMkLst>
          <pc:docMk/>
          <pc:sldMk cId="3411306512" sldId="4692"/>
        </pc:sldMkLst>
      </pc:sldChg>
      <pc:sldChg chg="add del">
        <pc:chgData name="Marc Teunis" userId="2b2c96df-69e4-499f-81d5-36afb09987bd" providerId="ADAL" clId="{95DA4307-508C-3347-87FF-4B5B724583ED}" dt="2025-02-07T10:06:04.265" v="15"/>
        <pc:sldMkLst>
          <pc:docMk/>
          <pc:sldMk cId="3255684825" sldId="4694"/>
        </pc:sldMkLst>
      </pc:sldChg>
      <pc:sldChg chg="add del">
        <pc:chgData name="Marc Teunis" userId="2b2c96df-69e4-499f-81d5-36afb09987bd" providerId="ADAL" clId="{95DA4307-508C-3347-87FF-4B5B724583ED}" dt="2025-02-07T10:06:04.265" v="15"/>
        <pc:sldMkLst>
          <pc:docMk/>
          <pc:sldMk cId="1941576406" sldId="4695"/>
        </pc:sldMkLst>
      </pc:sldChg>
      <pc:sldChg chg="add del">
        <pc:chgData name="Marc Teunis" userId="2b2c96df-69e4-499f-81d5-36afb09987bd" providerId="ADAL" clId="{95DA4307-508C-3347-87FF-4B5B724583ED}" dt="2025-02-07T10:06:04.265" v="15"/>
        <pc:sldMkLst>
          <pc:docMk/>
          <pc:sldMk cId="3728217942" sldId="4696"/>
        </pc:sldMkLst>
      </pc:sldChg>
      <pc:sldChg chg="add del">
        <pc:chgData name="Marc Teunis" userId="2b2c96df-69e4-499f-81d5-36afb09987bd" providerId="ADAL" clId="{95DA4307-508C-3347-87FF-4B5B724583ED}" dt="2025-02-07T10:06:04.265" v="15"/>
        <pc:sldMkLst>
          <pc:docMk/>
          <pc:sldMk cId="3480238208" sldId="4698"/>
        </pc:sldMkLst>
      </pc:sldChg>
      <pc:sldChg chg="add del">
        <pc:chgData name="Marc Teunis" userId="2b2c96df-69e4-499f-81d5-36afb09987bd" providerId="ADAL" clId="{95DA4307-508C-3347-87FF-4B5B724583ED}" dt="2025-02-07T10:06:04.265" v="15"/>
        <pc:sldMkLst>
          <pc:docMk/>
          <pc:sldMk cId="3777470745" sldId="4699"/>
        </pc:sldMkLst>
      </pc:sldChg>
      <pc:sldChg chg="add del">
        <pc:chgData name="Marc Teunis" userId="2b2c96df-69e4-499f-81d5-36afb09987bd" providerId="ADAL" clId="{95DA4307-508C-3347-87FF-4B5B724583ED}" dt="2025-02-07T10:06:04.265" v="15"/>
        <pc:sldMkLst>
          <pc:docMk/>
          <pc:sldMk cId="1206642247" sldId="4700"/>
        </pc:sldMkLst>
      </pc:sldChg>
      <pc:sldChg chg="addSp delSp add del setBg delDesignElem">
        <pc:chgData name="Marc Teunis" userId="2b2c96df-69e4-499f-81d5-36afb09987bd" providerId="ADAL" clId="{95DA4307-508C-3347-87FF-4B5B724583ED}" dt="2025-02-07T10:06:04.265" v="15"/>
        <pc:sldMkLst>
          <pc:docMk/>
          <pc:sldMk cId="2706781308" sldId="4704"/>
        </pc:sldMkLst>
      </pc:sldChg>
      <pc:sldChg chg="add del">
        <pc:chgData name="Marc Teunis" userId="2b2c96df-69e4-499f-81d5-36afb09987bd" providerId="ADAL" clId="{95DA4307-508C-3347-87FF-4B5B724583ED}" dt="2025-02-07T10:06:04.265" v="15"/>
        <pc:sldMkLst>
          <pc:docMk/>
          <pc:sldMk cId="4207965353" sldId="4707"/>
        </pc:sldMkLst>
      </pc:sldChg>
      <pc:sldChg chg="modSp add del mod setBg">
        <pc:chgData name="Marc Teunis" userId="2b2c96df-69e4-499f-81d5-36afb09987bd" providerId="ADAL" clId="{95DA4307-508C-3347-87FF-4B5B724583ED}" dt="2025-02-07T10:06:04.265" v="15"/>
        <pc:sldMkLst>
          <pc:docMk/>
          <pc:sldMk cId="0" sldId="4708"/>
        </pc:sldMkLst>
      </pc:sldChg>
      <pc:sldChg chg="add del">
        <pc:chgData name="Marc Teunis" userId="2b2c96df-69e4-499f-81d5-36afb09987bd" providerId="ADAL" clId="{95DA4307-508C-3347-87FF-4B5B724583ED}" dt="2025-02-07T10:06:04.265" v="15"/>
        <pc:sldMkLst>
          <pc:docMk/>
          <pc:sldMk cId="559040531" sldId="4710"/>
        </pc:sldMkLst>
      </pc:sldChg>
      <pc:sldChg chg="modSp add del mod setBg">
        <pc:chgData name="Marc Teunis" userId="2b2c96df-69e4-499f-81d5-36afb09987bd" providerId="ADAL" clId="{95DA4307-508C-3347-87FF-4B5B724583ED}" dt="2025-02-07T10:06:04.265" v="15"/>
        <pc:sldMkLst>
          <pc:docMk/>
          <pc:sldMk cId="0" sldId="4711"/>
        </pc:sldMkLst>
      </pc:sldChg>
      <pc:sldChg chg="add del">
        <pc:chgData name="Marc Teunis" userId="2b2c96df-69e4-499f-81d5-36afb09987bd" providerId="ADAL" clId="{95DA4307-508C-3347-87FF-4B5B724583ED}" dt="2025-02-07T10:06:04.265" v="15"/>
        <pc:sldMkLst>
          <pc:docMk/>
          <pc:sldMk cId="354452289" sldId="4714"/>
        </pc:sldMkLst>
      </pc:sldChg>
      <pc:sldChg chg="add del">
        <pc:chgData name="Marc Teunis" userId="2b2c96df-69e4-499f-81d5-36afb09987bd" providerId="ADAL" clId="{95DA4307-508C-3347-87FF-4B5B724583ED}" dt="2025-02-07T10:06:04.265" v="15"/>
        <pc:sldMkLst>
          <pc:docMk/>
          <pc:sldMk cId="3232378310" sldId="4716"/>
        </pc:sldMkLst>
      </pc:sldChg>
      <pc:sldChg chg="add del">
        <pc:chgData name="Marc Teunis" userId="2b2c96df-69e4-499f-81d5-36afb09987bd" providerId="ADAL" clId="{95DA4307-508C-3347-87FF-4B5B724583ED}" dt="2025-02-07T10:06:04.265" v="15"/>
        <pc:sldMkLst>
          <pc:docMk/>
          <pc:sldMk cId="2949126836" sldId="4717"/>
        </pc:sldMkLst>
      </pc:sldChg>
      <pc:sldChg chg="add del">
        <pc:chgData name="Marc Teunis" userId="2b2c96df-69e4-499f-81d5-36afb09987bd" providerId="ADAL" clId="{95DA4307-508C-3347-87FF-4B5B724583ED}" dt="2025-02-07T10:06:04.265" v="15"/>
        <pc:sldMkLst>
          <pc:docMk/>
          <pc:sldMk cId="880229217" sldId="4718"/>
        </pc:sldMkLst>
      </pc:sldChg>
      <pc:sldChg chg="addSp delSp add del setBg delDesignElem">
        <pc:chgData name="Marc Teunis" userId="2b2c96df-69e4-499f-81d5-36afb09987bd" providerId="ADAL" clId="{95DA4307-508C-3347-87FF-4B5B724583ED}" dt="2025-02-07T10:06:04.265" v="15"/>
        <pc:sldMkLst>
          <pc:docMk/>
          <pc:sldMk cId="4256521487" sldId="4719"/>
        </pc:sldMkLst>
      </pc:sldChg>
      <pc:sldChg chg="addSp delSp add del setBg delDesignElem">
        <pc:chgData name="Marc Teunis" userId="2b2c96df-69e4-499f-81d5-36afb09987bd" providerId="ADAL" clId="{95DA4307-508C-3347-87FF-4B5B724583ED}" dt="2025-02-07T10:06:04.265" v="15"/>
        <pc:sldMkLst>
          <pc:docMk/>
          <pc:sldMk cId="123517526" sldId="4720"/>
        </pc:sldMkLst>
      </pc:sldChg>
      <pc:sldChg chg="add del">
        <pc:chgData name="Marc Teunis" userId="2b2c96df-69e4-499f-81d5-36afb09987bd" providerId="ADAL" clId="{95DA4307-508C-3347-87FF-4B5B724583ED}" dt="2025-02-07T10:06:04.265" v="15"/>
        <pc:sldMkLst>
          <pc:docMk/>
          <pc:sldMk cId="1387691818" sldId="4722"/>
        </pc:sldMkLst>
      </pc:sldChg>
      <pc:sldChg chg="add del">
        <pc:chgData name="Marc Teunis" userId="2b2c96df-69e4-499f-81d5-36afb09987bd" providerId="ADAL" clId="{95DA4307-508C-3347-87FF-4B5B724583ED}" dt="2025-02-07T10:06:04.265" v="15"/>
        <pc:sldMkLst>
          <pc:docMk/>
          <pc:sldMk cId="2115080277" sldId="4723"/>
        </pc:sldMkLst>
      </pc:sldChg>
      <pc:sldChg chg="add del">
        <pc:chgData name="Marc Teunis" userId="2b2c96df-69e4-499f-81d5-36afb09987bd" providerId="ADAL" clId="{95DA4307-508C-3347-87FF-4B5B724583ED}" dt="2025-02-07T10:06:04.265" v="15"/>
        <pc:sldMkLst>
          <pc:docMk/>
          <pc:sldMk cId="2574278655" sldId="4724"/>
        </pc:sldMkLst>
      </pc:sldChg>
      <pc:sldChg chg="add del">
        <pc:chgData name="Marc Teunis" userId="2b2c96df-69e4-499f-81d5-36afb09987bd" providerId="ADAL" clId="{95DA4307-508C-3347-87FF-4B5B724583ED}" dt="2025-02-07T10:06:04.265" v="15"/>
        <pc:sldMkLst>
          <pc:docMk/>
          <pc:sldMk cId="3144734340" sldId="4725"/>
        </pc:sldMkLst>
      </pc:sldChg>
      <pc:sldChg chg="add del">
        <pc:chgData name="Marc Teunis" userId="2b2c96df-69e4-499f-81d5-36afb09987bd" providerId="ADAL" clId="{95DA4307-508C-3347-87FF-4B5B724583ED}" dt="2025-02-07T10:06:04.265" v="15"/>
        <pc:sldMkLst>
          <pc:docMk/>
          <pc:sldMk cId="1488109713" sldId="4726"/>
        </pc:sldMkLst>
      </pc:sldChg>
      <pc:sldChg chg="add del">
        <pc:chgData name="Marc Teunis" userId="2b2c96df-69e4-499f-81d5-36afb09987bd" providerId="ADAL" clId="{95DA4307-508C-3347-87FF-4B5B724583ED}" dt="2025-02-07T10:06:04.265" v="15"/>
        <pc:sldMkLst>
          <pc:docMk/>
          <pc:sldMk cId="1525949663" sldId="4727"/>
        </pc:sldMkLst>
      </pc:sldChg>
      <pc:sldChg chg="add del">
        <pc:chgData name="Marc Teunis" userId="2b2c96df-69e4-499f-81d5-36afb09987bd" providerId="ADAL" clId="{95DA4307-508C-3347-87FF-4B5B724583ED}" dt="2025-02-07T10:06:04.265" v="15"/>
        <pc:sldMkLst>
          <pc:docMk/>
          <pc:sldMk cId="1713211819" sldId="4728"/>
        </pc:sldMkLst>
      </pc:sldChg>
      <pc:sldChg chg="add del">
        <pc:chgData name="Marc Teunis" userId="2b2c96df-69e4-499f-81d5-36afb09987bd" providerId="ADAL" clId="{95DA4307-508C-3347-87FF-4B5B724583ED}" dt="2025-02-07T10:06:04.265" v="15"/>
        <pc:sldMkLst>
          <pc:docMk/>
          <pc:sldMk cId="3552656005" sldId="4729"/>
        </pc:sldMkLst>
      </pc:sldChg>
      <pc:sldChg chg="add del">
        <pc:chgData name="Marc Teunis" userId="2b2c96df-69e4-499f-81d5-36afb09987bd" providerId="ADAL" clId="{95DA4307-508C-3347-87FF-4B5B724583ED}" dt="2025-02-07T10:06:04.265" v="15"/>
        <pc:sldMkLst>
          <pc:docMk/>
          <pc:sldMk cId="0" sldId="4730"/>
        </pc:sldMkLst>
      </pc:sldChg>
      <pc:sldChg chg="add del">
        <pc:chgData name="Marc Teunis" userId="2b2c96df-69e4-499f-81d5-36afb09987bd" providerId="ADAL" clId="{95DA4307-508C-3347-87FF-4B5B724583ED}" dt="2025-02-07T10:06:04.265" v="15"/>
        <pc:sldMkLst>
          <pc:docMk/>
          <pc:sldMk cId="0" sldId="4731"/>
        </pc:sldMkLst>
      </pc:sld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diagrams/_rels/data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svg"/><Relationship Id="rId1" Type="http://schemas.openxmlformats.org/officeDocument/2006/relationships/image" Target="../media/image63.png"/><Relationship Id="rId6" Type="http://schemas.openxmlformats.org/officeDocument/2006/relationships/image" Target="../media/image68.svg"/><Relationship Id="rId5" Type="http://schemas.openxmlformats.org/officeDocument/2006/relationships/image" Target="../media/image67.png"/><Relationship Id="rId4" Type="http://schemas.openxmlformats.org/officeDocument/2006/relationships/image" Target="../media/image66.svg"/></Relationships>
</file>

<file path=ppt/diagrams/_rels/drawing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diagrams/_rels/drawing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svg"/><Relationship Id="rId1" Type="http://schemas.openxmlformats.org/officeDocument/2006/relationships/image" Target="../media/image63.png"/><Relationship Id="rId6" Type="http://schemas.openxmlformats.org/officeDocument/2006/relationships/image" Target="../media/image68.svg"/><Relationship Id="rId5" Type="http://schemas.openxmlformats.org/officeDocument/2006/relationships/image" Target="../media/image67.png"/><Relationship Id="rId4" Type="http://schemas.openxmlformats.org/officeDocument/2006/relationships/image" Target="../media/image66.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a:alpha val="0"/>
      </a:schemeClr>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D5C0EF8-627D-412B-971D-24A0610B15B2}" type="doc">
      <dgm:prSet loTypeId="urn:microsoft.com/office/officeart/2018/2/layout/IconLabelList" loCatId="icon" qsTypeId="urn:microsoft.com/office/officeart/2005/8/quickstyle/simple1" qsCatId="simple" csTypeId="urn:microsoft.com/office/officeart/2018/5/colors/Iconchunking_neutralbg_colorful2" csCatId="colorful" phldr="1"/>
      <dgm:spPr/>
      <dgm:t>
        <a:bodyPr/>
        <a:lstStyle/>
        <a:p>
          <a:endParaRPr lang="en-US"/>
        </a:p>
      </dgm:t>
    </dgm:pt>
    <dgm:pt modelId="{AECA0286-52F5-4F2E-A552-2D841A602238}">
      <dgm:prSet custT="1"/>
      <dgm:spPr/>
      <dgm:t>
        <a:bodyPr/>
        <a:lstStyle/>
        <a:p>
          <a:pPr>
            <a:lnSpc>
              <a:spcPct val="100000"/>
            </a:lnSpc>
          </a:pPr>
          <a:r>
            <a:rPr lang="en-US" sz="2000" b="1" dirty="0">
              <a:latin typeface="Aptos Narrow" panose="020B0004020202020204" pitchFamily="34" charset="0"/>
            </a:rPr>
            <a:t>What are foundation models?</a:t>
          </a:r>
        </a:p>
      </dgm:t>
    </dgm:pt>
    <dgm:pt modelId="{818B0696-AB57-4357-86C4-B65E4EEE7004}" type="parTrans" cxnId="{3188D061-28DF-44FC-ADF6-22C6F748A6B9}">
      <dgm:prSet/>
      <dgm:spPr/>
      <dgm:t>
        <a:bodyPr/>
        <a:lstStyle/>
        <a:p>
          <a:endParaRPr lang="en-US" sz="2000" b="1">
            <a:latin typeface="Aptos Narrow" panose="020B0004020202020204" pitchFamily="34" charset="0"/>
          </a:endParaRPr>
        </a:p>
      </dgm:t>
    </dgm:pt>
    <dgm:pt modelId="{5E99C361-B0F0-4A73-9894-38753412569F}" type="sibTrans" cxnId="{3188D061-28DF-44FC-ADF6-22C6F748A6B9}">
      <dgm:prSet/>
      <dgm:spPr/>
      <dgm:t>
        <a:bodyPr/>
        <a:lstStyle/>
        <a:p>
          <a:endParaRPr lang="en-US" sz="2000" b="1">
            <a:latin typeface="Aptos Narrow" panose="020B0004020202020204" pitchFamily="34" charset="0"/>
          </a:endParaRPr>
        </a:p>
      </dgm:t>
    </dgm:pt>
    <dgm:pt modelId="{A0E21E88-C94F-284E-8308-F5034376E8CD}">
      <dgm:prSet custT="1"/>
      <dgm:spPr/>
      <dgm:t>
        <a:bodyPr/>
        <a:lstStyle/>
        <a:p>
          <a:pPr>
            <a:lnSpc>
              <a:spcPct val="100000"/>
            </a:lnSpc>
          </a:pPr>
          <a:r>
            <a:rPr lang="en-GB" sz="2000" b="1" dirty="0">
              <a:effectLst/>
              <a:latin typeface="Aptos Narrow" panose="020B0004020202020204" pitchFamily="34" charset="0"/>
            </a:rPr>
            <a:t>Training and</a:t>
          </a:r>
        </a:p>
        <a:p>
          <a:pPr>
            <a:lnSpc>
              <a:spcPct val="100000"/>
            </a:lnSpc>
          </a:pPr>
          <a:r>
            <a:rPr lang="en-GB" sz="2000" b="1" dirty="0">
              <a:effectLst/>
              <a:latin typeface="Aptos Narrow" panose="020B0004020202020204" pitchFamily="34" charset="0"/>
            </a:rPr>
            <a:t>Latent space</a:t>
          </a:r>
          <a:endParaRPr lang="en-US" sz="2000" b="1" dirty="0">
            <a:latin typeface="Aptos Narrow" panose="020B0004020202020204" pitchFamily="34" charset="0"/>
          </a:endParaRPr>
        </a:p>
      </dgm:t>
    </dgm:pt>
    <dgm:pt modelId="{10D51A32-26F4-7E4D-AA7E-9A73D8E20F45}" type="sibTrans" cxnId="{DF0358DB-3A76-2343-BD98-51378491C148}">
      <dgm:prSet/>
      <dgm:spPr/>
      <dgm:t>
        <a:bodyPr/>
        <a:lstStyle/>
        <a:p>
          <a:endParaRPr lang="en-GB" sz="2000" b="1">
            <a:latin typeface="Aptos Narrow" panose="020B0004020202020204" pitchFamily="34" charset="0"/>
          </a:endParaRPr>
        </a:p>
      </dgm:t>
    </dgm:pt>
    <dgm:pt modelId="{F4A26842-E0B2-3643-9A84-64F1FFF08EA7}" type="parTrans" cxnId="{DF0358DB-3A76-2343-BD98-51378491C148}">
      <dgm:prSet/>
      <dgm:spPr/>
      <dgm:t>
        <a:bodyPr/>
        <a:lstStyle/>
        <a:p>
          <a:endParaRPr lang="en-GB" sz="2000" b="1">
            <a:latin typeface="Aptos Narrow" panose="020B0004020202020204" pitchFamily="34" charset="0"/>
          </a:endParaRPr>
        </a:p>
      </dgm:t>
    </dgm:pt>
    <dgm:pt modelId="{C5187B18-DF62-0247-8500-EC7795AA206B}">
      <dgm:prSet custT="1"/>
      <dgm:spPr/>
      <dgm:t>
        <a:bodyPr/>
        <a:lstStyle/>
        <a:p>
          <a:pPr>
            <a:lnSpc>
              <a:spcPct val="100000"/>
            </a:lnSpc>
          </a:pPr>
          <a:r>
            <a:rPr lang="en-US" sz="2000" b="1" dirty="0">
              <a:latin typeface="Aptos Narrow" panose="020B0004020202020204" pitchFamily="34" charset="0"/>
            </a:rPr>
            <a:t>Examples</a:t>
          </a:r>
        </a:p>
      </dgm:t>
    </dgm:pt>
    <dgm:pt modelId="{BAA7BDCD-2063-2044-AC33-C93CB01EBA93}" type="parTrans" cxnId="{4E58B9D6-D10F-1E44-9B5A-A68590C15538}">
      <dgm:prSet/>
      <dgm:spPr/>
      <dgm:t>
        <a:bodyPr/>
        <a:lstStyle/>
        <a:p>
          <a:endParaRPr lang="en-GB" sz="2000" b="1">
            <a:latin typeface="Aptos Narrow" panose="020B0004020202020204" pitchFamily="34" charset="0"/>
          </a:endParaRPr>
        </a:p>
      </dgm:t>
    </dgm:pt>
    <dgm:pt modelId="{7C46A016-617D-A544-8B66-374BAFC1274C}" type="sibTrans" cxnId="{4E58B9D6-D10F-1E44-9B5A-A68590C15538}">
      <dgm:prSet/>
      <dgm:spPr/>
      <dgm:t>
        <a:bodyPr/>
        <a:lstStyle/>
        <a:p>
          <a:endParaRPr lang="en-GB" sz="2000" b="1">
            <a:latin typeface="Aptos Narrow" panose="020B0004020202020204" pitchFamily="34" charset="0"/>
          </a:endParaRPr>
        </a:p>
      </dgm:t>
    </dgm:pt>
    <dgm:pt modelId="{C03CE4E3-4FF8-5F47-B7BD-E1FD30E76F52}">
      <dgm:prSet custT="1"/>
      <dgm:spPr/>
      <dgm:t>
        <a:bodyPr/>
        <a:lstStyle/>
        <a:p>
          <a:pPr>
            <a:lnSpc>
              <a:spcPct val="100000"/>
            </a:lnSpc>
          </a:pPr>
          <a:r>
            <a:rPr lang="en-GB" sz="2000" b="1" dirty="0">
              <a:latin typeface="Aptos Narrow" panose="020B0004020202020204" pitchFamily="34" charset="0"/>
            </a:rPr>
            <a:t>Chemical similarity for foundation models</a:t>
          </a:r>
          <a:endParaRPr lang="en-US" sz="2000" b="1" dirty="0">
            <a:latin typeface="Aptos Narrow" panose="020B0004020202020204" pitchFamily="34" charset="0"/>
          </a:endParaRPr>
        </a:p>
      </dgm:t>
    </dgm:pt>
    <dgm:pt modelId="{38125B80-7B1D-494F-BDC7-1CFC25C2F08C}" type="parTrans" cxnId="{65C8B541-E662-2641-A65A-07336F052519}">
      <dgm:prSet/>
      <dgm:spPr/>
      <dgm:t>
        <a:bodyPr/>
        <a:lstStyle/>
        <a:p>
          <a:endParaRPr lang="en-GB" sz="2000" b="1">
            <a:latin typeface="Aptos Narrow" panose="020B0004020202020204" pitchFamily="34" charset="0"/>
          </a:endParaRPr>
        </a:p>
      </dgm:t>
    </dgm:pt>
    <dgm:pt modelId="{07609723-C8DC-934D-9812-4DA7F5CFEB6B}" type="sibTrans" cxnId="{65C8B541-E662-2641-A65A-07336F052519}">
      <dgm:prSet/>
      <dgm:spPr/>
      <dgm:t>
        <a:bodyPr/>
        <a:lstStyle/>
        <a:p>
          <a:endParaRPr lang="en-GB" sz="2000" b="1">
            <a:latin typeface="Aptos Narrow" panose="020B0004020202020204" pitchFamily="34" charset="0"/>
          </a:endParaRPr>
        </a:p>
      </dgm:t>
    </dgm:pt>
    <dgm:pt modelId="{9C96B861-010C-4C4A-B947-BB48C85EF758}">
      <dgm:prSet custT="1"/>
      <dgm:spPr/>
      <dgm:t>
        <a:bodyPr/>
        <a:lstStyle/>
        <a:p>
          <a:pPr>
            <a:lnSpc>
              <a:spcPct val="100000"/>
            </a:lnSpc>
          </a:pPr>
          <a:r>
            <a:rPr lang="en-US" sz="2000" b="1" dirty="0">
              <a:latin typeface="Aptos Narrow" panose="020B0004020202020204" pitchFamily="34" charset="0"/>
            </a:rPr>
            <a:t>Foundation models for mode-of-action research </a:t>
          </a:r>
        </a:p>
      </dgm:t>
    </dgm:pt>
    <dgm:pt modelId="{E35122E6-97FB-694C-A1D9-654F2BFDF32B}" type="parTrans" cxnId="{B7D4940F-CA11-3B4C-8C45-B142EC42735D}">
      <dgm:prSet/>
      <dgm:spPr/>
      <dgm:t>
        <a:bodyPr/>
        <a:lstStyle/>
        <a:p>
          <a:endParaRPr lang="en-GB"/>
        </a:p>
      </dgm:t>
    </dgm:pt>
    <dgm:pt modelId="{3FE538BB-746A-F041-8948-0A20B6E5FF62}" type="sibTrans" cxnId="{B7D4940F-CA11-3B4C-8C45-B142EC42735D}">
      <dgm:prSet/>
      <dgm:spPr/>
      <dgm:t>
        <a:bodyPr/>
        <a:lstStyle/>
        <a:p>
          <a:endParaRPr lang="en-GB"/>
        </a:p>
      </dgm:t>
    </dgm:pt>
    <dgm:pt modelId="{3024C295-A03C-412C-9933-B1C75E4A5781}" type="pres">
      <dgm:prSet presAssocID="{9D5C0EF8-627D-412B-971D-24A0610B15B2}" presName="root" presStyleCnt="0">
        <dgm:presLayoutVars>
          <dgm:dir/>
          <dgm:resizeHandles val="exact"/>
        </dgm:presLayoutVars>
      </dgm:prSet>
      <dgm:spPr/>
    </dgm:pt>
    <dgm:pt modelId="{C2A2407F-7662-4DF1-87E7-D6DF6960FCF7}" type="pres">
      <dgm:prSet presAssocID="{AECA0286-52F5-4F2E-A552-2D841A602238}" presName="compNode" presStyleCnt="0"/>
      <dgm:spPr/>
    </dgm:pt>
    <dgm:pt modelId="{4AC38F15-3020-4045-BDD4-1ABD8693A73D}" type="pres">
      <dgm:prSet presAssocID="{AECA0286-52F5-4F2E-A552-2D841A602238}"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hought bubble"/>
        </a:ext>
      </dgm:extLst>
    </dgm:pt>
    <dgm:pt modelId="{E62C6DC7-2769-4FF6-8267-01C2C6E4AC33}" type="pres">
      <dgm:prSet presAssocID="{AECA0286-52F5-4F2E-A552-2D841A602238}" presName="spaceRect" presStyleCnt="0"/>
      <dgm:spPr/>
    </dgm:pt>
    <dgm:pt modelId="{9D9B6433-9018-439B-BA3A-6C06D2DE97B3}" type="pres">
      <dgm:prSet presAssocID="{AECA0286-52F5-4F2E-A552-2D841A602238}" presName="textRect" presStyleLbl="revTx" presStyleIdx="0" presStyleCnt="5">
        <dgm:presLayoutVars>
          <dgm:chMax val="1"/>
          <dgm:chPref val="1"/>
        </dgm:presLayoutVars>
      </dgm:prSet>
      <dgm:spPr/>
    </dgm:pt>
    <dgm:pt modelId="{115E89CF-FC38-4A29-997F-8E72A4D869EB}" type="pres">
      <dgm:prSet presAssocID="{5E99C361-B0F0-4A73-9894-38753412569F}" presName="sibTrans" presStyleCnt="0"/>
      <dgm:spPr/>
    </dgm:pt>
    <dgm:pt modelId="{D2A5B5E0-82F5-419E-96B7-3842CE93B089}" type="pres">
      <dgm:prSet presAssocID="{C5187B18-DF62-0247-8500-EC7795AA206B}" presName="compNode" presStyleCnt="0"/>
      <dgm:spPr/>
    </dgm:pt>
    <dgm:pt modelId="{40F9F2A0-EE17-4B71-849C-32FACE2D9BAF}" type="pres">
      <dgm:prSet presAssocID="{C5187B18-DF62-0247-8500-EC7795AA206B}"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atabase"/>
        </a:ext>
      </dgm:extLst>
    </dgm:pt>
    <dgm:pt modelId="{544D7ED7-7609-40F9-BCF6-4019A8D74587}" type="pres">
      <dgm:prSet presAssocID="{C5187B18-DF62-0247-8500-EC7795AA206B}" presName="spaceRect" presStyleCnt="0"/>
      <dgm:spPr/>
    </dgm:pt>
    <dgm:pt modelId="{ADA88BB6-E9CC-4D79-B273-AED01D8009D1}" type="pres">
      <dgm:prSet presAssocID="{C5187B18-DF62-0247-8500-EC7795AA206B}" presName="textRect" presStyleLbl="revTx" presStyleIdx="1" presStyleCnt="5">
        <dgm:presLayoutVars>
          <dgm:chMax val="1"/>
          <dgm:chPref val="1"/>
        </dgm:presLayoutVars>
      </dgm:prSet>
      <dgm:spPr/>
    </dgm:pt>
    <dgm:pt modelId="{73695B46-AC66-4ACC-84AD-3035ADBEA335}" type="pres">
      <dgm:prSet presAssocID="{7C46A016-617D-A544-8B66-374BAFC1274C}" presName="sibTrans" presStyleCnt="0"/>
      <dgm:spPr/>
    </dgm:pt>
    <dgm:pt modelId="{81BE6CC4-519D-4EF7-8004-FA731A31EF7E}" type="pres">
      <dgm:prSet presAssocID="{A0E21E88-C94F-284E-8308-F5034376E8CD}" presName="compNode" presStyleCnt="0"/>
      <dgm:spPr/>
    </dgm:pt>
    <dgm:pt modelId="{01C15E95-BFBE-4993-BF38-115A5E28E967}" type="pres">
      <dgm:prSet presAssocID="{A0E21E88-C94F-284E-8308-F5034376E8CD}"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rain"/>
        </a:ext>
      </dgm:extLst>
    </dgm:pt>
    <dgm:pt modelId="{CDA3F198-B9F8-4F7E-8CFE-41B5EC149FD9}" type="pres">
      <dgm:prSet presAssocID="{A0E21E88-C94F-284E-8308-F5034376E8CD}" presName="spaceRect" presStyleCnt="0"/>
      <dgm:spPr/>
    </dgm:pt>
    <dgm:pt modelId="{3A6E6481-C92D-4C9F-83CB-F8E6CACF2F06}" type="pres">
      <dgm:prSet presAssocID="{A0E21E88-C94F-284E-8308-F5034376E8CD}" presName="textRect" presStyleLbl="revTx" presStyleIdx="2" presStyleCnt="5">
        <dgm:presLayoutVars>
          <dgm:chMax val="1"/>
          <dgm:chPref val="1"/>
        </dgm:presLayoutVars>
      </dgm:prSet>
      <dgm:spPr/>
    </dgm:pt>
    <dgm:pt modelId="{10D5FDE5-C5B4-4004-B855-4185F39C51E6}" type="pres">
      <dgm:prSet presAssocID="{10D51A32-26F4-7E4D-AA7E-9A73D8E20F45}" presName="sibTrans" presStyleCnt="0"/>
      <dgm:spPr/>
    </dgm:pt>
    <dgm:pt modelId="{190C43DC-7B86-47AF-8CDD-DC10F7778838}" type="pres">
      <dgm:prSet presAssocID="{C03CE4E3-4FF8-5F47-B7BD-E1FD30E76F52}" presName="compNode" presStyleCnt="0"/>
      <dgm:spPr/>
    </dgm:pt>
    <dgm:pt modelId="{FC90905D-B8B1-414C-82D1-90D087AEA322}" type="pres">
      <dgm:prSet presAssocID="{C03CE4E3-4FF8-5F47-B7BD-E1FD30E76F52}"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loud Computing"/>
        </a:ext>
      </dgm:extLst>
    </dgm:pt>
    <dgm:pt modelId="{4C29752B-9ED8-425E-86DD-170262BA6D24}" type="pres">
      <dgm:prSet presAssocID="{C03CE4E3-4FF8-5F47-B7BD-E1FD30E76F52}" presName="spaceRect" presStyleCnt="0"/>
      <dgm:spPr/>
    </dgm:pt>
    <dgm:pt modelId="{62D1FA4B-34E1-42BA-B841-2474EFF852CB}" type="pres">
      <dgm:prSet presAssocID="{C03CE4E3-4FF8-5F47-B7BD-E1FD30E76F52}" presName="textRect" presStyleLbl="revTx" presStyleIdx="3" presStyleCnt="5">
        <dgm:presLayoutVars>
          <dgm:chMax val="1"/>
          <dgm:chPref val="1"/>
        </dgm:presLayoutVars>
      </dgm:prSet>
      <dgm:spPr/>
    </dgm:pt>
    <dgm:pt modelId="{21BECF85-666C-7D4F-A0AB-78DB879D504B}" type="pres">
      <dgm:prSet presAssocID="{07609723-C8DC-934D-9812-4DA7F5CFEB6B}" presName="sibTrans" presStyleCnt="0"/>
      <dgm:spPr/>
    </dgm:pt>
    <dgm:pt modelId="{584FA086-EE32-5640-832C-EB3FBA9935FE}" type="pres">
      <dgm:prSet presAssocID="{9C96B861-010C-4C4A-B947-BB48C85EF758}" presName="compNode" presStyleCnt="0"/>
      <dgm:spPr/>
    </dgm:pt>
    <dgm:pt modelId="{C9C2FD16-64D5-214D-BE95-C570560BF47D}" type="pres">
      <dgm:prSet presAssocID="{9C96B861-010C-4C4A-B947-BB48C85EF758}" presName="iconRect" presStyleLbl="node1" presStyleIdx="4" presStyleCnt="5"/>
      <dgm:spPr>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dgm:spPr>
      <dgm:extLst>
        <a:ext uri="{E40237B7-FDA0-4F09-8148-C483321AD2D9}">
          <dgm14:cNvPr xmlns:dgm14="http://schemas.microsoft.com/office/drawing/2010/diagram" id="0" name="" descr="Network with solid fill"/>
        </a:ext>
      </dgm:extLst>
    </dgm:pt>
    <dgm:pt modelId="{FFCCBF67-EEC6-D843-B887-E8183805CC7C}" type="pres">
      <dgm:prSet presAssocID="{9C96B861-010C-4C4A-B947-BB48C85EF758}" presName="spaceRect" presStyleCnt="0"/>
      <dgm:spPr/>
    </dgm:pt>
    <dgm:pt modelId="{A6C4F805-6099-5847-8E4D-F89BD7916D72}" type="pres">
      <dgm:prSet presAssocID="{9C96B861-010C-4C4A-B947-BB48C85EF758}" presName="textRect" presStyleLbl="revTx" presStyleIdx="4" presStyleCnt="5">
        <dgm:presLayoutVars>
          <dgm:chMax val="1"/>
          <dgm:chPref val="1"/>
        </dgm:presLayoutVars>
      </dgm:prSet>
      <dgm:spPr/>
    </dgm:pt>
  </dgm:ptLst>
  <dgm:cxnLst>
    <dgm:cxn modelId="{F1E23005-19C7-F14A-B725-41B280F86716}" type="presOf" srcId="{A0E21E88-C94F-284E-8308-F5034376E8CD}" destId="{3A6E6481-C92D-4C9F-83CB-F8E6CACF2F06}" srcOrd="0" destOrd="0" presId="urn:microsoft.com/office/officeart/2018/2/layout/IconLabelList"/>
    <dgm:cxn modelId="{E9BC6606-095B-F940-9059-F4E4E7CEB8A5}" type="presOf" srcId="{AECA0286-52F5-4F2E-A552-2D841A602238}" destId="{9D9B6433-9018-439B-BA3A-6C06D2DE97B3}" srcOrd="0" destOrd="0" presId="urn:microsoft.com/office/officeart/2018/2/layout/IconLabelList"/>
    <dgm:cxn modelId="{B7D4940F-CA11-3B4C-8C45-B142EC42735D}" srcId="{9D5C0EF8-627D-412B-971D-24A0610B15B2}" destId="{9C96B861-010C-4C4A-B947-BB48C85EF758}" srcOrd="4" destOrd="0" parTransId="{E35122E6-97FB-694C-A1D9-654F2BFDF32B}" sibTransId="{3FE538BB-746A-F041-8948-0A20B6E5FF62}"/>
    <dgm:cxn modelId="{65C8B541-E662-2641-A65A-07336F052519}" srcId="{9D5C0EF8-627D-412B-971D-24A0610B15B2}" destId="{C03CE4E3-4FF8-5F47-B7BD-E1FD30E76F52}" srcOrd="3" destOrd="0" parTransId="{38125B80-7B1D-494F-BDC7-1CFC25C2F08C}" sibTransId="{07609723-C8DC-934D-9812-4DA7F5CFEB6B}"/>
    <dgm:cxn modelId="{3188D061-28DF-44FC-ADF6-22C6F748A6B9}" srcId="{9D5C0EF8-627D-412B-971D-24A0610B15B2}" destId="{AECA0286-52F5-4F2E-A552-2D841A602238}" srcOrd="0" destOrd="0" parTransId="{818B0696-AB57-4357-86C4-B65E4EEE7004}" sibTransId="{5E99C361-B0F0-4A73-9894-38753412569F}"/>
    <dgm:cxn modelId="{A0A4FAAB-182A-504A-995F-2B674D708A36}" type="presOf" srcId="{9C96B861-010C-4C4A-B947-BB48C85EF758}" destId="{A6C4F805-6099-5847-8E4D-F89BD7916D72}" srcOrd="0" destOrd="0" presId="urn:microsoft.com/office/officeart/2018/2/layout/IconLabelList"/>
    <dgm:cxn modelId="{5A2CA3CA-EBFB-7540-B996-97E08ECCA2E1}" type="presOf" srcId="{9D5C0EF8-627D-412B-971D-24A0610B15B2}" destId="{3024C295-A03C-412C-9933-B1C75E4A5781}" srcOrd="0" destOrd="0" presId="urn:microsoft.com/office/officeart/2018/2/layout/IconLabelList"/>
    <dgm:cxn modelId="{6AB31BD1-EEFB-EB42-B71C-2E476DF6A194}" type="presOf" srcId="{C03CE4E3-4FF8-5F47-B7BD-E1FD30E76F52}" destId="{62D1FA4B-34E1-42BA-B841-2474EFF852CB}" srcOrd="0" destOrd="0" presId="urn:microsoft.com/office/officeart/2018/2/layout/IconLabelList"/>
    <dgm:cxn modelId="{F1D05AD3-7907-7043-BCBB-CA6CD27D6327}" type="presOf" srcId="{C5187B18-DF62-0247-8500-EC7795AA206B}" destId="{ADA88BB6-E9CC-4D79-B273-AED01D8009D1}" srcOrd="0" destOrd="0" presId="urn:microsoft.com/office/officeart/2018/2/layout/IconLabelList"/>
    <dgm:cxn modelId="{4E58B9D6-D10F-1E44-9B5A-A68590C15538}" srcId="{9D5C0EF8-627D-412B-971D-24A0610B15B2}" destId="{C5187B18-DF62-0247-8500-EC7795AA206B}" srcOrd="1" destOrd="0" parTransId="{BAA7BDCD-2063-2044-AC33-C93CB01EBA93}" sibTransId="{7C46A016-617D-A544-8B66-374BAFC1274C}"/>
    <dgm:cxn modelId="{DF0358DB-3A76-2343-BD98-51378491C148}" srcId="{9D5C0EF8-627D-412B-971D-24A0610B15B2}" destId="{A0E21E88-C94F-284E-8308-F5034376E8CD}" srcOrd="2" destOrd="0" parTransId="{F4A26842-E0B2-3643-9A84-64F1FFF08EA7}" sibTransId="{10D51A32-26F4-7E4D-AA7E-9A73D8E20F45}"/>
    <dgm:cxn modelId="{64C6613C-1B9D-5244-B732-17295B0A4CDA}" type="presParOf" srcId="{3024C295-A03C-412C-9933-B1C75E4A5781}" destId="{C2A2407F-7662-4DF1-87E7-D6DF6960FCF7}" srcOrd="0" destOrd="0" presId="urn:microsoft.com/office/officeart/2018/2/layout/IconLabelList"/>
    <dgm:cxn modelId="{74BC4F45-F32F-604D-8393-44F19FFE8339}" type="presParOf" srcId="{C2A2407F-7662-4DF1-87E7-D6DF6960FCF7}" destId="{4AC38F15-3020-4045-BDD4-1ABD8693A73D}" srcOrd="0" destOrd="0" presId="urn:microsoft.com/office/officeart/2018/2/layout/IconLabelList"/>
    <dgm:cxn modelId="{46D8A060-313A-144B-9ACC-AC2CA5027F68}" type="presParOf" srcId="{C2A2407F-7662-4DF1-87E7-D6DF6960FCF7}" destId="{E62C6DC7-2769-4FF6-8267-01C2C6E4AC33}" srcOrd="1" destOrd="0" presId="urn:microsoft.com/office/officeart/2018/2/layout/IconLabelList"/>
    <dgm:cxn modelId="{AC30FB23-B9F4-5945-B297-A9FBF563E91C}" type="presParOf" srcId="{C2A2407F-7662-4DF1-87E7-D6DF6960FCF7}" destId="{9D9B6433-9018-439B-BA3A-6C06D2DE97B3}" srcOrd="2" destOrd="0" presId="urn:microsoft.com/office/officeart/2018/2/layout/IconLabelList"/>
    <dgm:cxn modelId="{7A79AF26-D77C-BB47-99A6-D1DE7B8A3A41}" type="presParOf" srcId="{3024C295-A03C-412C-9933-B1C75E4A5781}" destId="{115E89CF-FC38-4A29-997F-8E72A4D869EB}" srcOrd="1" destOrd="0" presId="urn:microsoft.com/office/officeart/2018/2/layout/IconLabelList"/>
    <dgm:cxn modelId="{E954B81F-02E9-034D-8A23-8D4E1C57D583}" type="presParOf" srcId="{3024C295-A03C-412C-9933-B1C75E4A5781}" destId="{D2A5B5E0-82F5-419E-96B7-3842CE93B089}" srcOrd="2" destOrd="0" presId="urn:microsoft.com/office/officeart/2018/2/layout/IconLabelList"/>
    <dgm:cxn modelId="{14F59345-EF24-D54D-ABD8-BDF355AEA25E}" type="presParOf" srcId="{D2A5B5E0-82F5-419E-96B7-3842CE93B089}" destId="{40F9F2A0-EE17-4B71-849C-32FACE2D9BAF}" srcOrd="0" destOrd="0" presId="urn:microsoft.com/office/officeart/2018/2/layout/IconLabelList"/>
    <dgm:cxn modelId="{D5AA93FA-B25A-8741-B485-543542BA0049}" type="presParOf" srcId="{D2A5B5E0-82F5-419E-96B7-3842CE93B089}" destId="{544D7ED7-7609-40F9-BCF6-4019A8D74587}" srcOrd="1" destOrd="0" presId="urn:microsoft.com/office/officeart/2018/2/layout/IconLabelList"/>
    <dgm:cxn modelId="{9CBF23DA-FAC5-AC49-BA76-6563D14B8138}" type="presParOf" srcId="{D2A5B5E0-82F5-419E-96B7-3842CE93B089}" destId="{ADA88BB6-E9CC-4D79-B273-AED01D8009D1}" srcOrd="2" destOrd="0" presId="urn:microsoft.com/office/officeart/2018/2/layout/IconLabelList"/>
    <dgm:cxn modelId="{7EDDB8F4-BF4B-994D-9931-9CF88087F112}" type="presParOf" srcId="{3024C295-A03C-412C-9933-B1C75E4A5781}" destId="{73695B46-AC66-4ACC-84AD-3035ADBEA335}" srcOrd="3" destOrd="0" presId="urn:microsoft.com/office/officeart/2018/2/layout/IconLabelList"/>
    <dgm:cxn modelId="{EA46A8DF-DC1E-F847-8628-43AB1337277C}" type="presParOf" srcId="{3024C295-A03C-412C-9933-B1C75E4A5781}" destId="{81BE6CC4-519D-4EF7-8004-FA731A31EF7E}" srcOrd="4" destOrd="0" presId="urn:microsoft.com/office/officeart/2018/2/layout/IconLabelList"/>
    <dgm:cxn modelId="{3B020160-28EC-A74E-A755-DD456CFFA44B}" type="presParOf" srcId="{81BE6CC4-519D-4EF7-8004-FA731A31EF7E}" destId="{01C15E95-BFBE-4993-BF38-115A5E28E967}" srcOrd="0" destOrd="0" presId="urn:microsoft.com/office/officeart/2018/2/layout/IconLabelList"/>
    <dgm:cxn modelId="{C95A6EDE-BD94-5149-AFAB-A4238BDD559C}" type="presParOf" srcId="{81BE6CC4-519D-4EF7-8004-FA731A31EF7E}" destId="{CDA3F198-B9F8-4F7E-8CFE-41B5EC149FD9}" srcOrd="1" destOrd="0" presId="urn:microsoft.com/office/officeart/2018/2/layout/IconLabelList"/>
    <dgm:cxn modelId="{5347F30B-4F13-BF43-B6A0-4FE07B6C824A}" type="presParOf" srcId="{81BE6CC4-519D-4EF7-8004-FA731A31EF7E}" destId="{3A6E6481-C92D-4C9F-83CB-F8E6CACF2F06}" srcOrd="2" destOrd="0" presId="urn:microsoft.com/office/officeart/2018/2/layout/IconLabelList"/>
    <dgm:cxn modelId="{3CD9A283-727C-BF4C-828F-DC849102256F}" type="presParOf" srcId="{3024C295-A03C-412C-9933-B1C75E4A5781}" destId="{10D5FDE5-C5B4-4004-B855-4185F39C51E6}" srcOrd="5" destOrd="0" presId="urn:microsoft.com/office/officeart/2018/2/layout/IconLabelList"/>
    <dgm:cxn modelId="{0B41B9D7-4C9F-AF48-8DFB-42C72B6FA08B}" type="presParOf" srcId="{3024C295-A03C-412C-9933-B1C75E4A5781}" destId="{190C43DC-7B86-47AF-8CDD-DC10F7778838}" srcOrd="6" destOrd="0" presId="urn:microsoft.com/office/officeart/2018/2/layout/IconLabelList"/>
    <dgm:cxn modelId="{B1A4F500-4D51-7643-8AC0-8794BC1BC851}" type="presParOf" srcId="{190C43DC-7B86-47AF-8CDD-DC10F7778838}" destId="{FC90905D-B8B1-414C-82D1-90D087AEA322}" srcOrd="0" destOrd="0" presId="urn:microsoft.com/office/officeart/2018/2/layout/IconLabelList"/>
    <dgm:cxn modelId="{8D9ED149-9AD4-C243-919E-BDDC71BA89F7}" type="presParOf" srcId="{190C43DC-7B86-47AF-8CDD-DC10F7778838}" destId="{4C29752B-9ED8-425E-86DD-170262BA6D24}" srcOrd="1" destOrd="0" presId="urn:microsoft.com/office/officeart/2018/2/layout/IconLabelList"/>
    <dgm:cxn modelId="{01E0D70B-C933-5A4A-B8BE-8393EE67CA33}" type="presParOf" srcId="{190C43DC-7B86-47AF-8CDD-DC10F7778838}" destId="{62D1FA4B-34E1-42BA-B841-2474EFF852CB}" srcOrd="2" destOrd="0" presId="urn:microsoft.com/office/officeart/2018/2/layout/IconLabelList"/>
    <dgm:cxn modelId="{6FA46B46-7B63-1B48-9A8D-7F1E8660CBE7}" type="presParOf" srcId="{3024C295-A03C-412C-9933-B1C75E4A5781}" destId="{21BECF85-666C-7D4F-A0AB-78DB879D504B}" srcOrd="7" destOrd="0" presId="urn:microsoft.com/office/officeart/2018/2/layout/IconLabelList"/>
    <dgm:cxn modelId="{60B0FAED-5E7F-B94A-8952-2A5D1ECB30D4}" type="presParOf" srcId="{3024C295-A03C-412C-9933-B1C75E4A5781}" destId="{584FA086-EE32-5640-832C-EB3FBA9935FE}" srcOrd="8" destOrd="0" presId="urn:microsoft.com/office/officeart/2018/2/layout/IconLabelList"/>
    <dgm:cxn modelId="{FDB20B79-606A-C541-8395-B3C0CA55CF0C}" type="presParOf" srcId="{584FA086-EE32-5640-832C-EB3FBA9935FE}" destId="{C9C2FD16-64D5-214D-BE95-C570560BF47D}" srcOrd="0" destOrd="0" presId="urn:microsoft.com/office/officeart/2018/2/layout/IconLabelList"/>
    <dgm:cxn modelId="{2C228C73-1A10-4C44-9D1E-BF8F1CEA92B7}" type="presParOf" srcId="{584FA086-EE32-5640-832C-EB3FBA9935FE}" destId="{FFCCBF67-EEC6-D843-B887-E8183805CC7C}" srcOrd="1" destOrd="0" presId="urn:microsoft.com/office/officeart/2018/2/layout/IconLabelList"/>
    <dgm:cxn modelId="{4432BA10-C781-AB42-B05E-BAAE04A78501}" type="presParOf" srcId="{584FA086-EE32-5640-832C-EB3FBA9935FE}" destId="{A6C4F805-6099-5847-8E4D-F89BD7916D72}"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1487C9C-E4D4-48C3-B84E-FB89067EF674}" type="doc">
      <dgm:prSet loTypeId="urn:microsoft.com/office/officeart/2018/5/layout/IconCircle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1AE65ADF-0DDF-44E1-92A5-ECEA2451E8DE}">
      <dgm:prSet custT="1"/>
      <dgm:spPr/>
      <dgm:t>
        <a:bodyPr/>
        <a:lstStyle/>
        <a:p>
          <a:pPr>
            <a:defRPr cap="all"/>
          </a:pPr>
          <a:r>
            <a:rPr lang="en-GB" sz="1600" i="1" dirty="0"/>
            <a:t>e</a:t>
          </a:r>
          <a:r>
            <a:rPr lang="en-NL" sz="1600" i="1" dirty="0"/>
            <a:t>n-tox</a:t>
          </a:r>
          <a:r>
            <a:rPr lang="en-NL" sz="1600" dirty="0"/>
            <a:t>: A natural language processing model for toxicological information extraction</a:t>
          </a:r>
          <a:endParaRPr lang="en-US" sz="1600" dirty="0"/>
        </a:p>
      </dgm:t>
    </dgm:pt>
    <dgm:pt modelId="{0EC5B88D-FD5B-4896-B3EC-BA4531B1BF51}" type="parTrans" cxnId="{BDC04B04-603E-4C21-8BE3-93F2F3DEAB43}">
      <dgm:prSet/>
      <dgm:spPr/>
      <dgm:t>
        <a:bodyPr/>
        <a:lstStyle/>
        <a:p>
          <a:endParaRPr lang="en-US" sz="2400"/>
        </a:p>
      </dgm:t>
    </dgm:pt>
    <dgm:pt modelId="{4E0076B3-4D6A-4299-B86A-15931195EDA2}" type="sibTrans" cxnId="{BDC04B04-603E-4C21-8BE3-93F2F3DEAB43}">
      <dgm:prSet/>
      <dgm:spPr/>
      <dgm:t>
        <a:bodyPr/>
        <a:lstStyle/>
        <a:p>
          <a:endParaRPr lang="en-US" sz="2400"/>
        </a:p>
      </dgm:t>
    </dgm:pt>
    <dgm:pt modelId="{FA2F1C89-6A89-4173-84F5-A3624C9735F8}">
      <dgm:prSet custT="1"/>
      <dgm:spPr/>
      <dgm:t>
        <a:bodyPr/>
        <a:lstStyle/>
        <a:p>
          <a:pPr>
            <a:defRPr cap="all"/>
          </a:pPr>
          <a:r>
            <a:rPr lang="en-NL" sz="1600" dirty="0"/>
            <a:t>Facilitating evidence review to build a kidney AOP with retrieval-augmented generation (RAG)</a:t>
          </a:r>
          <a:endParaRPr lang="en-US" sz="1600" dirty="0"/>
        </a:p>
      </dgm:t>
    </dgm:pt>
    <dgm:pt modelId="{1FB02072-37A8-40FD-A97E-72B881992D56}" type="parTrans" cxnId="{83E2FF93-D86F-43CB-82A7-F2B7C0DA0BEA}">
      <dgm:prSet/>
      <dgm:spPr/>
      <dgm:t>
        <a:bodyPr/>
        <a:lstStyle/>
        <a:p>
          <a:endParaRPr lang="en-US" sz="2400"/>
        </a:p>
      </dgm:t>
    </dgm:pt>
    <dgm:pt modelId="{E39F558F-3824-4DC4-AB0D-3F526F061C73}" type="sibTrans" cxnId="{83E2FF93-D86F-43CB-82A7-F2B7C0DA0BEA}">
      <dgm:prSet/>
      <dgm:spPr/>
      <dgm:t>
        <a:bodyPr/>
        <a:lstStyle/>
        <a:p>
          <a:endParaRPr lang="en-US" sz="2400"/>
        </a:p>
      </dgm:t>
    </dgm:pt>
    <dgm:pt modelId="{2C6313D1-3D2F-482F-82FC-6FA5110B47AA}">
      <dgm:prSet custT="1"/>
      <dgm:spPr/>
      <dgm:t>
        <a:bodyPr/>
        <a:lstStyle/>
        <a:p>
          <a:pPr>
            <a:defRPr cap="all"/>
          </a:pPr>
          <a:r>
            <a:rPr lang="en-NL" sz="1600"/>
            <a:t>Building a disambiguated (graph) database of toxicological facts with LLMs</a:t>
          </a:r>
          <a:endParaRPr lang="en-US" sz="1600"/>
        </a:p>
      </dgm:t>
    </dgm:pt>
    <dgm:pt modelId="{6B2FDF2D-3E52-4224-A567-DCBA5EA9F419}" type="parTrans" cxnId="{C43A0BEF-DC67-462C-9521-A66C1A9DB190}">
      <dgm:prSet/>
      <dgm:spPr/>
      <dgm:t>
        <a:bodyPr/>
        <a:lstStyle/>
        <a:p>
          <a:endParaRPr lang="en-US" sz="2400"/>
        </a:p>
      </dgm:t>
    </dgm:pt>
    <dgm:pt modelId="{CF526E8F-0A25-4112-9DD3-3268178DD320}" type="sibTrans" cxnId="{C43A0BEF-DC67-462C-9521-A66C1A9DB190}">
      <dgm:prSet/>
      <dgm:spPr/>
      <dgm:t>
        <a:bodyPr/>
        <a:lstStyle/>
        <a:p>
          <a:endParaRPr lang="en-US" sz="2400"/>
        </a:p>
      </dgm:t>
    </dgm:pt>
    <dgm:pt modelId="{1353171A-2ED1-4681-9EE1-16FDF850976B}" type="pres">
      <dgm:prSet presAssocID="{21487C9C-E4D4-48C3-B84E-FB89067EF674}" presName="root" presStyleCnt="0">
        <dgm:presLayoutVars>
          <dgm:dir/>
          <dgm:resizeHandles val="exact"/>
        </dgm:presLayoutVars>
      </dgm:prSet>
      <dgm:spPr/>
    </dgm:pt>
    <dgm:pt modelId="{C333323E-DA6E-4BF7-B421-CA2F6EFC2667}" type="pres">
      <dgm:prSet presAssocID="{1AE65ADF-0DDF-44E1-92A5-ECEA2451E8DE}" presName="compNode" presStyleCnt="0"/>
      <dgm:spPr/>
    </dgm:pt>
    <dgm:pt modelId="{9A618533-DD30-475A-B99B-27ED3F51832B}" type="pres">
      <dgm:prSet presAssocID="{1AE65ADF-0DDF-44E1-92A5-ECEA2451E8DE}" presName="iconBgRect" presStyleLbl="bgShp" presStyleIdx="0" presStyleCnt="3"/>
      <dgm:spPr/>
    </dgm:pt>
    <dgm:pt modelId="{5729A597-A216-4D48-A214-CAF7D0E2B3E3}" type="pres">
      <dgm:prSet presAssocID="{1AE65ADF-0DDF-44E1-92A5-ECEA2451E8DE}"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Radioactive Sign"/>
        </a:ext>
      </dgm:extLst>
    </dgm:pt>
    <dgm:pt modelId="{DA8695F7-BBF7-4759-B439-20C6022FA153}" type="pres">
      <dgm:prSet presAssocID="{1AE65ADF-0DDF-44E1-92A5-ECEA2451E8DE}" presName="spaceRect" presStyleCnt="0"/>
      <dgm:spPr/>
    </dgm:pt>
    <dgm:pt modelId="{E57D9F4B-045D-43A6-9FBF-ACA6B4C7D4F0}" type="pres">
      <dgm:prSet presAssocID="{1AE65ADF-0DDF-44E1-92A5-ECEA2451E8DE}" presName="textRect" presStyleLbl="revTx" presStyleIdx="0" presStyleCnt="3">
        <dgm:presLayoutVars>
          <dgm:chMax val="1"/>
          <dgm:chPref val="1"/>
        </dgm:presLayoutVars>
      </dgm:prSet>
      <dgm:spPr/>
    </dgm:pt>
    <dgm:pt modelId="{F49C1014-AE6D-4504-ACAD-1D2A9AA36E8B}" type="pres">
      <dgm:prSet presAssocID="{4E0076B3-4D6A-4299-B86A-15931195EDA2}" presName="sibTrans" presStyleCnt="0"/>
      <dgm:spPr/>
    </dgm:pt>
    <dgm:pt modelId="{79FFA136-853D-4DCC-9688-F6574182CFD5}" type="pres">
      <dgm:prSet presAssocID="{FA2F1C89-6A89-4173-84F5-A3624C9735F8}" presName="compNode" presStyleCnt="0"/>
      <dgm:spPr/>
    </dgm:pt>
    <dgm:pt modelId="{4F8EC58D-0EFA-4CD3-9A28-603A9AAB9D90}" type="pres">
      <dgm:prSet presAssocID="{FA2F1C89-6A89-4173-84F5-A3624C9735F8}" presName="iconBgRect" presStyleLbl="bgShp" presStyleIdx="1" presStyleCnt="3"/>
      <dgm:spPr/>
    </dgm:pt>
    <dgm:pt modelId="{A0968E47-1C94-4AAB-84FF-C5DCDF2DB4B8}" type="pres">
      <dgm:prSet presAssocID="{FA2F1C89-6A89-4173-84F5-A3624C9735F8}"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Kidneys"/>
        </a:ext>
      </dgm:extLst>
    </dgm:pt>
    <dgm:pt modelId="{0753EFAE-637D-4F86-B44B-08E24FC33CDB}" type="pres">
      <dgm:prSet presAssocID="{FA2F1C89-6A89-4173-84F5-A3624C9735F8}" presName="spaceRect" presStyleCnt="0"/>
      <dgm:spPr/>
    </dgm:pt>
    <dgm:pt modelId="{1D81C9F4-61A8-427B-9BBE-3BFAC057A196}" type="pres">
      <dgm:prSet presAssocID="{FA2F1C89-6A89-4173-84F5-A3624C9735F8}" presName="textRect" presStyleLbl="revTx" presStyleIdx="1" presStyleCnt="3">
        <dgm:presLayoutVars>
          <dgm:chMax val="1"/>
          <dgm:chPref val="1"/>
        </dgm:presLayoutVars>
      </dgm:prSet>
      <dgm:spPr/>
    </dgm:pt>
    <dgm:pt modelId="{159B956E-600B-475A-9A06-5B5B6BBB6B7C}" type="pres">
      <dgm:prSet presAssocID="{E39F558F-3824-4DC4-AB0D-3F526F061C73}" presName="sibTrans" presStyleCnt="0"/>
      <dgm:spPr/>
    </dgm:pt>
    <dgm:pt modelId="{ACDA1F1B-6AC3-4C61-BBB5-8B64D02AB3B1}" type="pres">
      <dgm:prSet presAssocID="{2C6313D1-3D2F-482F-82FC-6FA5110B47AA}" presName="compNode" presStyleCnt="0"/>
      <dgm:spPr/>
    </dgm:pt>
    <dgm:pt modelId="{A1B025E1-BD0D-4C0E-81BA-607DBD354E57}" type="pres">
      <dgm:prSet presAssocID="{2C6313D1-3D2F-482F-82FC-6FA5110B47AA}" presName="iconBgRect" presStyleLbl="bgShp" presStyleIdx="2" presStyleCnt="3"/>
      <dgm:spPr/>
    </dgm:pt>
    <dgm:pt modelId="{C3C28590-4E51-4A43-9EFA-6ED60E445EA3}" type="pres">
      <dgm:prSet presAssocID="{2C6313D1-3D2F-482F-82FC-6FA5110B47AA}"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tatistics"/>
        </a:ext>
      </dgm:extLst>
    </dgm:pt>
    <dgm:pt modelId="{3C827269-75D6-4CED-BAE8-D6BBC56BFAF8}" type="pres">
      <dgm:prSet presAssocID="{2C6313D1-3D2F-482F-82FC-6FA5110B47AA}" presName="spaceRect" presStyleCnt="0"/>
      <dgm:spPr/>
    </dgm:pt>
    <dgm:pt modelId="{D44CC4D9-EC32-4F47-AB30-0C5138811C9A}" type="pres">
      <dgm:prSet presAssocID="{2C6313D1-3D2F-482F-82FC-6FA5110B47AA}" presName="textRect" presStyleLbl="revTx" presStyleIdx="2" presStyleCnt="3">
        <dgm:presLayoutVars>
          <dgm:chMax val="1"/>
          <dgm:chPref val="1"/>
        </dgm:presLayoutVars>
      </dgm:prSet>
      <dgm:spPr/>
    </dgm:pt>
  </dgm:ptLst>
  <dgm:cxnLst>
    <dgm:cxn modelId="{BDC04B04-603E-4C21-8BE3-93F2F3DEAB43}" srcId="{21487C9C-E4D4-48C3-B84E-FB89067EF674}" destId="{1AE65ADF-0DDF-44E1-92A5-ECEA2451E8DE}" srcOrd="0" destOrd="0" parTransId="{0EC5B88D-FD5B-4896-B3EC-BA4531B1BF51}" sibTransId="{4E0076B3-4D6A-4299-B86A-15931195EDA2}"/>
    <dgm:cxn modelId="{186B9F22-A0CB-4A9F-99C6-17C60ACA43BB}" type="presOf" srcId="{1AE65ADF-0DDF-44E1-92A5-ECEA2451E8DE}" destId="{E57D9F4B-045D-43A6-9FBF-ACA6B4C7D4F0}" srcOrd="0" destOrd="0" presId="urn:microsoft.com/office/officeart/2018/5/layout/IconCircleLabelList"/>
    <dgm:cxn modelId="{80234264-57F3-426A-AF6C-2BEA2C683C30}" type="presOf" srcId="{FA2F1C89-6A89-4173-84F5-A3624C9735F8}" destId="{1D81C9F4-61A8-427B-9BBE-3BFAC057A196}" srcOrd="0" destOrd="0" presId="urn:microsoft.com/office/officeart/2018/5/layout/IconCircleLabelList"/>
    <dgm:cxn modelId="{20E1916F-9166-408F-BB80-EC2EF446BE50}" type="presOf" srcId="{21487C9C-E4D4-48C3-B84E-FB89067EF674}" destId="{1353171A-2ED1-4681-9EE1-16FDF850976B}" srcOrd="0" destOrd="0" presId="urn:microsoft.com/office/officeart/2018/5/layout/IconCircleLabelList"/>
    <dgm:cxn modelId="{21D61778-82AE-45B0-BBE0-635FE9CAE06E}" type="presOf" srcId="{2C6313D1-3D2F-482F-82FC-6FA5110B47AA}" destId="{D44CC4D9-EC32-4F47-AB30-0C5138811C9A}" srcOrd="0" destOrd="0" presId="urn:microsoft.com/office/officeart/2018/5/layout/IconCircleLabelList"/>
    <dgm:cxn modelId="{83E2FF93-D86F-43CB-82A7-F2B7C0DA0BEA}" srcId="{21487C9C-E4D4-48C3-B84E-FB89067EF674}" destId="{FA2F1C89-6A89-4173-84F5-A3624C9735F8}" srcOrd="1" destOrd="0" parTransId="{1FB02072-37A8-40FD-A97E-72B881992D56}" sibTransId="{E39F558F-3824-4DC4-AB0D-3F526F061C73}"/>
    <dgm:cxn modelId="{C43A0BEF-DC67-462C-9521-A66C1A9DB190}" srcId="{21487C9C-E4D4-48C3-B84E-FB89067EF674}" destId="{2C6313D1-3D2F-482F-82FC-6FA5110B47AA}" srcOrd="2" destOrd="0" parTransId="{6B2FDF2D-3E52-4224-A567-DCBA5EA9F419}" sibTransId="{CF526E8F-0A25-4112-9DD3-3268178DD320}"/>
    <dgm:cxn modelId="{511FF765-AF79-4F85-ADA7-3C58808BF7F7}" type="presParOf" srcId="{1353171A-2ED1-4681-9EE1-16FDF850976B}" destId="{C333323E-DA6E-4BF7-B421-CA2F6EFC2667}" srcOrd="0" destOrd="0" presId="urn:microsoft.com/office/officeart/2018/5/layout/IconCircleLabelList"/>
    <dgm:cxn modelId="{6F740FA7-9464-4C98-AA57-73AC299FFCF0}" type="presParOf" srcId="{C333323E-DA6E-4BF7-B421-CA2F6EFC2667}" destId="{9A618533-DD30-475A-B99B-27ED3F51832B}" srcOrd="0" destOrd="0" presId="urn:microsoft.com/office/officeart/2018/5/layout/IconCircleLabelList"/>
    <dgm:cxn modelId="{1A6B789D-B8EE-40E7-8E10-4C704A09EEFE}" type="presParOf" srcId="{C333323E-DA6E-4BF7-B421-CA2F6EFC2667}" destId="{5729A597-A216-4D48-A214-CAF7D0E2B3E3}" srcOrd="1" destOrd="0" presId="urn:microsoft.com/office/officeart/2018/5/layout/IconCircleLabelList"/>
    <dgm:cxn modelId="{FEC3D242-9691-4C1F-B0C0-6D2859D2A38D}" type="presParOf" srcId="{C333323E-DA6E-4BF7-B421-CA2F6EFC2667}" destId="{DA8695F7-BBF7-4759-B439-20C6022FA153}" srcOrd="2" destOrd="0" presId="urn:microsoft.com/office/officeart/2018/5/layout/IconCircleLabelList"/>
    <dgm:cxn modelId="{5BFCA4BC-0BA8-4927-85A8-86A64D21032E}" type="presParOf" srcId="{C333323E-DA6E-4BF7-B421-CA2F6EFC2667}" destId="{E57D9F4B-045D-43A6-9FBF-ACA6B4C7D4F0}" srcOrd="3" destOrd="0" presId="urn:microsoft.com/office/officeart/2018/5/layout/IconCircleLabelList"/>
    <dgm:cxn modelId="{F117666F-87B5-4557-846B-F6EE71967B9E}" type="presParOf" srcId="{1353171A-2ED1-4681-9EE1-16FDF850976B}" destId="{F49C1014-AE6D-4504-ACAD-1D2A9AA36E8B}" srcOrd="1" destOrd="0" presId="urn:microsoft.com/office/officeart/2018/5/layout/IconCircleLabelList"/>
    <dgm:cxn modelId="{547F7E9D-2B93-4531-9ADF-A797A16FCA8E}" type="presParOf" srcId="{1353171A-2ED1-4681-9EE1-16FDF850976B}" destId="{79FFA136-853D-4DCC-9688-F6574182CFD5}" srcOrd="2" destOrd="0" presId="urn:microsoft.com/office/officeart/2018/5/layout/IconCircleLabelList"/>
    <dgm:cxn modelId="{1BDF6A38-A40C-48C0-870D-9474FAC66343}" type="presParOf" srcId="{79FFA136-853D-4DCC-9688-F6574182CFD5}" destId="{4F8EC58D-0EFA-4CD3-9A28-603A9AAB9D90}" srcOrd="0" destOrd="0" presId="urn:microsoft.com/office/officeart/2018/5/layout/IconCircleLabelList"/>
    <dgm:cxn modelId="{BFC7685D-0218-4541-9B80-52B5B25D346C}" type="presParOf" srcId="{79FFA136-853D-4DCC-9688-F6574182CFD5}" destId="{A0968E47-1C94-4AAB-84FF-C5DCDF2DB4B8}" srcOrd="1" destOrd="0" presId="urn:microsoft.com/office/officeart/2018/5/layout/IconCircleLabelList"/>
    <dgm:cxn modelId="{828E3DC8-CB3B-49BA-A331-06B18C9A3D38}" type="presParOf" srcId="{79FFA136-853D-4DCC-9688-F6574182CFD5}" destId="{0753EFAE-637D-4F86-B44B-08E24FC33CDB}" srcOrd="2" destOrd="0" presId="urn:microsoft.com/office/officeart/2018/5/layout/IconCircleLabelList"/>
    <dgm:cxn modelId="{E176842E-E118-4886-9865-887875A3F8F6}" type="presParOf" srcId="{79FFA136-853D-4DCC-9688-F6574182CFD5}" destId="{1D81C9F4-61A8-427B-9BBE-3BFAC057A196}" srcOrd="3" destOrd="0" presId="urn:microsoft.com/office/officeart/2018/5/layout/IconCircleLabelList"/>
    <dgm:cxn modelId="{0BF70E23-3982-4692-84BB-8BC846138364}" type="presParOf" srcId="{1353171A-2ED1-4681-9EE1-16FDF850976B}" destId="{159B956E-600B-475A-9A06-5B5B6BBB6B7C}" srcOrd="3" destOrd="0" presId="urn:microsoft.com/office/officeart/2018/5/layout/IconCircleLabelList"/>
    <dgm:cxn modelId="{001CEDAC-82CE-400F-96F5-A4865391ABF7}" type="presParOf" srcId="{1353171A-2ED1-4681-9EE1-16FDF850976B}" destId="{ACDA1F1B-6AC3-4C61-BBB5-8B64D02AB3B1}" srcOrd="4" destOrd="0" presId="urn:microsoft.com/office/officeart/2018/5/layout/IconCircleLabelList"/>
    <dgm:cxn modelId="{2CC917B3-05F5-48BC-BE9F-AC120B82BDE3}" type="presParOf" srcId="{ACDA1F1B-6AC3-4C61-BBB5-8B64D02AB3B1}" destId="{A1B025E1-BD0D-4C0E-81BA-607DBD354E57}" srcOrd="0" destOrd="0" presId="urn:microsoft.com/office/officeart/2018/5/layout/IconCircleLabelList"/>
    <dgm:cxn modelId="{DACBB176-8058-4CE1-B667-3E293D29EDCE}" type="presParOf" srcId="{ACDA1F1B-6AC3-4C61-BBB5-8B64D02AB3B1}" destId="{C3C28590-4E51-4A43-9EFA-6ED60E445EA3}" srcOrd="1" destOrd="0" presId="urn:microsoft.com/office/officeart/2018/5/layout/IconCircleLabelList"/>
    <dgm:cxn modelId="{7673C231-BD37-4104-B6C6-25088C088F3E}" type="presParOf" srcId="{ACDA1F1B-6AC3-4C61-BBB5-8B64D02AB3B1}" destId="{3C827269-75D6-4CED-BAE8-D6BBC56BFAF8}" srcOrd="2" destOrd="0" presId="urn:microsoft.com/office/officeart/2018/5/layout/IconCircleLabelList"/>
    <dgm:cxn modelId="{FB6EA200-7BF7-43CC-ABBE-06E7975C6C1E}" type="presParOf" srcId="{ACDA1F1B-6AC3-4C61-BBB5-8B64D02AB3B1}" destId="{D44CC4D9-EC32-4F47-AB30-0C5138811C9A}"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AC38F15-3020-4045-BDD4-1ABD8693A73D}">
      <dsp:nvSpPr>
        <dsp:cNvPr id="0" name=""/>
        <dsp:cNvSpPr/>
      </dsp:nvSpPr>
      <dsp:spPr>
        <a:xfrm>
          <a:off x="663956" y="534851"/>
          <a:ext cx="810000" cy="81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D9B6433-9018-439B-BA3A-6C06D2DE97B3}">
      <dsp:nvSpPr>
        <dsp:cNvPr id="0" name=""/>
        <dsp:cNvSpPr/>
      </dsp:nvSpPr>
      <dsp:spPr>
        <a:xfrm>
          <a:off x="168956" y="1729188"/>
          <a:ext cx="1800000" cy="12486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pPr>
          <a:r>
            <a:rPr lang="en-US" sz="2000" b="1" kern="1200" dirty="0">
              <a:latin typeface="Aptos Narrow" panose="020B0004020202020204" pitchFamily="34" charset="0"/>
            </a:rPr>
            <a:t>What are foundation models?</a:t>
          </a:r>
        </a:p>
      </dsp:txBody>
      <dsp:txXfrm>
        <a:off x="168956" y="1729188"/>
        <a:ext cx="1800000" cy="1248618"/>
      </dsp:txXfrm>
    </dsp:sp>
    <dsp:sp modelId="{40F9F2A0-EE17-4B71-849C-32FACE2D9BAF}">
      <dsp:nvSpPr>
        <dsp:cNvPr id="0" name=""/>
        <dsp:cNvSpPr/>
      </dsp:nvSpPr>
      <dsp:spPr>
        <a:xfrm>
          <a:off x="2778956" y="534851"/>
          <a:ext cx="810000" cy="81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DA88BB6-E9CC-4D79-B273-AED01D8009D1}">
      <dsp:nvSpPr>
        <dsp:cNvPr id="0" name=""/>
        <dsp:cNvSpPr/>
      </dsp:nvSpPr>
      <dsp:spPr>
        <a:xfrm>
          <a:off x="2283956" y="1729188"/>
          <a:ext cx="1800000" cy="12486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pPr>
          <a:r>
            <a:rPr lang="en-US" sz="2000" b="1" kern="1200" dirty="0">
              <a:latin typeface="Aptos Narrow" panose="020B0004020202020204" pitchFamily="34" charset="0"/>
            </a:rPr>
            <a:t>Examples</a:t>
          </a:r>
        </a:p>
      </dsp:txBody>
      <dsp:txXfrm>
        <a:off x="2283956" y="1729188"/>
        <a:ext cx="1800000" cy="1248618"/>
      </dsp:txXfrm>
    </dsp:sp>
    <dsp:sp modelId="{01C15E95-BFBE-4993-BF38-115A5E28E967}">
      <dsp:nvSpPr>
        <dsp:cNvPr id="0" name=""/>
        <dsp:cNvSpPr/>
      </dsp:nvSpPr>
      <dsp:spPr>
        <a:xfrm>
          <a:off x="4893956" y="534851"/>
          <a:ext cx="810000" cy="81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A6E6481-C92D-4C9F-83CB-F8E6CACF2F06}">
      <dsp:nvSpPr>
        <dsp:cNvPr id="0" name=""/>
        <dsp:cNvSpPr/>
      </dsp:nvSpPr>
      <dsp:spPr>
        <a:xfrm>
          <a:off x="4398956" y="1729188"/>
          <a:ext cx="1800000" cy="12486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pPr>
          <a:r>
            <a:rPr lang="en-GB" sz="2000" b="1" kern="1200" dirty="0">
              <a:effectLst/>
              <a:latin typeface="Aptos Narrow" panose="020B0004020202020204" pitchFamily="34" charset="0"/>
            </a:rPr>
            <a:t>Training and</a:t>
          </a:r>
        </a:p>
        <a:p>
          <a:pPr marL="0" lvl="0" indent="0" algn="ctr" defTabSz="889000">
            <a:lnSpc>
              <a:spcPct val="100000"/>
            </a:lnSpc>
            <a:spcBef>
              <a:spcPct val="0"/>
            </a:spcBef>
            <a:spcAft>
              <a:spcPct val="35000"/>
            </a:spcAft>
            <a:buNone/>
          </a:pPr>
          <a:r>
            <a:rPr lang="en-GB" sz="2000" b="1" kern="1200" dirty="0">
              <a:effectLst/>
              <a:latin typeface="Aptos Narrow" panose="020B0004020202020204" pitchFamily="34" charset="0"/>
            </a:rPr>
            <a:t>Latent space</a:t>
          </a:r>
          <a:endParaRPr lang="en-US" sz="2000" b="1" kern="1200" dirty="0">
            <a:latin typeface="Aptos Narrow" panose="020B0004020202020204" pitchFamily="34" charset="0"/>
          </a:endParaRPr>
        </a:p>
      </dsp:txBody>
      <dsp:txXfrm>
        <a:off x="4398956" y="1729188"/>
        <a:ext cx="1800000" cy="1248618"/>
      </dsp:txXfrm>
    </dsp:sp>
    <dsp:sp modelId="{FC90905D-B8B1-414C-82D1-90D087AEA322}">
      <dsp:nvSpPr>
        <dsp:cNvPr id="0" name=""/>
        <dsp:cNvSpPr/>
      </dsp:nvSpPr>
      <dsp:spPr>
        <a:xfrm>
          <a:off x="1721456" y="3427806"/>
          <a:ext cx="810000" cy="810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2D1FA4B-34E1-42BA-B841-2474EFF852CB}">
      <dsp:nvSpPr>
        <dsp:cNvPr id="0" name=""/>
        <dsp:cNvSpPr/>
      </dsp:nvSpPr>
      <dsp:spPr>
        <a:xfrm>
          <a:off x="1226456" y="4622143"/>
          <a:ext cx="1800000" cy="12486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pPr>
          <a:r>
            <a:rPr lang="en-GB" sz="2000" b="1" kern="1200" dirty="0">
              <a:latin typeface="Aptos Narrow" panose="020B0004020202020204" pitchFamily="34" charset="0"/>
            </a:rPr>
            <a:t>Chemical similarity for foundation models</a:t>
          </a:r>
          <a:endParaRPr lang="en-US" sz="2000" b="1" kern="1200" dirty="0">
            <a:latin typeface="Aptos Narrow" panose="020B0004020202020204" pitchFamily="34" charset="0"/>
          </a:endParaRPr>
        </a:p>
      </dsp:txBody>
      <dsp:txXfrm>
        <a:off x="1226456" y="4622143"/>
        <a:ext cx="1800000" cy="1248618"/>
      </dsp:txXfrm>
    </dsp:sp>
    <dsp:sp modelId="{C9C2FD16-64D5-214D-BE95-C570560BF47D}">
      <dsp:nvSpPr>
        <dsp:cNvPr id="0" name=""/>
        <dsp:cNvSpPr/>
      </dsp:nvSpPr>
      <dsp:spPr>
        <a:xfrm>
          <a:off x="3836456" y="3427806"/>
          <a:ext cx="810000" cy="810000"/>
        </a:xfrm>
        <a:prstGeom prst="rect">
          <a:avLst/>
        </a:prstGeom>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6C4F805-6099-5847-8E4D-F89BD7916D72}">
      <dsp:nvSpPr>
        <dsp:cNvPr id="0" name=""/>
        <dsp:cNvSpPr/>
      </dsp:nvSpPr>
      <dsp:spPr>
        <a:xfrm>
          <a:off x="3341456" y="4622143"/>
          <a:ext cx="1800000" cy="12486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pPr>
          <a:r>
            <a:rPr lang="en-US" sz="2000" b="1" kern="1200" dirty="0">
              <a:latin typeface="Aptos Narrow" panose="020B0004020202020204" pitchFamily="34" charset="0"/>
            </a:rPr>
            <a:t>Foundation models for mode-of-action research </a:t>
          </a:r>
        </a:p>
      </dsp:txBody>
      <dsp:txXfrm>
        <a:off x="3341456" y="4622143"/>
        <a:ext cx="1800000" cy="124861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618533-DD30-475A-B99B-27ED3F51832B}">
      <dsp:nvSpPr>
        <dsp:cNvPr id="0" name=""/>
        <dsp:cNvSpPr/>
      </dsp:nvSpPr>
      <dsp:spPr>
        <a:xfrm>
          <a:off x="718664" y="363902"/>
          <a:ext cx="1955812" cy="1955812"/>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729A597-A216-4D48-A214-CAF7D0E2B3E3}">
      <dsp:nvSpPr>
        <dsp:cNvPr id="0" name=""/>
        <dsp:cNvSpPr/>
      </dsp:nvSpPr>
      <dsp:spPr>
        <a:xfrm>
          <a:off x="1135476" y="780714"/>
          <a:ext cx="1122187" cy="112218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57D9F4B-045D-43A6-9FBF-ACA6B4C7D4F0}">
      <dsp:nvSpPr>
        <dsp:cNvPr id="0" name=""/>
        <dsp:cNvSpPr/>
      </dsp:nvSpPr>
      <dsp:spPr>
        <a:xfrm>
          <a:off x="93445" y="2928902"/>
          <a:ext cx="3206250" cy="90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defRPr cap="all"/>
          </a:pPr>
          <a:r>
            <a:rPr lang="en-GB" sz="1600" i="1" kern="1200" dirty="0"/>
            <a:t>e</a:t>
          </a:r>
          <a:r>
            <a:rPr lang="en-NL" sz="1600" i="1" kern="1200" dirty="0"/>
            <a:t>n-tox</a:t>
          </a:r>
          <a:r>
            <a:rPr lang="en-NL" sz="1600" kern="1200" dirty="0"/>
            <a:t>: A natural language processing model for toxicological information extraction</a:t>
          </a:r>
          <a:endParaRPr lang="en-US" sz="1600" kern="1200" dirty="0"/>
        </a:p>
      </dsp:txBody>
      <dsp:txXfrm>
        <a:off x="93445" y="2928902"/>
        <a:ext cx="3206250" cy="900000"/>
      </dsp:txXfrm>
    </dsp:sp>
    <dsp:sp modelId="{4F8EC58D-0EFA-4CD3-9A28-603A9AAB9D90}">
      <dsp:nvSpPr>
        <dsp:cNvPr id="0" name=""/>
        <dsp:cNvSpPr/>
      </dsp:nvSpPr>
      <dsp:spPr>
        <a:xfrm>
          <a:off x="4486008" y="363902"/>
          <a:ext cx="1955812" cy="1955812"/>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0968E47-1C94-4AAB-84FF-C5DCDF2DB4B8}">
      <dsp:nvSpPr>
        <dsp:cNvPr id="0" name=""/>
        <dsp:cNvSpPr/>
      </dsp:nvSpPr>
      <dsp:spPr>
        <a:xfrm>
          <a:off x="4902820" y="780714"/>
          <a:ext cx="1122187" cy="112218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D81C9F4-61A8-427B-9BBE-3BFAC057A196}">
      <dsp:nvSpPr>
        <dsp:cNvPr id="0" name=""/>
        <dsp:cNvSpPr/>
      </dsp:nvSpPr>
      <dsp:spPr>
        <a:xfrm>
          <a:off x="3860789" y="2928902"/>
          <a:ext cx="3206250" cy="90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defRPr cap="all"/>
          </a:pPr>
          <a:r>
            <a:rPr lang="en-NL" sz="1600" kern="1200" dirty="0"/>
            <a:t>Facilitating evidence review to build a kidney AOP with retrieval-augmented generation (RAG)</a:t>
          </a:r>
          <a:endParaRPr lang="en-US" sz="1600" kern="1200" dirty="0"/>
        </a:p>
      </dsp:txBody>
      <dsp:txXfrm>
        <a:off x="3860789" y="2928902"/>
        <a:ext cx="3206250" cy="900000"/>
      </dsp:txXfrm>
    </dsp:sp>
    <dsp:sp modelId="{A1B025E1-BD0D-4C0E-81BA-607DBD354E57}">
      <dsp:nvSpPr>
        <dsp:cNvPr id="0" name=""/>
        <dsp:cNvSpPr/>
      </dsp:nvSpPr>
      <dsp:spPr>
        <a:xfrm>
          <a:off x="8253352" y="363902"/>
          <a:ext cx="1955812" cy="1955812"/>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3C28590-4E51-4A43-9EFA-6ED60E445EA3}">
      <dsp:nvSpPr>
        <dsp:cNvPr id="0" name=""/>
        <dsp:cNvSpPr/>
      </dsp:nvSpPr>
      <dsp:spPr>
        <a:xfrm>
          <a:off x="8670164" y="780714"/>
          <a:ext cx="1122187" cy="112218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44CC4D9-EC32-4F47-AB30-0C5138811C9A}">
      <dsp:nvSpPr>
        <dsp:cNvPr id="0" name=""/>
        <dsp:cNvSpPr/>
      </dsp:nvSpPr>
      <dsp:spPr>
        <a:xfrm>
          <a:off x="7628133" y="2928902"/>
          <a:ext cx="3206250" cy="90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defRPr cap="all"/>
          </a:pPr>
          <a:r>
            <a:rPr lang="en-NL" sz="1600" kern="1200"/>
            <a:t>Building a disambiguated (graph) database of toxicological facts with LLMs</a:t>
          </a:r>
          <a:endParaRPr lang="en-US" sz="1600" kern="1200"/>
        </a:p>
      </dsp:txBody>
      <dsp:txXfrm>
        <a:off x="7628133" y="2928902"/>
        <a:ext cx="3206250" cy="900000"/>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1-20T15:24:49.751"/>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 25,'58'-3,"6"0,-7 2,6-1,-2 1,-5 0,-9-1,-5 0,-9 1,-9 1,-2-1,0 1,6 0,7 0,4 0,5 0,4 0,1 0,6 0,-2 0,-1 0,2 0,4 0,7 0,-2 0,-1 1,1 0,-1 1,6-1,-3 1,-10-1,-5 0,-3-1,2 1,6-1,-1 1,5-1,6 0,5 0,6 0,2-1,-10 0,-7-1,-5 1,-2 1,4-1,0 1,-4 0,-10 0,-4 0,-7 0,-3 0,-7-1,-7 1,-2-1,6-1,-1 1,6 0,-4 1,2-1,5 1,4 0,1 0,-5 0,-9 1,-9-1,12 0,-8-1,14 1,-9-1,1 1,1-1,2 0,1 1,2-1,-2 0,-3 1,-7-1,-4 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1-20T15:25:02.502"/>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 23,'68'2,"7"-1,-5-1,11 0,3 1,0-1,6 1,9 0,-47-1,0 1,48-1,-8 0,-7 0,-9 0,-1 0,-8 0,-4 0,7 0,5-1,13-1,1 1,1-1,3 2,3 0,2 0,-1 0,-5-1,-3 1,3 0,1 0,3-1,-1-1,-2 1,-3 0,-1 0,-8-1,-9 1,-11 0,-11 0,-4 0,-9 1,-9-1,-9 1,-7-1,8-1,-2 1,9-2,-6 2,6 0,5 0,4 1,-3 1,-15-1,-6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1-20T15:25:11.334"/>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0 26,'77'1,"8"0,12-1,-37-1,4 0,3 1,4-1,13-1,3 1,1 0,1 0,3 0,1 0,5-1,0 2,-6-1,1 0,5 0,0 0,-10 0,-4-1,-4 1,-3 0,-5 0,-3 0,-5 1,0-1,-1 1,-2 0,-9 0,-2 0,31 0,-21-1,-13 0,-10 0,-10 1,-9 0,-8 0,20 3,0-1,21 2,-7 0,-1-2,-3 0,-1 0,-17-1,-5-1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1-20T15:25:14.151"/>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 0,'87'11,"-36"-5,2 0,5 0,4 0,15 2,5-1,8 1,2-2,6-1,1-1,-31-3,-1 0,-1-1,23 0,-3-2,-6 1,-2-2,-7 1,-3-1,-9 1,-1-1,2 1,-2 0,39-2,-23 2,-20 1,-24 0,-8 0,-8 1,1-1,5 1,4 0,2 0,1 0,1 0,7 1,5 0,4-1,-7 0,-12 0,-12 0,3-2,1 0,8 0,-6 1,-3 0,-2 0,1 0,1 0,4 0,-5 1,1 0,-6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1-20T15:25:17.710"/>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 13,'67'-2,"13"0,11 1,-32 1,3 0,9 0,2 0,11 0,1 0,-2 0,0 1,-3-1,-1 0,-2 0,-1 0,-6 0,-1 0,8-1,-2 0,-8 1,-4-1,-5 0,-2 0,-4 0,-1 0,38-1,0 2,-11 1,-12 0,-7 0,2 0,-2 0,6-1,5-1,-6 1,2 0,0 1,4 1,4 1,-11 0,-11-1,-10-1,0 1,6-1,-3 0,-1 0,-5 0,-3-1,2 0,-4-1,-5 0,-6 1,-9-1,-2 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1-20T15:25:21.952"/>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0 28,'87'-1,"-34"1,1 1,5 0,3 0,15 1,5 0,14-1,4 1,-32-2,0 1,1-1,2 1,1-1,0 0,0 0,1 0,-2 0,28 1,-1-1,0 0,-1-1,-1 1,-1-1,0-1,1 1,3-2,0 1,-11 0,-3-1,-9 1,-3-1,-11 1,-3 0,-4-1,-1 1,2 0,0 0,-4 0,-2 0,38 0,-14 2,-8 1,-3 0,4 0,-3-1,-5 1,-2 0,0 0,2 0,-10 0,-7 0,-10-2,-9 1,0 0,-1-1,6 1,6 0,6 0,0 1,-4 0,-11 0,-13 0,-70 4,13-2,-41 4,52-5,17-1,14-1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1-20T15:25:25.620"/>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0 38,'60'-4,"10"0,5 1,15-1,8 0,-47 2,-1 0,48-1,0 2,-3 0,-9 1,-2 0,0 0,3 1,9-1,1-1,-5 0,-1-1,2 1,2 0,-44 1,1-1,44 0,-3 0,-1 0,2 1,-43-1,1 1,8 0,-1 1,-4-1,-2 1,46 0,-10 1,-20-1,12 1,-4 0,2 1,2 0,2 0,5 1,-9-2,-11 0,-11-1,-5-1,10 0,-1 0,1-1,2 1,-4 1,3 1,-15 0,-12 0,-6 0,-4 0,7-1,-1 1,-1-1,2 0,4-1,6 0,0 0,-9 1,-8 0,-7-1,-4 1,3-1,-1 0,7 1,4 0,4 0,3 1,-7 0,-7-1,-10-1,-4-1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EEDBFA4-3C36-5442-8814-1F796E9A5D76}" type="datetimeFigureOut">
              <a:rPr lang="nl-NL" smtClean="0"/>
              <a:t>19-5-2025</a:t>
            </a:fld>
            <a:endParaRPr lang="nl-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nl-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3C28D80-2E46-5C40-9AE8-D4CC0B68D981}" type="slidenum">
              <a:rPr lang="nl-NL" smtClean="0"/>
              <a:t>‹#›</a:t>
            </a:fld>
            <a:endParaRPr lang="nl-NL"/>
          </a:p>
        </p:txBody>
      </p:sp>
    </p:spTree>
    <p:extLst>
      <p:ext uri="{BB962C8B-B14F-4D97-AF65-F5344CB8AC3E}">
        <p14:creationId xmlns:p14="http://schemas.microsoft.com/office/powerpoint/2010/main" val="22660426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pmc.ncbi.nlm.nih.gov/articles/PMC11549228/figure/Fig1/" TargetMode="External"/><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ts val="1350"/>
              </a:lnSpc>
            </a:pPr>
            <a:r>
              <a:rPr lang="en-GB" b="1" dirty="0">
                <a:solidFill>
                  <a:srgbClr val="569CD6"/>
                </a:solidFill>
                <a:effectLst/>
                <a:latin typeface="Menlo" panose="020B0609030804020204" pitchFamily="49" charset="0"/>
              </a:rPr>
              <a:t>## Theory 1: Principles of Machine Learning</a:t>
            </a:r>
            <a:endParaRPr lang="en-GB" b="0" dirty="0">
              <a:solidFill>
                <a:srgbClr val="CCCCCC"/>
              </a:solidFill>
              <a:effectLst/>
              <a:latin typeface="Menlo" panose="020B0609030804020204" pitchFamily="49" charset="0"/>
            </a:endParaRPr>
          </a:p>
          <a:p>
            <a:pPr>
              <a:lnSpc>
                <a:spcPts val="1350"/>
              </a:lnSpc>
            </a:pPr>
            <a:br>
              <a:rPr lang="en-GB" b="0" dirty="0">
                <a:solidFill>
                  <a:srgbClr val="CCCCCC"/>
                </a:solidFill>
                <a:effectLst/>
                <a:latin typeface="Menlo" panose="020B0609030804020204" pitchFamily="49" charset="0"/>
              </a:rPr>
            </a:br>
            <a:r>
              <a:rPr lang="en-GB" b="1" dirty="0">
                <a:solidFill>
                  <a:srgbClr val="569CD6"/>
                </a:solidFill>
                <a:effectLst/>
                <a:latin typeface="Menlo" panose="020B0609030804020204" pitchFamily="49" charset="0"/>
              </a:rPr>
              <a:t>**(100 min)**</a:t>
            </a:r>
            <a:endParaRPr lang="en-GB" b="0" dirty="0">
              <a:solidFill>
                <a:srgbClr val="CCCCCC"/>
              </a:solidFill>
              <a:effectLst/>
              <a:latin typeface="Menlo" panose="020B0609030804020204" pitchFamily="49" charset="0"/>
            </a:endParaRPr>
          </a:p>
          <a:p>
            <a:pPr>
              <a:lnSpc>
                <a:spcPts val="1350"/>
              </a:lnSpc>
            </a:pPr>
            <a:br>
              <a:rPr lang="en-GB" b="0" dirty="0">
                <a:solidFill>
                  <a:srgbClr val="CCCCCC"/>
                </a:solidFill>
                <a:effectLst/>
                <a:latin typeface="Menlo" panose="020B0609030804020204" pitchFamily="49" charset="0"/>
              </a:rPr>
            </a:br>
            <a:r>
              <a:rPr lang="en-GB" b="0" dirty="0">
                <a:solidFill>
                  <a:srgbClr val="6796E6"/>
                </a:solidFill>
                <a:effectLst/>
                <a:latin typeface="Menlo" panose="020B0609030804020204" pitchFamily="49" charset="0"/>
              </a:rPr>
              <a:t>-</a:t>
            </a:r>
            <a:r>
              <a:rPr lang="en-GB" b="0" dirty="0">
                <a:solidFill>
                  <a:srgbClr val="CCCCCC"/>
                </a:solidFill>
                <a:effectLst/>
                <a:latin typeface="Menlo" panose="020B0609030804020204" pitchFamily="49" charset="0"/>
              </a:rPr>
              <a:t> </a:t>
            </a:r>
            <a:r>
              <a:rPr lang="en-GB" b="1" dirty="0">
                <a:solidFill>
                  <a:srgbClr val="569CD6"/>
                </a:solidFill>
                <a:effectLst/>
                <a:latin typeface="Menlo" panose="020B0609030804020204" pitchFamily="49" charset="0"/>
              </a:rPr>
              <a:t>**Principles of Machine Learning**</a:t>
            </a:r>
            <a:r>
              <a:rPr lang="en-GB" b="0" dirty="0">
                <a:solidFill>
                  <a:srgbClr val="CCCCCC"/>
                </a:solidFill>
                <a:effectLst/>
                <a:latin typeface="Menlo" panose="020B0609030804020204" pitchFamily="49" charset="0"/>
              </a:rPr>
              <a:t> </a:t>
            </a:r>
          </a:p>
          <a:p>
            <a:pPr>
              <a:lnSpc>
                <a:spcPts val="1350"/>
              </a:lnSpc>
            </a:pPr>
            <a:r>
              <a:rPr lang="en-GB" b="0" dirty="0">
                <a:solidFill>
                  <a:srgbClr val="CCCCCC"/>
                </a:solidFill>
                <a:effectLst/>
                <a:latin typeface="Menlo" panose="020B0609030804020204" pitchFamily="49" charset="0"/>
              </a:rPr>
              <a:t>Machine learning involves creating algorithms that enable computers to learn from data and make predictions. </a:t>
            </a:r>
          </a:p>
          <a:p>
            <a:pPr>
              <a:lnSpc>
                <a:spcPts val="1350"/>
              </a:lnSpc>
            </a:pPr>
            <a:r>
              <a:rPr lang="en-GB" b="0" dirty="0">
                <a:solidFill>
                  <a:srgbClr val="CCCCCC"/>
                </a:solidFill>
                <a:effectLst/>
                <a:latin typeface="Menlo" panose="020B0609030804020204" pitchFamily="49" charset="0"/>
              </a:rPr>
              <a:t>In toxicology, machine learning can be used to predict the toxicity of chemical compounds by </a:t>
            </a:r>
            <a:r>
              <a:rPr lang="en-GB" b="0" dirty="0" err="1">
                <a:solidFill>
                  <a:srgbClr val="CCCCCC"/>
                </a:solidFill>
                <a:effectLst/>
                <a:latin typeface="Menlo" panose="020B0609030804020204" pitchFamily="49" charset="0"/>
              </a:rPr>
              <a:t>analyzing</a:t>
            </a:r>
            <a:r>
              <a:rPr lang="en-GB" b="0" dirty="0">
                <a:solidFill>
                  <a:srgbClr val="CCCCCC"/>
                </a:solidFill>
                <a:effectLst/>
                <a:latin typeface="Menlo" panose="020B0609030804020204" pitchFamily="49" charset="0"/>
              </a:rPr>
              <a:t> patterns </a:t>
            </a:r>
          </a:p>
          <a:p>
            <a:pPr>
              <a:lnSpc>
                <a:spcPts val="1350"/>
              </a:lnSpc>
            </a:pPr>
            <a:r>
              <a:rPr lang="en-GB" b="0" dirty="0">
                <a:solidFill>
                  <a:srgbClr val="CCCCCC"/>
                </a:solidFill>
                <a:effectLst/>
                <a:latin typeface="Menlo" panose="020B0609030804020204" pitchFamily="49" charset="0"/>
              </a:rPr>
              <a:t>in biological data. For example, models can be trained to identify potential carcinogens based on historical data.</a:t>
            </a:r>
          </a:p>
          <a:p>
            <a:pPr>
              <a:lnSpc>
                <a:spcPts val="1350"/>
              </a:lnSpc>
            </a:pPr>
            <a:br>
              <a:rPr lang="en-GB" b="0" dirty="0">
                <a:solidFill>
                  <a:srgbClr val="CCCCCC"/>
                </a:solidFill>
                <a:effectLst/>
                <a:latin typeface="Menlo" panose="020B0609030804020204" pitchFamily="49" charset="0"/>
              </a:rPr>
            </a:br>
            <a:r>
              <a:rPr lang="en-GB" b="0" dirty="0">
                <a:solidFill>
                  <a:srgbClr val="6796E6"/>
                </a:solidFill>
                <a:effectLst/>
                <a:latin typeface="Menlo" panose="020B0609030804020204" pitchFamily="49" charset="0"/>
              </a:rPr>
              <a:t>-</a:t>
            </a:r>
            <a:r>
              <a:rPr lang="en-GB" b="0" dirty="0">
                <a:solidFill>
                  <a:srgbClr val="CCCCCC"/>
                </a:solidFill>
                <a:effectLst/>
                <a:latin typeface="Menlo" panose="020B0609030804020204" pitchFamily="49" charset="0"/>
              </a:rPr>
              <a:t> </a:t>
            </a:r>
            <a:r>
              <a:rPr lang="en-GB" b="1" dirty="0">
                <a:solidFill>
                  <a:srgbClr val="569CD6"/>
                </a:solidFill>
                <a:effectLst/>
                <a:latin typeface="Menlo" panose="020B0609030804020204" pitchFamily="49" charset="0"/>
              </a:rPr>
              <a:t>**What is AI, and which flavours? History of AI**</a:t>
            </a:r>
            <a:r>
              <a:rPr lang="en-GB" b="0" dirty="0">
                <a:solidFill>
                  <a:srgbClr val="CCCCCC"/>
                </a:solidFill>
                <a:effectLst/>
                <a:latin typeface="Menlo" panose="020B0609030804020204" pitchFamily="49" charset="0"/>
              </a:rPr>
              <a:t> </a:t>
            </a:r>
          </a:p>
          <a:p>
            <a:pPr>
              <a:lnSpc>
                <a:spcPts val="1350"/>
              </a:lnSpc>
            </a:pPr>
            <a:r>
              <a:rPr lang="en-GB" b="0" dirty="0">
                <a:solidFill>
                  <a:srgbClr val="CCCCCC"/>
                </a:solidFill>
                <a:effectLst/>
                <a:latin typeface="Menlo" panose="020B0609030804020204" pitchFamily="49" charset="0"/>
              </a:rPr>
              <a:t>AI encompasses various technologies, including machine learning, that simulate human intelligence. </a:t>
            </a:r>
          </a:p>
          <a:p>
            <a:pPr>
              <a:lnSpc>
                <a:spcPts val="1350"/>
              </a:lnSpc>
            </a:pPr>
            <a:r>
              <a:rPr lang="en-GB" b="0" dirty="0">
                <a:solidFill>
                  <a:srgbClr val="CCCCCC"/>
                </a:solidFill>
                <a:effectLst/>
                <a:latin typeface="Menlo" panose="020B0609030804020204" pitchFamily="49" charset="0"/>
              </a:rPr>
              <a:t>In chemical hazard assessment, AI can automate the analysis of large datasets to identify hazardous chemicals. </a:t>
            </a:r>
          </a:p>
          <a:p>
            <a:pPr>
              <a:lnSpc>
                <a:spcPts val="1350"/>
              </a:lnSpc>
            </a:pPr>
            <a:r>
              <a:rPr lang="en-GB" b="0" dirty="0">
                <a:solidFill>
                  <a:srgbClr val="CCCCCC"/>
                </a:solidFill>
                <a:effectLst/>
                <a:latin typeface="Menlo" panose="020B0609030804020204" pitchFamily="49" charset="0"/>
              </a:rPr>
              <a:t>The history of AI in this field includes the development of expert systems that assist in regulatory </a:t>
            </a:r>
          </a:p>
          <a:p>
            <a:pPr>
              <a:lnSpc>
                <a:spcPts val="1350"/>
              </a:lnSpc>
            </a:pPr>
            <a:r>
              <a:rPr lang="en-GB" b="0" dirty="0">
                <a:solidFill>
                  <a:srgbClr val="CCCCCC"/>
                </a:solidFill>
                <a:effectLst/>
                <a:latin typeface="Menlo" panose="020B0609030804020204" pitchFamily="49" charset="0"/>
              </a:rPr>
              <a:t>compliance and risk assessment.</a:t>
            </a:r>
          </a:p>
          <a:p>
            <a:pPr>
              <a:lnSpc>
                <a:spcPts val="1350"/>
              </a:lnSpc>
            </a:pPr>
            <a:br>
              <a:rPr lang="en-GB" b="0" dirty="0">
                <a:solidFill>
                  <a:srgbClr val="CCCCCC"/>
                </a:solidFill>
                <a:effectLst/>
                <a:latin typeface="Menlo" panose="020B0609030804020204" pitchFamily="49" charset="0"/>
              </a:rPr>
            </a:br>
            <a:r>
              <a:rPr lang="en-GB" b="0" dirty="0">
                <a:solidFill>
                  <a:srgbClr val="6796E6"/>
                </a:solidFill>
                <a:effectLst/>
                <a:latin typeface="Menlo" panose="020B0609030804020204" pitchFamily="49" charset="0"/>
              </a:rPr>
              <a:t>-</a:t>
            </a:r>
            <a:r>
              <a:rPr lang="en-GB" b="0" dirty="0">
                <a:solidFill>
                  <a:srgbClr val="CCCCCC"/>
                </a:solidFill>
                <a:effectLst/>
                <a:latin typeface="Menlo" panose="020B0609030804020204" pitchFamily="49" charset="0"/>
              </a:rPr>
              <a:t> </a:t>
            </a:r>
            <a:r>
              <a:rPr lang="en-GB" b="1" dirty="0">
                <a:solidFill>
                  <a:srgbClr val="569CD6"/>
                </a:solidFill>
                <a:effectLst/>
                <a:latin typeface="Menlo" panose="020B0609030804020204" pitchFamily="49" charset="0"/>
              </a:rPr>
              <a:t>**Architecture - algorithm? Regression based vs neural network**</a:t>
            </a:r>
            <a:r>
              <a:rPr lang="en-GB" b="0" dirty="0">
                <a:solidFill>
                  <a:srgbClr val="CCCCCC"/>
                </a:solidFill>
                <a:effectLst/>
                <a:latin typeface="Menlo" panose="020B0609030804020204" pitchFamily="49" charset="0"/>
              </a:rPr>
              <a:t> </a:t>
            </a:r>
          </a:p>
          <a:p>
            <a:pPr>
              <a:lnSpc>
                <a:spcPts val="1350"/>
              </a:lnSpc>
            </a:pPr>
            <a:r>
              <a:rPr lang="en-GB" b="0" dirty="0">
                <a:solidFill>
                  <a:srgbClr val="CCCCCC"/>
                </a:solidFill>
                <a:effectLst/>
                <a:latin typeface="Menlo" panose="020B0609030804020204" pitchFamily="49" charset="0"/>
              </a:rPr>
              <a:t>Regression models, such as logistic regression, are used to predict binary outcomes like </a:t>
            </a:r>
          </a:p>
          <a:p>
            <a:pPr>
              <a:lnSpc>
                <a:spcPts val="1350"/>
              </a:lnSpc>
            </a:pPr>
            <a:r>
              <a:rPr lang="en-GB" b="0" dirty="0">
                <a:solidFill>
                  <a:srgbClr val="CCCCCC"/>
                </a:solidFill>
                <a:effectLst/>
                <a:latin typeface="Menlo" panose="020B0609030804020204" pitchFamily="49" charset="0"/>
              </a:rPr>
              <a:t>the presence or absence of a toxic effect. Neural networks, on the other hand, can model complex relationships </a:t>
            </a:r>
          </a:p>
          <a:p>
            <a:pPr>
              <a:lnSpc>
                <a:spcPts val="1350"/>
              </a:lnSpc>
            </a:pPr>
            <a:r>
              <a:rPr lang="en-GB" b="0" dirty="0">
                <a:solidFill>
                  <a:srgbClr val="CCCCCC"/>
                </a:solidFill>
                <a:effectLst/>
                <a:latin typeface="Menlo" panose="020B0609030804020204" pitchFamily="49" charset="0"/>
              </a:rPr>
              <a:t>in data, such as predicting the interaction effects of multiple chemicals on human health.</a:t>
            </a:r>
          </a:p>
          <a:p>
            <a:pPr>
              <a:lnSpc>
                <a:spcPts val="1350"/>
              </a:lnSpc>
            </a:pPr>
            <a:br>
              <a:rPr lang="en-GB" b="0" dirty="0">
                <a:solidFill>
                  <a:srgbClr val="CCCCCC"/>
                </a:solidFill>
                <a:effectLst/>
                <a:latin typeface="Menlo" panose="020B0609030804020204" pitchFamily="49" charset="0"/>
              </a:rPr>
            </a:br>
            <a:r>
              <a:rPr lang="en-GB" b="0" dirty="0">
                <a:solidFill>
                  <a:srgbClr val="6796E6"/>
                </a:solidFill>
                <a:effectLst/>
                <a:latin typeface="Menlo" panose="020B0609030804020204" pitchFamily="49" charset="0"/>
              </a:rPr>
              <a:t>-</a:t>
            </a:r>
            <a:r>
              <a:rPr lang="en-GB" b="0" dirty="0">
                <a:solidFill>
                  <a:srgbClr val="CCCCCC"/>
                </a:solidFill>
                <a:effectLst/>
                <a:latin typeface="Menlo" panose="020B0609030804020204" pitchFamily="49" charset="0"/>
              </a:rPr>
              <a:t> </a:t>
            </a:r>
            <a:r>
              <a:rPr lang="en-GB" b="1" dirty="0">
                <a:solidFill>
                  <a:srgbClr val="569CD6"/>
                </a:solidFill>
                <a:effectLst/>
                <a:latin typeface="Menlo" panose="020B0609030804020204" pitchFamily="49" charset="0"/>
              </a:rPr>
              <a:t>**What is a neural network, building blocks**</a:t>
            </a:r>
            <a:r>
              <a:rPr lang="en-GB" b="0" dirty="0">
                <a:solidFill>
                  <a:srgbClr val="CCCCCC"/>
                </a:solidFill>
                <a:effectLst/>
                <a:latin typeface="Menlo" panose="020B0609030804020204" pitchFamily="49" charset="0"/>
              </a:rPr>
              <a:t> </a:t>
            </a:r>
          </a:p>
          <a:p>
            <a:pPr>
              <a:lnSpc>
                <a:spcPts val="1350"/>
              </a:lnSpc>
            </a:pPr>
            <a:r>
              <a:rPr lang="en-GB" b="0" dirty="0">
                <a:solidFill>
                  <a:srgbClr val="CCCCCC"/>
                </a:solidFill>
                <a:effectLst/>
                <a:latin typeface="Menlo" panose="020B0609030804020204" pitchFamily="49" charset="0"/>
              </a:rPr>
              <a:t>Neural networks consist of interconnected neurons that process data in layers. In toxicology, neural </a:t>
            </a:r>
          </a:p>
          <a:p>
            <a:pPr>
              <a:lnSpc>
                <a:spcPts val="1350"/>
              </a:lnSpc>
            </a:pPr>
            <a:r>
              <a:rPr lang="en-GB" b="0" dirty="0">
                <a:solidFill>
                  <a:srgbClr val="CCCCCC"/>
                </a:solidFill>
                <a:effectLst/>
                <a:latin typeface="Menlo" panose="020B0609030804020204" pitchFamily="49" charset="0"/>
              </a:rPr>
              <a:t>networks can be used to model dose-response relationships, where the input layer represents chemical </a:t>
            </a:r>
          </a:p>
          <a:p>
            <a:pPr>
              <a:lnSpc>
                <a:spcPts val="1350"/>
              </a:lnSpc>
            </a:pPr>
            <a:r>
              <a:rPr lang="en-GB" b="0" dirty="0">
                <a:solidFill>
                  <a:srgbClr val="CCCCCC"/>
                </a:solidFill>
                <a:effectLst/>
                <a:latin typeface="Menlo" panose="020B0609030804020204" pitchFamily="49" charset="0"/>
              </a:rPr>
              <a:t>concentrations and the output layer predicts biological responses.</a:t>
            </a:r>
          </a:p>
          <a:p>
            <a:pPr>
              <a:lnSpc>
                <a:spcPts val="1350"/>
              </a:lnSpc>
            </a:pPr>
            <a:br>
              <a:rPr lang="en-GB" b="0" dirty="0">
                <a:solidFill>
                  <a:srgbClr val="CCCCCC"/>
                </a:solidFill>
                <a:effectLst/>
                <a:latin typeface="Menlo" panose="020B0609030804020204" pitchFamily="49" charset="0"/>
              </a:rPr>
            </a:br>
            <a:r>
              <a:rPr lang="en-GB" b="0" dirty="0">
                <a:solidFill>
                  <a:srgbClr val="6796E6"/>
                </a:solidFill>
                <a:effectLst/>
                <a:latin typeface="Menlo" panose="020B0609030804020204" pitchFamily="49" charset="0"/>
              </a:rPr>
              <a:t>-</a:t>
            </a:r>
            <a:r>
              <a:rPr lang="en-GB" b="0" dirty="0">
                <a:solidFill>
                  <a:srgbClr val="CCCCCC"/>
                </a:solidFill>
                <a:effectLst/>
                <a:latin typeface="Menlo" panose="020B0609030804020204" pitchFamily="49" charset="0"/>
              </a:rPr>
              <a:t> </a:t>
            </a:r>
            <a:r>
              <a:rPr lang="en-GB" b="1" dirty="0">
                <a:solidFill>
                  <a:srgbClr val="569CD6"/>
                </a:solidFill>
                <a:effectLst/>
                <a:latin typeface="Menlo" panose="020B0609030804020204" pitchFamily="49" charset="0"/>
              </a:rPr>
              <a:t>**Embedding; from data to numbers, examples, tensors, vectors**</a:t>
            </a:r>
            <a:r>
              <a:rPr lang="en-GB" b="0" dirty="0">
                <a:solidFill>
                  <a:srgbClr val="CCCCCC"/>
                </a:solidFill>
                <a:effectLst/>
                <a:latin typeface="Menlo" panose="020B0609030804020204" pitchFamily="49" charset="0"/>
              </a:rPr>
              <a:t> </a:t>
            </a:r>
          </a:p>
          <a:p>
            <a:pPr>
              <a:lnSpc>
                <a:spcPts val="1350"/>
              </a:lnSpc>
            </a:pPr>
            <a:r>
              <a:rPr lang="en-GB" b="0" dirty="0">
                <a:solidFill>
                  <a:srgbClr val="CCCCCC"/>
                </a:solidFill>
                <a:effectLst/>
                <a:latin typeface="Menlo" panose="020B0609030804020204" pitchFamily="49" charset="0"/>
              </a:rPr>
              <a:t>Embedding techniques convert categorical data, such as chemical names, into numerical vectors that </a:t>
            </a:r>
          </a:p>
          <a:p>
            <a:pPr>
              <a:lnSpc>
                <a:spcPts val="1350"/>
              </a:lnSpc>
            </a:pPr>
            <a:r>
              <a:rPr lang="en-GB" b="0" dirty="0">
                <a:solidFill>
                  <a:srgbClr val="CCCCCC"/>
                </a:solidFill>
                <a:effectLst/>
                <a:latin typeface="Menlo" panose="020B0609030804020204" pitchFamily="49" charset="0"/>
              </a:rPr>
              <a:t>can be processed by machine learning models. In chemical hazard assessment, embeddings can represent </a:t>
            </a:r>
          </a:p>
          <a:p>
            <a:pPr>
              <a:lnSpc>
                <a:spcPts val="1350"/>
              </a:lnSpc>
            </a:pPr>
            <a:r>
              <a:rPr lang="en-GB" b="0" dirty="0">
                <a:solidFill>
                  <a:srgbClr val="CCCCCC"/>
                </a:solidFill>
                <a:effectLst/>
                <a:latin typeface="Menlo" panose="020B0609030804020204" pitchFamily="49" charset="0"/>
              </a:rPr>
              <a:t>molecular structures, allowing models to learn from structural similarities between compounds.</a:t>
            </a:r>
          </a:p>
          <a:p>
            <a:pPr>
              <a:lnSpc>
                <a:spcPts val="1350"/>
              </a:lnSpc>
            </a:pPr>
            <a:br>
              <a:rPr lang="en-GB" b="0" dirty="0">
                <a:solidFill>
                  <a:srgbClr val="CCCCCC"/>
                </a:solidFill>
                <a:effectLst/>
                <a:latin typeface="Menlo" panose="020B0609030804020204" pitchFamily="49" charset="0"/>
              </a:rPr>
            </a:br>
            <a:r>
              <a:rPr lang="en-GB" b="0" dirty="0">
                <a:solidFill>
                  <a:srgbClr val="6796E6"/>
                </a:solidFill>
                <a:effectLst/>
                <a:latin typeface="Menlo" panose="020B0609030804020204" pitchFamily="49" charset="0"/>
              </a:rPr>
              <a:t>-</a:t>
            </a:r>
            <a:r>
              <a:rPr lang="en-GB" b="0" dirty="0">
                <a:solidFill>
                  <a:srgbClr val="CCCCCC"/>
                </a:solidFill>
                <a:effectLst/>
                <a:latin typeface="Menlo" panose="020B0609030804020204" pitchFamily="49" charset="0"/>
              </a:rPr>
              <a:t> </a:t>
            </a:r>
            <a:r>
              <a:rPr lang="en-GB" b="1" dirty="0">
                <a:solidFill>
                  <a:srgbClr val="569CD6"/>
                </a:solidFill>
                <a:effectLst/>
                <a:latin typeface="Menlo" panose="020B0609030804020204" pitchFamily="49" charset="0"/>
              </a:rPr>
              <a:t>**Features, feature space (materials from AIRA course)**</a:t>
            </a:r>
            <a:r>
              <a:rPr lang="en-GB" b="0" dirty="0">
                <a:solidFill>
                  <a:srgbClr val="CCCCCC"/>
                </a:solidFill>
                <a:effectLst/>
                <a:latin typeface="Menlo" panose="020B0609030804020204" pitchFamily="49" charset="0"/>
              </a:rPr>
              <a:t> </a:t>
            </a:r>
          </a:p>
          <a:p>
            <a:pPr>
              <a:lnSpc>
                <a:spcPts val="1350"/>
              </a:lnSpc>
            </a:pPr>
            <a:r>
              <a:rPr lang="en-GB" b="0" dirty="0">
                <a:solidFill>
                  <a:srgbClr val="CCCCCC"/>
                </a:solidFill>
                <a:effectLst/>
                <a:latin typeface="Menlo" panose="020B0609030804020204" pitchFamily="49" charset="0"/>
              </a:rPr>
              <a:t>Features in machine learning are the input variables used to make predictions. In toxicology, features </a:t>
            </a:r>
          </a:p>
          <a:p>
            <a:pPr>
              <a:lnSpc>
                <a:spcPts val="1350"/>
              </a:lnSpc>
            </a:pPr>
            <a:r>
              <a:rPr lang="en-GB" b="0" dirty="0">
                <a:solidFill>
                  <a:srgbClr val="CCCCCC"/>
                </a:solidFill>
                <a:effectLst/>
                <a:latin typeface="Menlo" panose="020B0609030804020204" pitchFamily="49" charset="0"/>
              </a:rPr>
              <a:t>might include molecular weight, solubility, and other physicochemical properties. The feature space is the </a:t>
            </a:r>
          </a:p>
          <a:p>
            <a:pPr>
              <a:lnSpc>
                <a:spcPts val="1350"/>
              </a:lnSpc>
            </a:pPr>
            <a:r>
              <a:rPr lang="en-GB" b="0" dirty="0">
                <a:solidFill>
                  <a:srgbClr val="CCCCCC"/>
                </a:solidFill>
                <a:effectLst/>
                <a:latin typeface="Menlo" panose="020B0609030804020204" pitchFamily="49" charset="0"/>
              </a:rPr>
              <a:t>multidimensional space where these features are represented, and effective feature selection is crucial for </a:t>
            </a:r>
          </a:p>
          <a:p>
            <a:pPr>
              <a:lnSpc>
                <a:spcPts val="1350"/>
              </a:lnSpc>
            </a:pPr>
            <a:r>
              <a:rPr lang="en-GB" b="0" dirty="0">
                <a:solidFill>
                  <a:srgbClr val="CCCCCC"/>
                </a:solidFill>
                <a:effectLst/>
                <a:latin typeface="Menlo" panose="020B0609030804020204" pitchFamily="49" charset="0"/>
              </a:rPr>
              <a:t>accurate predictions.</a:t>
            </a:r>
          </a:p>
          <a:p>
            <a:pPr>
              <a:lnSpc>
                <a:spcPts val="1350"/>
              </a:lnSpc>
            </a:pPr>
            <a:br>
              <a:rPr lang="en-GB" b="0" dirty="0">
                <a:solidFill>
                  <a:srgbClr val="CCCCCC"/>
                </a:solidFill>
                <a:effectLst/>
                <a:latin typeface="Menlo" panose="020B0609030804020204" pitchFamily="49" charset="0"/>
              </a:rPr>
            </a:br>
            <a:r>
              <a:rPr lang="en-GB" b="0" dirty="0">
                <a:solidFill>
                  <a:srgbClr val="6796E6"/>
                </a:solidFill>
                <a:effectLst/>
                <a:latin typeface="Menlo" panose="020B0609030804020204" pitchFamily="49" charset="0"/>
              </a:rPr>
              <a:t>-</a:t>
            </a:r>
            <a:r>
              <a:rPr lang="en-GB" b="0" dirty="0">
                <a:solidFill>
                  <a:srgbClr val="CCCCCC"/>
                </a:solidFill>
                <a:effectLst/>
                <a:latin typeface="Menlo" panose="020B0609030804020204" pitchFamily="49" charset="0"/>
              </a:rPr>
              <a:t> </a:t>
            </a:r>
            <a:r>
              <a:rPr lang="en-GB" b="1" dirty="0">
                <a:solidFill>
                  <a:srgbClr val="569CD6"/>
                </a:solidFill>
                <a:effectLst/>
                <a:latin typeface="Menlo" panose="020B0609030804020204" pitchFamily="49" charset="0"/>
              </a:rPr>
              <a:t>**Validation, cross-validation, leave-one-out, metrics of performance**</a:t>
            </a:r>
            <a:r>
              <a:rPr lang="en-GB" b="0" dirty="0">
                <a:solidFill>
                  <a:srgbClr val="CCCCCC"/>
                </a:solidFill>
                <a:effectLst/>
                <a:latin typeface="Menlo" panose="020B0609030804020204" pitchFamily="49" charset="0"/>
              </a:rPr>
              <a:t> </a:t>
            </a:r>
          </a:p>
          <a:p>
            <a:pPr>
              <a:lnSpc>
                <a:spcPts val="1350"/>
              </a:lnSpc>
            </a:pPr>
            <a:r>
              <a:rPr lang="en-GB" b="0" dirty="0">
                <a:solidFill>
                  <a:srgbClr val="CCCCCC"/>
                </a:solidFill>
                <a:effectLst/>
                <a:latin typeface="Menlo" panose="020B0609030804020204" pitchFamily="49" charset="0"/>
              </a:rPr>
              <a:t>Validation techniques ensure the reliability of machine learning models. In chemical hazard assessment, </a:t>
            </a:r>
          </a:p>
          <a:p>
            <a:pPr>
              <a:lnSpc>
                <a:spcPts val="1350"/>
              </a:lnSpc>
            </a:pPr>
            <a:r>
              <a:rPr lang="en-GB" b="0" dirty="0">
                <a:solidFill>
                  <a:srgbClr val="CCCCCC"/>
                </a:solidFill>
                <a:effectLst/>
                <a:latin typeface="Menlo" panose="020B0609030804020204" pitchFamily="49" charset="0"/>
              </a:rPr>
              <a:t>cross-validation can be used to evaluate models that predict the environmental impact of chemicals. Performance </a:t>
            </a:r>
          </a:p>
          <a:p>
            <a:pPr>
              <a:lnSpc>
                <a:spcPts val="1350"/>
              </a:lnSpc>
            </a:pPr>
            <a:r>
              <a:rPr lang="en-GB" b="0" dirty="0">
                <a:solidFill>
                  <a:srgbClr val="CCCCCC"/>
                </a:solidFill>
                <a:effectLst/>
                <a:latin typeface="Menlo" panose="020B0609030804020204" pitchFamily="49" charset="0"/>
              </a:rPr>
              <a:t>metrics such as sensitivity and specificity are important for assessing model accuracy in identifying hazardous </a:t>
            </a:r>
          </a:p>
          <a:p>
            <a:pPr>
              <a:lnSpc>
                <a:spcPts val="1350"/>
              </a:lnSpc>
            </a:pPr>
            <a:r>
              <a:rPr lang="en-GB" b="0" dirty="0">
                <a:solidFill>
                  <a:srgbClr val="CCCCCC"/>
                </a:solidFill>
                <a:effectLst/>
                <a:latin typeface="Menlo" panose="020B0609030804020204" pitchFamily="49" charset="0"/>
              </a:rPr>
              <a:t>substances.</a:t>
            </a:r>
          </a:p>
          <a:p>
            <a:pPr>
              <a:lnSpc>
                <a:spcPts val="1350"/>
              </a:lnSpc>
            </a:pPr>
            <a:br>
              <a:rPr lang="en-GB" b="0" dirty="0">
                <a:solidFill>
                  <a:srgbClr val="CCCCCC"/>
                </a:solidFill>
                <a:effectLst/>
                <a:latin typeface="Menlo" panose="020B0609030804020204" pitchFamily="49" charset="0"/>
              </a:rPr>
            </a:br>
            <a:r>
              <a:rPr lang="en-GB" b="0" dirty="0">
                <a:solidFill>
                  <a:srgbClr val="6796E6"/>
                </a:solidFill>
                <a:effectLst/>
                <a:latin typeface="Menlo" panose="020B0609030804020204" pitchFamily="49" charset="0"/>
              </a:rPr>
              <a:t>-</a:t>
            </a:r>
            <a:r>
              <a:rPr lang="en-GB" b="0" dirty="0">
                <a:solidFill>
                  <a:srgbClr val="CCCCCC"/>
                </a:solidFill>
                <a:effectLst/>
                <a:latin typeface="Menlo" panose="020B0609030804020204" pitchFamily="49" charset="0"/>
              </a:rPr>
              <a:t> </a:t>
            </a:r>
            <a:r>
              <a:rPr lang="en-GB" b="1" dirty="0">
                <a:solidFill>
                  <a:srgbClr val="569CD6"/>
                </a:solidFill>
                <a:effectLst/>
                <a:latin typeface="Menlo" panose="020B0609030804020204" pitchFamily="49" charset="0"/>
              </a:rPr>
              <a:t>**Which models are used?**</a:t>
            </a:r>
            <a:r>
              <a:rPr lang="en-GB" b="0" dirty="0">
                <a:solidFill>
                  <a:srgbClr val="CCCCCC"/>
                </a:solidFill>
                <a:effectLst/>
                <a:latin typeface="Menlo" panose="020B0609030804020204" pitchFamily="49" charset="0"/>
              </a:rPr>
              <a:t> </a:t>
            </a:r>
          </a:p>
          <a:p>
            <a:pPr>
              <a:lnSpc>
                <a:spcPts val="1350"/>
              </a:lnSpc>
            </a:pPr>
            <a:r>
              <a:rPr lang="en-GB" b="0" dirty="0">
                <a:solidFill>
                  <a:srgbClr val="CCCCCC"/>
                </a:solidFill>
                <a:effectLst/>
                <a:latin typeface="Menlo" panose="020B0609030804020204" pitchFamily="49" charset="0"/>
              </a:rPr>
              <a:t>Various models are used in machine learning, including decision trees, which can classify chemicals based </a:t>
            </a:r>
          </a:p>
          <a:p>
            <a:pPr>
              <a:lnSpc>
                <a:spcPts val="1350"/>
              </a:lnSpc>
            </a:pPr>
            <a:r>
              <a:rPr lang="en-GB" b="0" dirty="0">
                <a:solidFill>
                  <a:srgbClr val="CCCCCC"/>
                </a:solidFill>
                <a:effectLst/>
                <a:latin typeface="Menlo" panose="020B0609030804020204" pitchFamily="49" charset="0"/>
              </a:rPr>
              <a:t>on their hazard potential, and support vector machines, which can separate toxic from non-toxic compounds. </a:t>
            </a:r>
          </a:p>
          <a:p>
            <a:pPr>
              <a:lnSpc>
                <a:spcPts val="1350"/>
              </a:lnSpc>
            </a:pPr>
            <a:r>
              <a:rPr lang="en-GB" b="0" dirty="0">
                <a:solidFill>
                  <a:srgbClr val="CCCCCC"/>
                </a:solidFill>
                <a:effectLst/>
                <a:latin typeface="Menlo" panose="020B0609030804020204" pitchFamily="49" charset="0"/>
              </a:rPr>
              <a:t>Deep learning models, such as convolutional neural networks, are increasingly used for image-based toxicity </a:t>
            </a:r>
          </a:p>
          <a:p>
            <a:pPr>
              <a:lnSpc>
                <a:spcPts val="1350"/>
              </a:lnSpc>
            </a:pPr>
            <a:r>
              <a:rPr lang="en-GB" b="0" dirty="0">
                <a:solidFill>
                  <a:srgbClr val="CCCCCC"/>
                </a:solidFill>
                <a:effectLst/>
                <a:latin typeface="Menlo" panose="020B0609030804020204" pitchFamily="49" charset="0"/>
              </a:rPr>
              <a:t>screening.</a:t>
            </a:r>
          </a:p>
          <a:p>
            <a:endParaRPr lang="nl-NL"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4D984A4-6A06-BE48-BC43-17FEF1974229}" type="slidenum">
              <a:rPr kumimoji="0" lang="nl-NL"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nl-NL"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1398117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215e3e11599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215e3e11599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solidFill>
                  <a:schemeClr val="dk1"/>
                </a:solidFill>
              </a:rPr>
              <a:t>Chemharmony combines 12 different cheminformatics databases. It collects triples associating chemicals, properties and their respective values. An example might be &lt;benzene, causes_cancer, true&gt;. The version of chemharmony we used has 6.7 million of these triples, but the more recent version of chemharmony has more than 200 million triples. This data asset uses biobricks to manage data dependencies.</a:t>
            </a:r>
            <a:endParaRPr sz="1400">
              <a:solidFill>
                <a:schemeClr val="dk1"/>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hlinkClick r:id="rId3"/>
              </a:rPr>
              <a:t>See this image and copyright information in PMC</a:t>
            </a:r>
            <a:r>
              <a:rPr lang="en-GB" dirty="0"/>
              <a:t> </a:t>
            </a:r>
          </a:p>
          <a:p>
            <a:r>
              <a:rPr lang="en-GB" b="1" dirty="0">
                <a:effectLst/>
              </a:rPr>
              <a:t>Fig. 1. Overview of the </a:t>
            </a:r>
            <a:r>
              <a:rPr lang="en-GB" b="1" dirty="0" err="1">
                <a:effectLst/>
              </a:rPr>
              <a:t>VideoMol</a:t>
            </a:r>
            <a:r>
              <a:rPr lang="en-GB" b="1" dirty="0">
                <a:effectLst/>
              </a:rPr>
              <a:t> foundational model. a</a:t>
            </a:r>
            <a:r>
              <a:rPr lang="en-GB" dirty="0">
                <a:effectLst/>
              </a:rPr>
              <a:t> Feature extraction of molecular videos. First, we render 2 million molecules with conformers in 3D spatial structure. We then rotate the rendered molecule around the x</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 </a:t>
            </a:r>
            <a:r>
              <a:rPr lang="en-GB" dirty="0">
                <a:effectLst/>
              </a:rPr>
              <a:t>y</a:t>
            </a:r>
            <a:r>
              <a:rPr lang="en-GB" dirty="0"/>
              <a:t>, </a:t>
            </a:r>
            <a:r>
              <a:rPr lang="en-GB" dirty="0">
                <a:effectLst/>
              </a:rPr>
              <a:t>z</a:t>
            </a:r>
            <a:r>
              <a:rPr lang="en-GB" dirty="0"/>
              <a:t> axes and generate snapshots for each frame of the molecule video. Finally, we feed the molecular frames into a video encoder to extract latent features. </a:t>
            </a:r>
            <a:r>
              <a:rPr lang="en-GB" b="1" dirty="0"/>
              <a:t>b</a:t>
            </a:r>
            <a:r>
              <a:rPr lang="en-GB" dirty="0"/>
              <a:t>–</a:t>
            </a:r>
            <a:r>
              <a:rPr lang="en-GB" b="1" dirty="0"/>
              <a:t>d</a:t>
            </a:r>
            <a:r>
              <a:rPr lang="en-GB" dirty="0"/>
              <a:t> Three self-supervised tasks for pre-training video encoder. The direction-aware pretraining (DAP) task is used to distinguish the relationship between pairs of molecular frames (such as the axis of rotation, the direction of rotation, and the angle of rotation) by using axis classifier (orange), rotation classifier (green) and angle classifier (blue). The video-aware pretraining (VAP) task is used to maximize intra-video similarity and minimize inter-video similarity. The chemical-aware pretraining (CAP) task is used to recognize information related to physicochemical structures in molecular videos by using chemical classifier (</a:t>
            </a:r>
            <a:r>
              <a:rPr lang="en-GB" dirty="0" err="1"/>
              <a:t>gray</a:t>
            </a:r>
            <a:r>
              <a:rPr lang="en-GB" dirty="0"/>
              <a:t>). </a:t>
            </a:r>
            <a:r>
              <a:rPr lang="en-GB" b="1" dirty="0"/>
              <a:t>e</a:t>
            </a:r>
            <a:r>
              <a:rPr lang="en-GB" dirty="0"/>
              <a:t> The finetuning of </a:t>
            </a:r>
            <a:r>
              <a:rPr lang="en-GB" dirty="0" err="1"/>
              <a:t>VideoMol</a:t>
            </a:r>
            <a:r>
              <a:rPr lang="en-GB" dirty="0"/>
              <a:t> on downstream benchmarks (such as binding activity prediction and molecular property prediction). A multi-layer perceptron (MLP) is added after the pre-trained video encoder for fine-tuning on four types of downstream drug discovery tasks (20 target prediction, 12 property prediction, 11 SARS-CoV-2 inhibitor prediction, and 4 virtual screening and docking). We assemble the results (logits) of each frame as the prediction result of molecular video (video logit). Xiang, H., Zeng, L., Hou, L., Li, K., Fu, Z., Qiu, Y., </a:t>
            </a:r>
            <a:r>
              <a:rPr lang="en-GB" dirty="0" err="1"/>
              <a:t>Nussinov</a:t>
            </a:r>
            <a:r>
              <a:rPr lang="en-GB" dirty="0"/>
              <a:t>, R., Hu, J., Rosen-Zvi, M., Zeng, X., &amp; Cheng, F. (2024). A molecular video-derived foundation model for scientific drug discovery. </a:t>
            </a:r>
            <a:r>
              <a:rPr lang="en-GB" i="1" dirty="0"/>
              <a:t>Nature communications</a:t>
            </a:r>
            <a:r>
              <a:rPr lang="en-GB" dirty="0"/>
              <a:t>, </a:t>
            </a:r>
            <a:r>
              <a:rPr lang="en-GB" i="1" dirty="0"/>
              <a:t>15</a:t>
            </a:r>
            <a:r>
              <a:rPr lang="en-GB" dirty="0"/>
              <a:t>(1), 9696. https://</a:t>
            </a:r>
            <a:r>
              <a:rPr lang="en-GB" dirty="0" err="1"/>
              <a:t>doi.org</a:t>
            </a:r>
            <a:r>
              <a:rPr lang="en-GB" dirty="0"/>
              <a:t>/10.1038/s41467-024-53742-z</a:t>
            </a:r>
          </a:p>
          <a:p>
            <a:endParaRPr lang="nl-NL"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4D984A4-6A06-BE48-BC43-17FEF1974229}" type="slidenum">
              <a:rPr kumimoji="0" lang="nl-NL"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nl-NL"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9108234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A81C1BC-E34D-C841-82E2-B6B432BDCD7C}" type="slidenum">
              <a:rPr kumimoji="0" lang="en-NL"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NL"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42759040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82600" y="1279525"/>
            <a:ext cx="6138863" cy="3454400"/>
          </a:xfrm>
        </p:spPr>
      </p:sp>
      <p:sp>
        <p:nvSpPr>
          <p:cNvPr id="3" name="Notes Placeholder 2"/>
          <p:cNvSpPr>
            <a:spLocks noGrp="1"/>
          </p:cNvSpPr>
          <p:nvPr>
            <p:ph type="body" idx="1"/>
          </p:nvPr>
        </p:nvSpPr>
        <p:spPr/>
        <p:txBody>
          <a:bodyPr/>
          <a:lstStyle/>
          <a:p>
            <a:endParaRPr lang="en-NL"/>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AF21A80-D85D-43BF-833E-5D1584137DC5}" type="slidenum">
              <a:rPr kumimoji="0" lang="nl-NL"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nl-NL"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6063005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0887A-CCC8-4047-8563-D2F51E8F3B2D}" type="slidenum">
              <a:rPr kumimoji="0" lang="en-NL"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NL"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4685871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0887A-CCC8-4047-8563-D2F51E8F3B2D}" type="slidenum">
              <a:rPr kumimoji="0" lang="en-NL"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NL"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40668942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a:t>Many events were found. Relationships are still difficult.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0887A-CCC8-4047-8563-D2F51E8F3B2D}" type="slidenum">
              <a:rPr kumimoji="0" lang="en-NL"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NL"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40575088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0887A-CCC8-4047-8563-D2F51E8F3B2D}" type="slidenum">
              <a:rPr kumimoji="0" lang="en-NL"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NL"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0286439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We focus on the retrieval part, not the generation part (yet).</a:t>
            </a:r>
          </a:p>
          <a:p>
            <a:r>
              <a:rPr lang="en-NL" dirty="0"/>
              <a:t>When moving to generation, we could imagine using this to support rating weight of evidence: how much does each passage retrieved contribute to the final answer</a:t>
            </a:r>
          </a:p>
          <a:p>
            <a:endParaRPr lang="en-NL" dirty="0"/>
          </a:p>
          <a:p>
            <a:r>
              <a:rPr lang="en-GB" dirty="0"/>
              <a:t>This approach can be used to:</a:t>
            </a:r>
          </a:p>
          <a:p>
            <a:pPr marL="228600" indent="-228600">
              <a:buAutoNum type="arabicParenR"/>
            </a:pPr>
            <a:r>
              <a:rPr lang="en-GB" dirty="0"/>
              <a:t>verifying that we can retrieve relevant information for AOP building with one of these methods </a:t>
            </a:r>
          </a:p>
          <a:p>
            <a:pPr marL="228600" indent="-228600">
              <a:buAutoNum type="arabicParenR"/>
            </a:pPr>
            <a:r>
              <a:rPr lang="en-GB" dirty="0"/>
              <a:t>2) evaluating if one of the retrieval methods gives overall more relevant results (in its top 10)</a:t>
            </a:r>
          </a:p>
          <a:p>
            <a:pPr marL="228600" indent="-228600">
              <a:buAutoNum type="arabicParenR"/>
            </a:pPr>
            <a:endParaRPr lang="en-GB" dirty="0"/>
          </a:p>
          <a:p>
            <a:pPr marL="228600" indent="-228600">
              <a:buAutoNum type="arabicParenR"/>
            </a:pPr>
            <a:endParaRPr lang="en-GB" dirty="0"/>
          </a:p>
          <a:p>
            <a:endParaRPr lang="en-GB" dirty="0">
              <a:effectLst/>
              <a:latin typeface="-apple-system"/>
            </a:endParaRPr>
          </a:p>
          <a:p>
            <a:r>
              <a:rPr lang="en-GB" dirty="0">
                <a:effectLst/>
                <a:latin typeface="-apple-system"/>
              </a:rPr>
              <a:t> </a:t>
            </a:r>
          </a:p>
          <a:p>
            <a:r>
              <a:rPr lang="en-GB" dirty="0">
                <a:effectLst/>
                <a:latin typeface="-apple-system"/>
              </a:rPr>
              <a:t>It is becoming more and more known that LLMs are prone to hallucination. To remedy this issue, a technique has become popular: retrieval-augmented generation.</a:t>
            </a:r>
          </a:p>
          <a:p>
            <a:r>
              <a:rPr lang="en-GB" dirty="0">
                <a:effectLst/>
                <a:latin typeface="-apple-system"/>
              </a:rPr>
              <a:t> </a:t>
            </a:r>
          </a:p>
          <a:p>
            <a:r>
              <a:rPr lang="en-GB" dirty="0">
                <a:effectLst/>
                <a:latin typeface="-apple-system"/>
              </a:rPr>
              <a:t>Then explain the principle of RAG, that an answer is generated to a user question using context retrieved from provided documents (in our case scientific articles). To retrieve relevant information for the LLM to use in its answer, the user question and the documents (broken into chunks of text) are embedded (= represented as matrices of numbers). The similarity between the question and the piece of text is then taken as an indicator of the relevance of the text.</a:t>
            </a:r>
          </a:p>
          <a:p>
            <a:r>
              <a:rPr lang="en-GB" dirty="0">
                <a:effectLst/>
                <a:latin typeface="-apple-system"/>
              </a:rPr>
              <a:t> </a:t>
            </a:r>
          </a:p>
          <a:p>
            <a:r>
              <a:rPr lang="en-GB" dirty="0">
                <a:effectLst/>
                <a:latin typeface="-apple-system"/>
              </a:rPr>
              <a:t>Of course, this is the basic version, hence why some more sophisticated retrieval methods have been added (see reranking, etc.). We can also wonder whether embedding models trained on biomedical text do a better job than those trained on a more general corpus ("The Internet").</a:t>
            </a:r>
          </a:p>
          <a:p>
            <a:r>
              <a:rPr lang="en-GB" dirty="0">
                <a:effectLst/>
                <a:latin typeface="-apple-system"/>
              </a:rPr>
              <a:t>We are interested in a first phase in the retrieval and whether this is helpful for scientists to retrieve and review text that can support AOP key events (relationships).</a:t>
            </a:r>
          </a:p>
          <a:p>
            <a:r>
              <a:rPr lang="en-GB" dirty="0">
                <a:effectLst/>
                <a:latin typeface="-apple-system"/>
              </a:rPr>
              <a:t> </a:t>
            </a:r>
          </a:p>
          <a:p>
            <a:r>
              <a:rPr lang="en-GB" dirty="0">
                <a:effectLst/>
                <a:latin typeface="-apple-system"/>
              </a:rPr>
              <a:t>A potential future step is to then generate an answer based on the text retrieved, and establish a grading system for the evidence used to formulate that answer, that could perhaps simulate weight of evidence assessment</a:t>
            </a:r>
          </a:p>
          <a:p>
            <a:r>
              <a:rPr lang="en-GB" dirty="0">
                <a:effectLst/>
                <a:latin typeface="-apple-system"/>
              </a:rPr>
              <a:t> Does this help?</a:t>
            </a:r>
          </a:p>
          <a:p>
            <a:r>
              <a:rPr lang="en-GB" dirty="0">
                <a:effectLst/>
                <a:latin typeface="-apple-system"/>
              </a:rPr>
              <a:t> </a:t>
            </a:r>
            <a:endParaRPr lang="en-GB" dirty="0"/>
          </a:p>
          <a:p>
            <a:pPr marL="228600" indent="-228600">
              <a:buAutoNum type="arabicParenR"/>
            </a:pPr>
            <a:endParaRPr lang="en-NL"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0887A-CCC8-4047-8563-D2F51E8F3B2D}" type="slidenum">
              <a:rPr kumimoji="0" lang="en-NL"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NL"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4732145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a:t>Here we would probably rate relevant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0887A-CCC8-4047-8563-D2F51E8F3B2D}" type="slidenum">
              <a:rPr kumimoji="0" lang="en-NL"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NL"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833508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A81C1BC-E34D-C841-82E2-B6B432BDCD7C}" type="slidenum">
              <a:rPr kumimoji="0" lang="en-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684439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31969c10d3c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31969c10d3c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GB" b="1" dirty="0"/>
              <a:t>Import PDFs</a:t>
            </a:r>
            <a:br>
              <a:rPr lang="en-GB" dirty="0"/>
            </a:br>
            <a:r>
              <a:rPr lang="en-GB" dirty="0"/>
              <a:t>Papers can be imported in bulk, but text can also be manually entered into an input field.</a:t>
            </a:r>
          </a:p>
          <a:p>
            <a:r>
              <a:rPr lang="en-GB" b="1" dirty="0"/>
              <a:t>Text Preprocessing</a:t>
            </a:r>
            <a:br>
              <a:rPr lang="en-GB" dirty="0"/>
            </a:br>
            <a:r>
              <a:rPr lang="en-GB" dirty="0"/>
              <a:t>PDFs are converted to plain text, references are removed from the text, and extra spaces and extracted words are cleaned up as much as possible. Abbreviations that are attached to words are separated as accurately as possible, and markdown elements are removed.</a:t>
            </a:r>
          </a:p>
          <a:p>
            <a:r>
              <a:rPr lang="en-GB" b="1" dirty="0"/>
              <a:t>Text Sectioning</a:t>
            </a:r>
            <a:br>
              <a:rPr lang="en-GB" dirty="0"/>
            </a:br>
            <a:r>
              <a:rPr lang="en-GB" dirty="0"/>
              <a:t>LLMs have a limited context window, making it impossible to process entire texts effectively. To address this, the text is divided into sections (Abstract, Introduction, Methods, Results, Discussion) where possible. If these headings are missing, the text is split into paragraphs as accurately as possible.</a:t>
            </a:r>
          </a:p>
          <a:p>
            <a:r>
              <a:rPr lang="en-GB" b="1" dirty="0"/>
              <a:t>LLM Structured Fact Extraction</a:t>
            </a:r>
            <a:br>
              <a:rPr lang="en-GB" dirty="0"/>
            </a:br>
            <a:r>
              <a:rPr lang="en-GB" dirty="0"/>
              <a:t>For each document and its sections, toxicology facts are extracted in JSON format, structured as follows: (Biomedical fact, additional details, summary/supporting text from the article). Since each section doesn't represent the full context, an additional step is taken.</a:t>
            </a:r>
          </a:p>
          <a:p>
            <a:r>
              <a:rPr lang="en-GB" b="1" dirty="0"/>
              <a:t>LLM Refinement</a:t>
            </a:r>
            <a:br>
              <a:rPr lang="en-GB" dirty="0"/>
            </a:br>
            <a:r>
              <a:rPr lang="en-GB" dirty="0"/>
              <a:t>For each document, all JSON facts are combined, and toxicology facts are merged and refined while preserving the core information.</a:t>
            </a:r>
          </a:p>
          <a:p>
            <a:r>
              <a:rPr lang="en-GB" b="1" dirty="0"/>
              <a:t>Database</a:t>
            </a:r>
            <a:br>
              <a:rPr lang="en-GB" dirty="0"/>
            </a:br>
            <a:r>
              <a:rPr lang="en-GB" dirty="0"/>
              <a:t>All results are stored in a database, including those from the previous step. It is essential to verify the model's results to ensure accuracy and prevent hallucinations.</a:t>
            </a:r>
          </a:p>
          <a:p>
            <a:r>
              <a:rPr lang="en-GB" b="1" dirty="0"/>
              <a:t>Manual Review</a:t>
            </a:r>
            <a:br>
              <a:rPr lang="en-GB" dirty="0"/>
            </a:br>
            <a:r>
              <a:rPr lang="en-GB" dirty="0"/>
              <a:t>To prevent incorrect facts from being perceived as valid, experts can review these results. Once a fact is approved, the knowledge base for ontologies is updated accordingly.</a:t>
            </a:r>
          </a:p>
          <a:p>
            <a:r>
              <a:rPr lang="en-GB" b="1" dirty="0"/>
              <a:t>Ontology Knowledge Base</a:t>
            </a:r>
            <a:br>
              <a:rPr lang="en-GB" dirty="0"/>
            </a:br>
            <a:r>
              <a:rPr lang="en-GB" dirty="0"/>
              <a:t>To automatically verify facts, they need to be based on a solid foundation. A knowledge base is built using online datasets and other sources.</a:t>
            </a:r>
          </a:p>
          <a:p>
            <a:r>
              <a:rPr lang="en-GB" b="1" dirty="0"/>
              <a:t>Automatic Verification</a:t>
            </a:r>
            <a:br>
              <a:rPr lang="en-GB" dirty="0"/>
            </a:br>
            <a:r>
              <a:rPr lang="en-GB" dirty="0"/>
              <a:t>Facts can be automatically verified, and the database logs whether verification was performed manually or by a computer. It is recommended to present this information to the user for transparency.</a:t>
            </a:r>
          </a:p>
          <a:p>
            <a:r>
              <a:rPr lang="en-GB" b="1" dirty="0"/>
              <a:t>Graph Database</a:t>
            </a:r>
            <a:br>
              <a:rPr lang="en-GB" dirty="0"/>
            </a:br>
            <a:r>
              <a:rPr lang="en-GB" dirty="0"/>
              <a:t>Finally, the facts are transformed and stored in a graph database for future use!</a:t>
            </a:r>
          </a:p>
          <a:p>
            <a:endParaRPr lang="en-GB" dirty="0">
              <a:effectLst/>
              <a:latin typeface="-apple-system"/>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31969c10d3c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31969c10d3c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31969c10d3c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31969c10d3c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How Do Foundation Models Work?</a:t>
            </a:r>
          </a:p>
          <a:p>
            <a:r>
              <a:rPr lang="en-GB" dirty="0"/>
              <a:t>Foundation models work on self-supervised learning, which allows them to learn meaningful representations from the input data without relying on explicit labels or annotations. They are pre-trained on huge datasets. During this stage, the model predicts missing parts, fixes corrupted data, or finds connections between different data types. This teaches the model inherent patterns and relationships within the data.</a:t>
            </a:r>
          </a:p>
          <a:p>
            <a:r>
              <a:rPr lang="en-GB" dirty="0"/>
              <a:t>Pre-training equips the model with a strong understanding of the underlying data structure and meaning. This learned knowledge becomes a foundation for specific tasks performed by the model. By fine-tuning smaller, specific datasets, the model can be adapted for various tasks.</a:t>
            </a:r>
          </a:p>
          <a:p>
            <a:r>
              <a:rPr lang="en-GB" dirty="0"/>
              <a:t>For example, a foundation model trained on textual data might understand word relationships, sentence formations, and diverse writing styles. This foundational understanding enables the model to carry out tasks like generating text, translating content, and answering questions after fine-tuning.</a:t>
            </a:r>
          </a:p>
          <a:p>
            <a:endParaRPr lang="nl-NL" dirty="0"/>
          </a:p>
          <a:p>
            <a:endParaRPr lang="nl-NL"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4D984A4-6A06-BE48-BC43-17FEF1974229}" type="slidenum">
              <a:rPr kumimoji="0" lang="nl-NL"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nl-NL"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619164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02438DD-6B54-BC4D-A3B6-E5D082069B10}" type="slidenum">
              <a:rPr kumimoji="0" lang="nl-NL"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nl-NL"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8094314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latin typeface="Helvetica" pitchFamily="2" charset="0"/>
              </a:rPr>
              <a:t>The learning objective is to minimize the gap between the representation of an image</a:t>
            </a:r>
          </a:p>
          <a:p>
            <a:r>
              <a:rPr lang="en-GB" dirty="0">
                <a:effectLst/>
                <a:latin typeface="Helvetica" pitchFamily="2" charset="0"/>
              </a:rPr>
              <a:t>and its corresponding text, while simultaneously increasing the separation between the representations of unrelated pairs.</a:t>
            </a:r>
          </a:p>
          <a:p>
            <a:r>
              <a:rPr lang="en-GB" dirty="0">
                <a:effectLst/>
                <a:latin typeface="Helvetica" pitchFamily="2" charset="0"/>
              </a:rPr>
              <a:t>In addition to this so-called “Textually Prompted Models (TPMs)", researchers have also explored Feature Maps (FMs)</a:t>
            </a:r>
          </a:p>
          <a:p>
            <a:r>
              <a:rPr lang="en-GB" dirty="0">
                <a:effectLst/>
                <a:latin typeface="Helvetica" pitchFamily="2" charset="0"/>
              </a:rPr>
              <a:t>that can be prompted by visual inputs (points, boxes, masks) which we refer to as “Visually Prompted Models (VPMs)"</a:t>
            </a:r>
          </a:p>
          <a:p>
            <a:r>
              <a:rPr lang="en-GB" dirty="0">
                <a:effectLst/>
                <a:latin typeface="Helvetica" pitchFamily="2" charset="0"/>
              </a:rPr>
              <a:t>[2] (see fig. 2 for a visual depiction of both). Recently, the Segment Anything (SA) model [10] has garnered significant</a:t>
            </a:r>
          </a:p>
          <a:p>
            <a:r>
              <a:rPr lang="en-GB" dirty="0">
                <a:effectLst/>
                <a:latin typeface="Helvetica" pitchFamily="2" charset="0"/>
              </a:rPr>
              <a:t>attention in the vision community. SAM is a </a:t>
            </a:r>
            <a:r>
              <a:rPr lang="en-GB" dirty="0" err="1">
                <a:effectLst/>
                <a:latin typeface="Helvetica" pitchFamily="2" charset="0"/>
              </a:rPr>
              <a:t>promptable</a:t>
            </a:r>
            <a:r>
              <a:rPr lang="en-GB" dirty="0">
                <a:effectLst/>
                <a:latin typeface="Helvetica" pitchFamily="2" charset="0"/>
              </a:rPr>
              <a:t> model developed for the purpose of broad image segmentation.</a:t>
            </a:r>
          </a:p>
          <a:p>
            <a:endParaRPr lang="nl-NL"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4D984A4-6A06-BE48-BC43-17FEF1974229}" type="slidenum">
              <a:rPr kumimoji="0" lang="nl-NL"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nl-NL"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7636412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latin typeface="Helvetica" pitchFamily="2" charset="0"/>
              </a:rPr>
              <a:t>Schematic of MI-Zero [36]. A gigapixel WSI is transformed into a set of patches (instances), with each patch</a:t>
            </a:r>
          </a:p>
          <a:p>
            <a:r>
              <a:rPr lang="en-GB" dirty="0">
                <a:effectLst/>
                <a:latin typeface="Helvetica" pitchFamily="2" charset="0"/>
              </a:rPr>
              <a:t>being embedded into an aligned visual-language latent space. where the similarity scores between the embeddings of patches</a:t>
            </a:r>
          </a:p>
          <a:p>
            <a:r>
              <a:rPr lang="en-GB" dirty="0">
                <a:effectLst/>
                <a:latin typeface="Helvetica" pitchFamily="2" charset="0"/>
              </a:rPr>
              <a:t>and the embeddings of prompts are combined using a permutation-invariant operation like </a:t>
            </a:r>
            <a:r>
              <a:rPr lang="en-GB" dirty="0" err="1">
                <a:effectLst/>
                <a:latin typeface="Helvetica" pitchFamily="2" charset="0"/>
              </a:rPr>
              <a:t>topK</a:t>
            </a:r>
            <a:r>
              <a:rPr lang="en-GB" dirty="0">
                <a:effectLst/>
                <a:latin typeface="Helvetica" pitchFamily="2" charset="0"/>
              </a:rPr>
              <a:t> max-pooling to generate the</a:t>
            </a:r>
          </a:p>
          <a:p>
            <a:r>
              <a:rPr lang="en-GB" dirty="0">
                <a:effectLst/>
                <a:latin typeface="Helvetica" pitchFamily="2" charset="0"/>
              </a:rPr>
              <a:t>classification prediction at the WSI level.</a:t>
            </a:r>
          </a:p>
          <a:p>
            <a:endParaRPr lang="nl-NL"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4D984A4-6A06-BE48-BC43-17FEF1974229}" type="slidenum">
              <a:rPr kumimoji="0" lang="nl-NL"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nl-NL"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5758634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E70689B-3F30-C243-BC38-92C9747BBE3A}" type="slidenum">
              <a:rPr kumimoji="0" lang="nl-NL"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nl-NL"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2376066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24369c321fd_0_1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 name="Google Shape;206;g24369c321fd_0_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goal of this work was to create a better similarity metric with the intuition that similarity is a respective measure. The image demonstrates this intuition by asking which image is most similar to the center image? The woman and dog are most similar by pixel color, and the dogs are most similar by species. The same holds for chemicals, two chemical structures can be similar or dissimilar depending on the chemical property in question. This highlights the issue of activity cliffs with chemical embeddings that are not property specific.</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4"/>
        <p:cNvGrpSpPr/>
        <p:nvPr/>
      </p:nvGrpSpPr>
      <p:grpSpPr>
        <a:xfrm>
          <a:off x="0" y="0"/>
          <a:ext cx="0" cy="0"/>
          <a:chOff x="0" y="0"/>
          <a:chExt cx="0" cy="0"/>
        </a:xfrm>
      </p:grpSpPr>
      <p:sp>
        <p:nvSpPr>
          <p:cNvPr id="835" name="Google Shape;835;g296de2c2033_0_61: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36" name="Google Shape;836;g296de2c2033_0_6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3A8477-EFCB-2007-C882-6B248CA046BC}"/>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nl-NL"/>
          </a:p>
        </p:txBody>
      </p:sp>
      <p:sp>
        <p:nvSpPr>
          <p:cNvPr id="3" name="Subtitle 2">
            <a:extLst>
              <a:ext uri="{FF2B5EF4-FFF2-40B4-BE49-F238E27FC236}">
                <a16:creationId xmlns:a16="http://schemas.microsoft.com/office/drawing/2014/main" id="{01962328-464F-B7C1-DC22-AAC485BC1F6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nl-NL"/>
          </a:p>
        </p:txBody>
      </p:sp>
      <p:sp>
        <p:nvSpPr>
          <p:cNvPr id="4" name="Date Placeholder 3">
            <a:extLst>
              <a:ext uri="{FF2B5EF4-FFF2-40B4-BE49-F238E27FC236}">
                <a16:creationId xmlns:a16="http://schemas.microsoft.com/office/drawing/2014/main" id="{C5A128E2-F843-E5CB-873C-300611559278}"/>
              </a:ext>
            </a:extLst>
          </p:cNvPr>
          <p:cNvSpPr>
            <a:spLocks noGrp="1"/>
          </p:cNvSpPr>
          <p:nvPr>
            <p:ph type="dt" sz="half" idx="10"/>
          </p:nvPr>
        </p:nvSpPr>
        <p:spPr/>
        <p:txBody>
          <a:bodyPr/>
          <a:lstStyle/>
          <a:p>
            <a:fld id="{6A4A1A58-22DE-E946-8941-86999067E879}" type="datetimeFigureOut">
              <a:rPr lang="nl-NL" smtClean="0"/>
              <a:t>19-5-2025</a:t>
            </a:fld>
            <a:endParaRPr lang="nl-NL"/>
          </a:p>
        </p:txBody>
      </p:sp>
      <p:sp>
        <p:nvSpPr>
          <p:cNvPr id="5" name="Footer Placeholder 4">
            <a:extLst>
              <a:ext uri="{FF2B5EF4-FFF2-40B4-BE49-F238E27FC236}">
                <a16:creationId xmlns:a16="http://schemas.microsoft.com/office/drawing/2014/main" id="{B6C3E0D1-89DC-B21E-6F94-478753EADCB4}"/>
              </a:ext>
            </a:extLst>
          </p:cNvPr>
          <p:cNvSpPr>
            <a:spLocks noGrp="1"/>
          </p:cNvSpPr>
          <p:nvPr>
            <p:ph type="ftr" sz="quarter" idx="11"/>
          </p:nvPr>
        </p:nvSpPr>
        <p:spPr/>
        <p:txBody>
          <a:bodyPr/>
          <a:lstStyle/>
          <a:p>
            <a:endParaRPr lang="nl-NL"/>
          </a:p>
        </p:txBody>
      </p:sp>
      <p:sp>
        <p:nvSpPr>
          <p:cNvPr id="6" name="Slide Number Placeholder 5">
            <a:extLst>
              <a:ext uri="{FF2B5EF4-FFF2-40B4-BE49-F238E27FC236}">
                <a16:creationId xmlns:a16="http://schemas.microsoft.com/office/drawing/2014/main" id="{BE790215-8C45-2E15-EA02-BFA8F86FC9C2}"/>
              </a:ext>
            </a:extLst>
          </p:cNvPr>
          <p:cNvSpPr>
            <a:spLocks noGrp="1"/>
          </p:cNvSpPr>
          <p:nvPr>
            <p:ph type="sldNum" sz="quarter" idx="12"/>
          </p:nvPr>
        </p:nvSpPr>
        <p:spPr/>
        <p:txBody>
          <a:bodyPr/>
          <a:lstStyle/>
          <a:p>
            <a:fld id="{1763A1B9-4DEA-1E43-AD83-BAF3F23B8B7D}" type="slidenum">
              <a:rPr lang="nl-NL" smtClean="0"/>
              <a:t>‹#›</a:t>
            </a:fld>
            <a:endParaRPr lang="nl-NL"/>
          </a:p>
        </p:txBody>
      </p:sp>
    </p:spTree>
    <p:extLst>
      <p:ext uri="{BB962C8B-B14F-4D97-AF65-F5344CB8AC3E}">
        <p14:creationId xmlns:p14="http://schemas.microsoft.com/office/powerpoint/2010/main" val="39754099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E3AA24-4D03-A4F9-4DEC-6D0A48F781FA}"/>
              </a:ext>
            </a:extLst>
          </p:cNvPr>
          <p:cNvSpPr>
            <a:spLocks noGrp="1"/>
          </p:cNvSpPr>
          <p:nvPr>
            <p:ph type="title"/>
          </p:nvPr>
        </p:nvSpPr>
        <p:spPr/>
        <p:txBody>
          <a:bodyPr/>
          <a:lstStyle/>
          <a:p>
            <a:r>
              <a:rPr lang="en-GB"/>
              <a:t>Click to edit Master title style</a:t>
            </a:r>
            <a:endParaRPr lang="nl-NL"/>
          </a:p>
        </p:txBody>
      </p:sp>
      <p:sp>
        <p:nvSpPr>
          <p:cNvPr id="3" name="Vertical Text Placeholder 2">
            <a:extLst>
              <a:ext uri="{FF2B5EF4-FFF2-40B4-BE49-F238E27FC236}">
                <a16:creationId xmlns:a16="http://schemas.microsoft.com/office/drawing/2014/main" id="{BC713AB1-947A-BD70-6436-49B783997A47}"/>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nl-NL"/>
          </a:p>
        </p:txBody>
      </p:sp>
      <p:sp>
        <p:nvSpPr>
          <p:cNvPr id="4" name="Date Placeholder 3">
            <a:extLst>
              <a:ext uri="{FF2B5EF4-FFF2-40B4-BE49-F238E27FC236}">
                <a16:creationId xmlns:a16="http://schemas.microsoft.com/office/drawing/2014/main" id="{83BD35F9-E05A-4F2F-8108-BB3084A4C811}"/>
              </a:ext>
            </a:extLst>
          </p:cNvPr>
          <p:cNvSpPr>
            <a:spLocks noGrp="1"/>
          </p:cNvSpPr>
          <p:nvPr>
            <p:ph type="dt" sz="half" idx="10"/>
          </p:nvPr>
        </p:nvSpPr>
        <p:spPr/>
        <p:txBody>
          <a:bodyPr/>
          <a:lstStyle/>
          <a:p>
            <a:fld id="{6A4A1A58-22DE-E946-8941-86999067E879}" type="datetimeFigureOut">
              <a:rPr lang="nl-NL" smtClean="0"/>
              <a:t>19-5-2025</a:t>
            </a:fld>
            <a:endParaRPr lang="nl-NL"/>
          </a:p>
        </p:txBody>
      </p:sp>
      <p:sp>
        <p:nvSpPr>
          <p:cNvPr id="5" name="Footer Placeholder 4">
            <a:extLst>
              <a:ext uri="{FF2B5EF4-FFF2-40B4-BE49-F238E27FC236}">
                <a16:creationId xmlns:a16="http://schemas.microsoft.com/office/drawing/2014/main" id="{D74C6A22-AD48-5901-B87F-510409F6A6CD}"/>
              </a:ext>
            </a:extLst>
          </p:cNvPr>
          <p:cNvSpPr>
            <a:spLocks noGrp="1"/>
          </p:cNvSpPr>
          <p:nvPr>
            <p:ph type="ftr" sz="quarter" idx="11"/>
          </p:nvPr>
        </p:nvSpPr>
        <p:spPr/>
        <p:txBody>
          <a:bodyPr/>
          <a:lstStyle/>
          <a:p>
            <a:endParaRPr lang="nl-NL"/>
          </a:p>
        </p:txBody>
      </p:sp>
      <p:sp>
        <p:nvSpPr>
          <p:cNvPr id="6" name="Slide Number Placeholder 5">
            <a:extLst>
              <a:ext uri="{FF2B5EF4-FFF2-40B4-BE49-F238E27FC236}">
                <a16:creationId xmlns:a16="http://schemas.microsoft.com/office/drawing/2014/main" id="{DB7AE05D-BD92-CD69-38B9-485AB680893C}"/>
              </a:ext>
            </a:extLst>
          </p:cNvPr>
          <p:cNvSpPr>
            <a:spLocks noGrp="1"/>
          </p:cNvSpPr>
          <p:nvPr>
            <p:ph type="sldNum" sz="quarter" idx="12"/>
          </p:nvPr>
        </p:nvSpPr>
        <p:spPr/>
        <p:txBody>
          <a:bodyPr/>
          <a:lstStyle/>
          <a:p>
            <a:fld id="{1763A1B9-4DEA-1E43-AD83-BAF3F23B8B7D}" type="slidenum">
              <a:rPr lang="nl-NL" smtClean="0"/>
              <a:t>‹#›</a:t>
            </a:fld>
            <a:endParaRPr lang="nl-NL"/>
          </a:p>
        </p:txBody>
      </p:sp>
    </p:spTree>
    <p:extLst>
      <p:ext uri="{BB962C8B-B14F-4D97-AF65-F5344CB8AC3E}">
        <p14:creationId xmlns:p14="http://schemas.microsoft.com/office/powerpoint/2010/main" val="36682181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56FA45B-25D2-EF99-F13C-FD062E16B706}"/>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nl-NL"/>
          </a:p>
        </p:txBody>
      </p:sp>
      <p:sp>
        <p:nvSpPr>
          <p:cNvPr id="3" name="Vertical Text Placeholder 2">
            <a:extLst>
              <a:ext uri="{FF2B5EF4-FFF2-40B4-BE49-F238E27FC236}">
                <a16:creationId xmlns:a16="http://schemas.microsoft.com/office/drawing/2014/main" id="{9ED0343C-78AF-FA90-6956-F1B32503D393}"/>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nl-NL"/>
          </a:p>
        </p:txBody>
      </p:sp>
      <p:sp>
        <p:nvSpPr>
          <p:cNvPr id="4" name="Date Placeholder 3">
            <a:extLst>
              <a:ext uri="{FF2B5EF4-FFF2-40B4-BE49-F238E27FC236}">
                <a16:creationId xmlns:a16="http://schemas.microsoft.com/office/drawing/2014/main" id="{FC965998-A4BC-E3BE-EACA-A6649F7E91A9}"/>
              </a:ext>
            </a:extLst>
          </p:cNvPr>
          <p:cNvSpPr>
            <a:spLocks noGrp="1"/>
          </p:cNvSpPr>
          <p:nvPr>
            <p:ph type="dt" sz="half" idx="10"/>
          </p:nvPr>
        </p:nvSpPr>
        <p:spPr/>
        <p:txBody>
          <a:bodyPr/>
          <a:lstStyle/>
          <a:p>
            <a:fld id="{6A4A1A58-22DE-E946-8941-86999067E879}" type="datetimeFigureOut">
              <a:rPr lang="nl-NL" smtClean="0"/>
              <a:t>19-5-2025</a:t>
            </a:fld>
            <a:endParaRPr lang="nl-NL"/>
          </a:p>
        </p:txBody>
      </p:sp>
      <p:sp>
        <p:nvSpPr>
          <p:cNvPr id="5" name="Footer Placeholder 4">
            <a:extLst>
              <a:ext uri="{FF2B5EF4-FFF2-40B4-BE49-F238E27FC236}">
                <a16:creationId xmlns:a16="http://schemas.microsoft.com/office/drawing/2014/main" id="{061529E4-D4E1-8480-0655-CC3EA3FD5231}"/>
              </a:ext>
            </a:extLst>
          </p:cNvPr>
          <p:cNvSpPr>
            <a:spLocks noGrp="1"/>
          </p:cNvSpPr>
          <p:nvPr>
            <p:ph type="ftr" sz="quarter" idx="11"/>
          </p:nvPr>
        </p:nvSpPr>
        <p:spPr/>
        <p:txBody>
          <a:bodyPr/>
          <a:lstStyle/>
          <a:p>
            <a:endParaRPr lang="nl-NL"/>
          </a:p>
        </p:txBody>
      </p:sp>
      <p:sp>
        <p:nvSpPr>
          <p:cNvPr id="6" name="Slide Number Placeholder 5">
            <a:extLst>
              <a:ext uri="{FF2B5EF4-FFF2-40B4-BE49-F238E27FC236}">
                <a16:creationId xmlns:a16="http://schemas.microsoft.com/office/drawing/2014/main" id="{907A6CA2-1186-5C07-AEE2-906DB2706370}"/>
              </a:ext>
            </a:extLst>
          </p:cNvPr>
          <p:cNvSpPr>
            <a:spLocks noGrp="1"/>
          </p:cNvSpPr>
          <p:nvPr>
            <p:ph type="sldNum" sz="quarter" idx="12"/>
          </p:nvPr>
        </p:nvSpPr>
        <p:spPr/>
        <p:txBody>
          <a:bodyPr/>
          <a:lstStyle/>
          <a:p>
            <a:fld id="{1763A1B9-4DEA-1E43-AD83-BAF3F23B8B7D}" type="slidenum">
              <a:rPr lang="nl-NL" smtClean="0"/>
              <a:t>‹#›</a:t>
            </a:fld>
            <a:endParaRPr lang="nl-NL"/>
          </a:p>
        </p:txBody>
      </p:sp>
    </p:spTree>
    <p:extLst>
      <p:ext uri="{BB962C8B-B14F-4D97-AF65-F5344CB8AC3E}">
        <p14:creationId xmlns:p14="http://schemas.microsoft.com/office/powerpoint/2010/main" val="51893447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94B98-F7F7-EB06-5618-023675A13807}"/>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nl-NL"/>
          </a:p>
        </p:txBody>
      </p:sp>
      <p:sp>
        <p:nvSpPr>
          <p:cNvPr id="3" name="Subtitle 2">
            <a:extLst>
              <a:ext uri="{FF2B5EF4-FFF2-40B4-BE49-F238E27FC236}">
                <a16:creationId xmlns:a16="http://schemas.microsoft.com/office/drawing/2014/main" id="{1D03CEE4-38CA-D4A8-F4CD-848A48A4330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nl-NL"/>
          </a:p>
        </p:txBody>
      </p:sp>
      <p:sp>
        <p:nvSpPr>
          <p:cNvPr id="4" name="Date Placeholder 3">
            <a:extLst>
              <a:ext uri="{FF2B5EF4-FFF2-40B4-BE49-F238E27FC236}">
                <a16:creationId xmlns:a16="http://schemas.microsoft.com/office/drawing/2014/main" id="{945C5565-9604-2205-F5A1-B56DC6979E7E}"/>
              </a:ext>
            </a:extLst>
          </p:cNvPr>
          <p:cNvSpPr>
            <a:spLocks noGrp="1"/>
          </p:cNvSpPr>
          <p:nvPr>
            <p:ph type="dt" sz="half" idx="10"/>
          </p:nvPr>
        </p:nvSpPr>
        <p:spPr/>
        <p:txBody>
          <a:bodyPr/>
          <a:lstStyle/>
          <a:p>
            <a:r>
              <a:rPr lang="en-US"/>
              <a:t>26/27 Feb. 2025</a:t>
            </a:r>
            <a:endParaRPr lang="nl-NL"/>
          </a:p>
        </p:txBody>
      </p:sp>
      <p:sp>
        <p:nvSpPr>
          <p:cNvPr id="5" name="Footer Placeholder 4">
            <a:extLst>
              <a:ext uri="{FF2B5EF4-FFF2-40B4-BE49-F238E27FC236}">
                <a16:creationId xmlns:a16="http://schemas.microsoft.com/office/drawing/2014/main" id="{EDA9E39B-1622-8B67-1868-A74ACAF5DEE5}"/>
              </a:ext>
            </a:extLst>
          </p:cNvPr>
          <p:cNvSpPr>
            <a:spLocks noGrp="1"/>
          </p:cNvSpPr>
          <p:nvPr>
            <p:ph type="ftr" sz="quarter" idx="11"/>
          </p:nvPr>
        </p:nvSpPr>
        <p:spPr/>
        <p:txBody>
          <a:bodyPr/>
          <a:lstStyle/>
          <a:p>
            <a:r>
              <a:rPr lang="nl-NL"/>
              <a:t>AInTox</a:t>
            </a:r>
          </a:p>
        </p:txBody>
      </p:sp>
      <p:sp>
        <p:nvSpPr>
          <p:cNvPr id="6" name="Slide Number Placeholder 5">
            <a:extLst>
              <a:ext uri="{FF2B5EF4-FFF2-40B4-BE49-F238E27FC236}">
                <a16:creationId xmlns:a16="http://schemas.microsoft.com/office/drawing/2014/main" id="{289C1BAF-184B-5C06-3F94-4FBE1D7FF610}"/>
              </a:ext>
            </a:extLst>
          </p:cNvPr>
          <p:cNvSpPr>
            <a:spLocks noGrp="1"/>
          </p:cNvSpPr>
          <p:nvPr>
            <p:ph type="sldNum" sz="quarter" idx="12"/>
          </p:nvPr>
        </p:nvSpPr>
        <p:spPr/>
        <p:txBody>
          <a:bodyPr/>
          <a:lstStyle/>
          <a:p>
            <a:fld id="{C8EA8AC6-727D-D04B-AF18-1C187CFAAFD8}" type="slidenum">
              <a:rPr lang="nl-NL" smtClean="0"/>
              <a:t>‹#›</a:t>
            </a:fld>
            <a:endParaRPr lang="nl-NL"/>
          </a:p>
        </p:txBody>
      </p:sp>
    </p:spTree>
    <p:extLst>
      <p:ext uri="{BB962C8B-B14F-4D97-AF65-F5344CB8AC3E}">
        <p14:creationId xmlns:p14="http://schemas.microsoft.com/office/powerpoint/2010/main" val="305941928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7A348F-E0C3-F297-D461-E913DFF6A645}"/>
              </a:ext>
            </a:extLst>
          </p:cNvPr>
          <p:cNvSpPr>
            <a:spLocks noGrp="1"/>
          </p:cNvSpPr>
          <p:nvPr>
            <p:ph type="title"/>
          </p:nvPr>
        </p:nvSpPr>
        <p:spPr/>
        <p:txBody>
          <a:bodyPr/>
          <a:lstStyle/>
          <a:p>
            <a:r>
              <a:rPr lang="en-GB"/>
              <a:t>Click to edit Master title style</a:t>
            </a:r>
            <a:endParaRPr lang="nl-NL"/>
          </a:p>
        </p:txBody>
      </p:sp>
      <p:sp>
        <p:nvSpPr>
          <p:cNvPr id="3" name="Content Placeholder 2">
            <a:extLst>
              <a:ext uri="{FF2B5EF4-FFF2-40B4-BE49-F238E27FC236}">
                <a16:creationId xmlns:a16="http://schemas.microsoft.com/office/drawing/2014/main" id="{E4102A48-8D72-BD10-0F2F-4B0539CB2F28}"/>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nl-NL"/>
          </a:p>
        </p:txBody>
      </p:sp>
      <p:sp>
        <p:nvSpPr>
          <p:cNvPr id="4" name="Date Placeholder 3">
            <a:extLst>
              <a:ext uri="{FF2B5EF4-FFF2-40B4-BE49-F238E27FC236}">
                <a16:creationId xmlns:a16="http://schemas.microsoft.com/office/drawing/2014/main" id="{381C90E8-7BF7-3E54-3725-9DC1EF785779}"/>
              </a:ext>
            </a:extLst>
          </p:cNvPr>
          <p:cNvSpPr>
            <a:spLocks noGrp="1"/>
          </p:cNvSpPr>
          <p:nvPr>
            <p:ph type="dt" sz="half" idx="10"/>
          </p:nvPr>
        </p:nvSpPr>
        <p:spPr/>
        <p:txBody>
          <a:bodyPr/>
          <a:lstStyle/>
          <a:p>
            <a:r>
              <a:rPr lang="en-US"/>
              <a:t>26/27 Feb. 2025</a:t>
            </a:r>
            <a:endParaRPr lang="nl-NL"/>
          </a:p>
        </p:txBody>
      </p:sp>
      <p:sp>
        <p:nvSpPr>
          <p:cNvPr id="5" name="Footer Placeholder 4">
            <a:extLst>
              <a:ext uri="{FF2B5EF4-FFF2-40B4-BE49-F238E27FC236}">
                <a16:creationId xmlns:a16="http://schemas.microsoft.com/office/drawing/2014/main" id="{71015D39-4920-1B1E-44EB-84BF026C72C9}"/>
              </a:ext>
            </a:extLst>
          </p:cNvPr>
          <p:cNvSpPr>
            <a:spLocks noGrp="1"/>
          </p:cNvSpPr>
          <p:nvPr>
            <p:ph type="ftr" sz="quarter" idx="11"/>
          </p:nvPr>
        </p:nvSpPr>
        <p:spPr/>
        <p:txBody>
          <a:bodyPr/>
          <a:lstStyle/>
          <a:p>
            <a:r>
              <a:rPr lang="nl-NL"/>
              <a:t>AInTox</a:t>
            </a:r>
          </a:p>
        </p:txBody>
      </p:sp>
      <p:sp>
        <p:nvSpPr>
          <p:cNvPr id="6" name="Slide Number Placeholder 5">
            <a:extLst>
              <a:ext uri="{FF2B5EF4-FFF2-40B4-BE49-F238E27FC236}">
                <a16:creationId xmlns:a16="http://schemas.microsoft.com/office/drawing/2014/main" id="{3A3823F9-F698-61BD-BF9D-CC07C1BF18B1}"/>
              </a:ext>
            </a:extLst>
          </p:cNvPr>
          <p:cNvSpPr>
            <a:spLocks noGrp="1"/>
          </p:cNvSpPr>
          <p:nvPr>
            <p:ph type="sldNum" sz="quarter" idx="12"/>
          </p:nvPr>
        </p:nvSpPr>
        <p:spPr/>
        <p:txBody>
          <a:bodyPr/>
          <a:lstStyle/>
          <a:p>
            <a:fld id="{C8EA8AC6-727D-D04B-AF18-1C187CFAAFD8}" type="slidenum">
              <a:rPr lang="nl-NL" smtClean="0"/>
              <a:t>‹#›</a:t>
            </a:fld>
            <a:endParaRPr lang="nl-NL"/>
          </a:p>
        </p:txBody>
      </p:sp>
    </p:spTree>
    <p:extLst>
      <p:ext uri="{BB962C8B-B14F-4D97-AF65-F5344CB8AC3E}">
        <p14:creationId xmlns:p14="http://schemas.microsoft.com/office/powerpoint/2010/main" val="234489483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44BADD-CF11-4A59-27F5-24B99B6DE8F6}"/>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nl-NL"/>
          </a:p>
        </p:txBody>
      </p:sp>
      <p:sp>
        <p:nvSpPr>
          <p:cNvPr id="3" name="Text Placeholder 2">
            <a:extLst>
              <a:ext uri="{FF2B5EF4-FFF2-40B4-BE49-F238E27FC236}">
                <a16:creationId xmlns:a16="http://schemas.microsoft.com/office/drawing/2014/main" id="{DC895D0E-407C-52E2-AB60-3EBE8C6E38C7}"/>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1A2956DF-258B-39E3-665F-4AE8A3583A70}"/>
              </a:ext>
            </a:extLst>
          </p:cNvPr>
          <p:cNvSpPr>
            <a:spLocks noGrp="1"/>
          </p:cNvSpPr>
          <p:nvPr>
            <p:ph type="dt" sz="half" idx="10"/>
          </p:nvPr>
        </p:nvSpPr>
        <p:spPr/>
        <p:txBody>
          <a:bodyPr/>
          <a:lstStyle/>
          <a:p>
            <a:r>
              <a:rPr lang="en-US"/>
              <a:t>26/27 Feb. 2025</a:t>
            </a:r>
            <a:endParaRPr lang="nl-NL"/>
          </a:p>
        </p:txBody>
      </p:sp>
      <p:sp>
        <p:nvSpPr>
          <p:cNvPr id="5" name="Footer Placeholder 4">
            <a:extLst>
              <a:ext uri="{FF2B5EF4-FFF2-40B4-BE49-F238E27FC236}">
                <a16:creationId xmlns:a16="http://schemas.microsoft.com/office/drawing/2014/main" id="{F655C199-7601-B081-0168-45DBB25D0A21}"/>
              </a:ext>
            </a:extLst>
          </p:cNvPr>
          <p:cNvSpPr>
            <a:spLocks noGrp="1"/>
          </p:cNvSpPr>
          <p:nvPr>
            <p:ph type="ftr" sz="quarter" idx="11"/>
          </p:nvPr>
        </p:nvSpPr>
        <p:spPr/>
        <p:txBody>
          <a:bodyPr/>
          <a:lstStyle/>
          <a:p>
            <a:r>
              <a:rPr lang="nl-NL"/>
              <a:t>AInTox</a:t>
            </a:r>
          </a:p>
        </p:txBody>
      </p:sp>
      <p:sp>
        <p:nvSpPr>
          <p:cNvPr id="6" name="Slide Number Placeholder 5">
            <a:extLst>
              <a:ext uri="{FF2B5EF4-FFF2-40B4-BE49-F238E27FC236}">
                <a16:creationId xmlns:a16="http://schemas.microsoft.com/office/drawing/2014/main" id="{9ED517F7-CE45-B4A1-3FBD-F09A8BEB3A0F}"/>
              </a:ext>
            </a:extLst>
          </p:cNvPr>
          <p:cNvSpPr>
            <a:spLocks noGrp="1"/>
          </p:cNvSpPr>
          <p:nvPr>
            <p:ph type="sldNum" sz="quarter" idx="12"/>
          </p:nvPr>
        </p:nvSpPr>
        <p:spPr/>
        <p:txBody>
          <a:bodyPr/>
          <a:lstStyle/>
          <a:p>
            <a:fld id="{C8EA8AC6-727D-D04B-AF18-1C187CFAAFD8}" type="slidenum">
              <a:rPr lang="nl-NL" smtClean="0"/>
              <a:t>‹#›</a:t>
            </a:fld>
            <a:endParaRPr lang="nl-NL"/>
          </a:p>
        </p:txBody>
      </p:sp>
    </p:spTree>
    <p:extLst>
      <p:ext uri="{BB962C8B-B14F-4D97-AF65-F5344CB8AC3E}">
        <p14:creationId xmlns:p14="http://schemas.microsoft.com/office/powerpoint/2010/main" val="149549584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890D73-D736-BC4C-0B81-D8CBB530DE84}"/>
              </a:ext>
            </a:extLst>
          </p:cNvPr>
          <p:cNvSpPr>
            <a:spLocks noGrp="1"/>
          </p:cNvSpPr>
          <p:nvPr>
            <p:ph type="title"/>
          </p:nvPr>
        </p:nvSpPr>
        <p:spPr/>
        <p:txBody>
          <a:bodyPr/>
          <a:lstStyle/>
          <a:p>
            <a:r>
              <a:rPr lang="en-GB"/>
              <a:t>Click to edit Master title style</a:t>
            </a:r>
            <a:endParaRPr lang="nl-NL"/>
          </a:p>
        </p:txBody>
      </p:sp>
      <p:sp>
        <p:nvSpPr>
          <p:cNvPr id="3" name="Content Placeholder 2">
            <a:extLst>
              <a:ext uri="{FF2B5EF4-FFF2-40B4-BE49-F238E27FC236}">
                <a16:creationId xmlns:a16="http://schemas.microsoft.com/office/drawing/2014/main" id="{812EADE4-4634-7E07-0359-A2B6C6450EC0}"/>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nl-NL"/>
          </a:p>
        </p:txBody>
      </p:sp>
      <p:sp>
        <p:nvSpPr>
          <p:cNvPr id="4" name="Content Placeholder 3">
            <a:extLst>
              <a:ext uri="{FF2B5EF4-FFF2-40B4-BE49-F238E27FC236}">
                <a16:creationId xmlns:a16="http://schemas.microsoft.com/office/drawing/2014/main" id="{399183FE-5AE6-104B-F198-F754A13AF5E6}"/>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nl-NL"/>
          </a:p>
        </p:txBody>
      </p:sp>
      <p:sp>
        <p:nvSpPr>
          <p:cNvPr id="5" name="Date Placeholder 4">
            <a:extLst>
              <a:ext uri="{FF2B5EF4-FFF2-40B4-BE49-F238E27FC236}">
                <a16:creationId xmlns:a16="http://schemas.microsoft.com/office/drawing/2014/main" id="{39E8D44F-982E-3C2F-C219-43C75186451B}"/>
              </a:ext>
            </a:extLst>
          </p:cNvPr>
          <p:cNvSpPr>
            <a:spLocks noGrp="1"/>
          </p:cNvSpPr>
          <p:nvPr>
            <p:ph type="dt" sz="half" idx="10"/>
          </p:nvPr>
        </p:nvSpPr>
        <p:spPr/>
        <p:txBody>
          <a:bodyPr/>
          <a:lstStyle/>
          <a:p>
            <a:r>
              <a:rPr lang="en-US"/>
              <a:t>26/27 Feb. 2025</a:t>
            </a:r>
            <a:endParaRPr lang="nl-NL"/>
          </a:p>
        </p:txBody>
      </p:sp>
      <p:sp>
        <p:nvSpPr>
          <p:cNvPr id="6" name="Footer Placeholder 5">
            <a:extLst>
              <a:ext uri="{FF2B5EF4-FFF2-40B4-BE49-F238E27FC236}">
                <a16:creationId xmlns:a16="http://schemas.microsoft.com/office/drawing/2014/main" id="{85581D27-8059-9F85-F1B2-CEBF731DF6FA}"/>
              </a:ext>
            </a:extLst>
          </p:cNvPr>
          <p:cNvSpPr>
            <a:spLocks noGrp="1"/>
          </p:cNvSpPr>
          <p:nvPr>
            <p:ph type="ftr" sz="quarter" idx="11"/>
          </p:nvPr>
        </p:nvSpPr>
        <p:spPr/>
        <p:txBody>
          <a:bodyPr/>
          <a:lstStyle/>
          <a:p>
            <a:r>
              <a:rPr lang="nl-NL"/>
              <a:t>AInTox</a:t>
            </a:r>
          </a:p>
        </p:txBody>
      </p:sp>
      <p:sp>
        <p:nvSpPr>
          <p:cNvPr id="7" name="Slide Number Placeholder 6">
            <a:extLst>
              <a:ext uri="{FF2B5EF4-FFF2-40B4-BE49-F238E27FC236}">
                <a16:creationId xmlns:a16="http://schemas.microsoft.com/office/drawing/2014/main" id="{C1074E4E-B9AF-FDD3-2DC8-85F4ADB7C37F}"/>
              </a:ext>
            </a:extLst>
          </p:cNvPr>
          <p:cNvSpPr>
            <a:spLocks noGrp="1"/>
          </p:cNvSpPr>
          <p:nvPr>
            <p:ph type="sldNum" sz="quarter" idx="12"/>
          </p:nvPr>
        </p:nvSpPr>
        <p:spPr/>
        <p:txBody>
          <a:bodyPr/>
          <a:lstStyle/>
          <a:p>
            <a:fld id="{C8EA8AC6-727D-D04B-AF18-1C187CFAAFD8}" type="slidenum">
              <a:rPr lang="nl-NL" smtClean="0"/>
              <a:t>‹#›</a:t>
            </a:fld>
            <a:endParaRPr lang="nl-NL"/>
          </a:p>
        </p:txBody>
      </p:sp>
    </p:spTree>
    <p:extLst>
      <p:ext uri="{BB962C8B-B14F-4D97-AF65-F5344CB8AC3E}">
        <p14:creationId xmlns:p14="http://schemas.microsoft.com/office/powerpoint/2010/main" val="308947388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98B11E-D531-36B7-4D84-C5872385B537}"/>
              </a:ext>
            </a:extLst>
          </p:cNvPr>
          <p:cNvSpPr>
            <a:spLocks noGrp="1"/>
          </p:cNvSpPr>
          <p:nvPr>
            <p:ph type="title"/>
          </p:nvPr>
        </p:nvSpPr>
        <p:spPr>
          <a:xfrm>
            <a:off x="839788" y="365125"/>
            <a:ext cx="10515600" cy="1325563"/>
          </a:xfrm>
        </p:spPr>
        <p:txBody>
          <a:bodyPr/>
          <a:lstStyle/>
          <a:p>
            <a:r>
              <a:rPr lang="en-GB"/>
              <a:t>Click to edit Master title style</a:t>
            </a:r>
            <a:endParaRPr lang="nl-NL"/>
          </a:p>
        </p:txBody>
      </p:sp>
      <p:sp>
        <p:nvSpPr>
          <p:cNvPr id="3" name="Text Placeholder 2">
            <a:extLst>
              <a:ext uri="{FF2B5EF4-FFF2-40B4-BE49-F238E27FC236}">
                <a16:creationId xmlns:a16="http://schemas.microsoft.com/office/drawing/2014/main" id="{16469813-C46E-E061-478E-4C6E18A989B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2CFCB648-DBFF-6084-41A9-83902E89E63B}"/>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nl-NL"/>
          </a:p>
        </p:txBody>
      </p:sp>
      <p:sp>
        <p:nvSpPr>
          <p:cNvPr id="5" name="Text Placeholder 4">
            <a:extLst>
              <a:ext uri="{FF2B5EF4-FFF2-40B4-BE49-F238E27FC236}">
                <a16:creationId xmlns:a16="http://schemas.microsoft.com/office/drawing/2014/main" id="{10E5E775-C1BC-3A8A-BAEF-D4DDFDB4F39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B479BF9C-592F-9863-CE0A-207B7135AF79}"/>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nl-NL"/>
          </a:p>
        </p:txBody>
      </p:sp>
      <p:sp>
        <p:nvSpPr>
          <p:cNvPr id="7" name="Date Placeholder 6">
            <a:extLst>
              <a:ext uri="{FF2B5EF4-FFF2-40B4-BE49-F238E27FC236}">
                <a16:creationId xmlns:a16="http://schemas.microsoft.com/office/drawing/2014/main" id="{0F0213D6-CD10-170B-C13C-A6994775BDA6}"/>
              </a:ext>
            </a:extLst>
          </p:cNvPr>
          <p:cNvSpPr>
            <a:spLocks noGrp="1"/>
          </p:cNvSpPr>
          <p:nvPr>
            <p:ph type="dt" sz="half" idx="10"/>
          </p:nvPr>
        </p:nvSpPr>
        <p:spPr/>
        <p:txBody>
          <a:bodyPr/>
          <a:lstStyle/>
          <a:p>
            <a:r>
              <a:rPr lang="en-US"/>
              <a:t>26/27 Feb. 2025</a:t>
            </a:r>
            <a:endParaRPr lang="nl-NL"/>
          </a:p>
        </p:txBody>
      </p:sp>
      <p:sp>
        <p:nvSpPr>
          <p:cNvPr id="8" name="Footer Placeholder 7">
            <a:extLst>
              <a:ext uri="{FF2B5EF4-FFF2-40B4-BE49-F238E27FC236}">
                <a16:creationId xmlns:a16="http://schemas.microsoft.com/office/drawing/2014/main" id="{A6DEAD82-85F3-F6BD-3209-4BE6BAE5351E}"/>
              </a:ext>
            </a:extLst>
          </p:cNvPr>
          <p:cNvSpPr>
            <a:spLocks noGrp="1"/>
          </p:cNvSpPr>
          <p:nvPr>
            <p:ph type="ftr" sz="quarter" idx="11"/>
          </p:nvPr>
        </p:nvSpPr>
        <p:spPr/>
        <p:txBody>
          <a:bodyPr/>
          <a:lstStyle/>
          <a:p>
            <a:r>
              <a:rPr lang="nl-NL"/>
              <a:t>AInTox</a:t>
            </a:r>
          </a:p>
        </p:txBody>
      </p:sp>
      <p:sp>
        <p:nvSpPr>
          <p:cNvPr id="9" name="Slide Number Placeholder 8">
            <a:extLst>
              <a:ext uri="{FF2B5EF4-FFF2-40B4-BE49-F238E27FC236}">
                <a16:creationId xmlns:a16="http://schemas.microsoft.com/office/drawing/2014/main" id="{2D805DAE-A041-31F4-0B1F-1C19CEF95B12}"/>
              </a:ext>
            </a:extLst>
          </p:cNvPr>
          <p:cNvSpPr>
            <a:spLocks noGrp="1"/>
          </p:cNvSpPr>
          <p:nvPr>
            <p:ph type="sldNum" sz="quarter" idx="12"/>
          </p:nvPr>
        </p:nvSpPr>
        <p:spPr/>
        <p:txBody>
          <a:bodyPr/>
          <a:lstStyle/>
          <a:p>
            <a:fld id="{C8EA8AC6-727D-D04B-AF18-1C187CFAAFD8}" type="slidenum">
              <a:rPr lang="nl-NL" smtClean="0"/>
              <a:t>‹#›</a:t>
            </a:fld>
            <a:endParaRPr lang="nl-NL"/>
          </a:p>
        </p:txBody>
      </p:sp>
    </p:spTree>
    <p:extLst>
      <p:ext uri="{BB962C8B-B14F-4D97-AF65-F5344CB8AC3E}">
        <p14:creationId xmlns:p14="http://schemas.microsoft.com/office/powerpoint/2010/main" val="401937978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99CC0F-EB6B-4EF0-3DB9-4E87F95657EE}"/>
              </a:ext>
            </a:extLst>
          </p:cNvPr>
          <p:cNvSpPr>
            <a:spLocks noGrp="1"/>
          </p:cNvSpPr>
          <p:nvPr>
            <p:ph type="title"/>
          </p:nvPr>
        </p:nvSpPr>
        <p:spPr/>
        <p:txBody>
          <a:bodyPr/>
          <a:lstStyle/>
          <a:p>
            <a:r>
              <a:rPr lang="en-GB"/>
              <a:t>Click to edit Master title style</a:t>
            </a:r>
            <a:endParaRPr lang="nl-NL"/>
          </a:p>
        </p:txBody>
      </p:sp>
      <p:sp>
        <p:nvSpPr>
          <p:cNvPr id="3" name="Date Placeholder 2">
            <a:extLst>
              <a:ext uri="{FF2B5EF4-FFF2-40B4-BE49-F238E27FC236}">
                <a16:creationId xmlns:a16="http://schemas.microsoft.com/office/drawing/2014/main" id="{ABDBCF39-9F0D-462A-BE46-FCFC37CEF887}"/>
              </a:ext>
            </a:extLst>
          </p:cNvPr>
          <p:cNvSpPr>
            <a:spLocks noGrp="1"/>
          </p:cNvSpPr>
          <p:nvPr>
            <p:ph type="dt" sz="half" idx="10"/>
          </p:nvPr>
        </p:nvSpPr>
        <p:spPr/>
        <p:txBody>
          <a:bodyPr/>
          <a:lstStyle/>
          <a:p>
            <a:r>
              <a:rPr lang="en-US"/>
              <a:t>26/27 Feb. 2025</a:t>
            </a:r>
            <a:endParaRPr lang="nl-NL"/>
          </a:p>
        </p:txBody>
      </p:sp>
      <p:sp>
        <p:nvSpPr>
          <p:cNvPr id="4" name="Footer Placeholder 3">
            <a:extLst>
              <a:ext uri="{FF2B5EF4-FFF2-40B4-BE49-F238E27FC236}">
                <a16:creationId xmlns:a16="http://schemas.microsoft.com/office/drawing/2014/main" id="{6D535052-6107-D59A-63CE-D1BCC756ED3D}"/>
              </a:ext>
            </a:extLst>
          </p:cNvPr>
          <p:cNvSpPr>
            <a:spLocks noGrp="1"/>
          </p:cNvSpPr>
          <p:nvPr>
            <p:ph type="ftr" sz="quarter" idx="11"/>
          </p:nvPr>
        </p:nvSpPr>
        <p:spPr/>
        <p:txBody>
          <a:bodyPr/>
          <a:lstStyle/>
          <a:p>
            <a:r>
              <a:rPr lang="nl-NL"/>
              <a:t>AInTox</a:t>
            </a:r>
          </a:p>
        </p:txBody>
      </p:sp>
      <p:sp>
        <p:nvSpPr>
          <p:cNvPr id="5" name="Slide Number Placeholder 4">
            <a:extLst>
              <a:ext uri="{FF2B5EF4-FFF2-40B4-BE49-F238E27FC236}">
                <a16:creationId xmlns:a16="http://schemas.microsoft.com/office/drawing/2014/main" id="{3B2EE0F9-60B2-436C-ED62-305D0AA91AAF}"/>
              </a:ext>
            </a:extLst>
          </p:cNvPr>
          <p:cNvSpPr>
            <a:spLocks noGrp="1"/>
          </p:cNvSpPr>
          <p:nvPr>
            <p:ph type="sldNum" sz="quarter" idx="12"/>
          </p:nvPr>
        </p:nvSpPr>
        <p:spPr/>
        <p:txBody>
          <a:bodyPr/>
          <a:lstStyle/>
          <a:p>
            <a:fld id="{C8EA8AC6-727D-D04B-AF18-1C187CFAAFD8}" type="slidenum">
              <a:rPr lang="nl-NL" smtClean="0"/>
              <a:t>‹#›</a:t>
            </a:fld>
            <a:endParaRPr lang="nl-NL"/>
          </a:p>
        </p:txBody>
      </p:sp>
    </p:spTree>
    <p:extLst>
      <p:ext uri="{BB962C8B-B14F-4D97-AF65-F5344CB8AC3E}">
        <p14:creationId xmlns:p14="http://schemas.microsoft.com/office/powerpoint/2010/main" val="202963988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EA522EB-7FFB-BA85-C01F-F8E16D06878C}"/>
              </a:ext>
            </a:extLst>
          </p:cNvPr>
          <p:cNvSpPr>
            <a:spLocks noGrp="1"/>
          </p:cNvSpPr>
          <p:nvPr>
            <p:ph type="dt" sz="half" idx="10"/>
          </p:nvPr>
        </p:nvSpPr>
        <p:spPr/>
        <p:txBody>
          <a:bodyPr/>
          <a:lstStyle/>
          <a:p>
            <a:r>
              <a:rPr lang="en-US"/>
              <a:t>26/27 Feb. 2025</a:t>
            </a:r>
            <a:endParaRPr lang="nl-NL"/>
          </a:p>
        </p:txBody>
      </p:sp>
      <p:sp>
        <p:nvSpPr>
          <p:cNvPr id="3" name="Footer Placeholder 2">
            <a:extLst>
              <a:ext uri="{FF2B5EF4-FFF2-40B4-BE49-F238E27FC236}">
                <a16:creationId xmlns:a16="http://schemas.microsoft.com/office/drawing/2014/main" id="{76F8750C-B229-DBE4-649D-F6A33DC1000D}"/>
              </a:ext>
            </a:extLst>
          </p:cNvPr>
          <p:cNvSpPr>
            <a:spLocks noGrp="1"/>
          </p:cNvSpPr>
          <p:nvPr>
            <p:ph type="ftr" sz="quarter" idx="11"/>
          </p:nvPr>
        </p:nvSpPr>
        <p:spPr/>
        <p:txBody>
          <a:bodyPr/>
          <a:lstStyle/>
          <a:p>
            <a:r>
              <a:rPr lang="nl-NL"/>
              <a:t>AInTox</a:t>
            </a:r>
          </a:p>
        </p:txBody>
      </p:sp>
      <p:sp>
        <p:nvSpPr>
          <p:cNvPr id="4" name="Slide Number Placeholder 3">
            <a:extLst>
              <a:ext uri="{FF2B5EF4-FFF2-40B4-BE49-F238E27FC236}">
                <a16:creationId xmlns:a16="http://schemas.microsoft.com/office/drawing/2014/main" id="{2997E380-C7CC-A5AA-E44B-651D6E1942E2}"/>
              </a:ext>
            </a:extLst>
          </p:cNvPr>
          <p:cNvSpPr>
            <a:spLocks noGrp="1"/>
          </p:cNvSpPr>
          <p:nvPr>
            <p:ph type="sldNum" sz="quarter" idx="12"/>
          </p:nvPr>
        </p:nvSpPr>
        <p:spPr/>
        <p:txBody>
          <a:bodyPr/>
          <a:lstStyle/>
          <a:p>
            <a:fld id="{C8EA8AC6-727D-D04B-AF18-1C187CFAAFD8}" type="slidenum">
              <a:rPr lang="nl-NL" smtClean="0"/>
              <a:t>‹#›</a:t>
            </a:fld>
            <a:endParaRPr lang="nl-NL"/>
          </a:p>
        </p:txBody>
      </p:sp>
    </p:spTree>
    <p:extLst>
      <p:ext uri="{BB962C8B-B14F-4D97-AF65-F5344CB8AC3E}">
        <p14:creationId xmlns:p14="http://schemas.microsoft.com/office/powerpoint/2010/main" val="131244426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E257A8-1AEE-89B7-BCDD-62424D980DF4}"/>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nl-NL"/>
          </a:p>
        </p:txBody>
      </p:sp>
      <p:sp>
        <p:nvSpPr>
          <p:cNvPr id="3" name="Content Placeholder 2">
            <a:extLst>
              <a:ext uri="{FF2B5EF4-FFF2-40B4-BE49-F238E27FC236}">
                <a16:creationId xmlns:a16="http://schemas.microsoft.com/office/drawing/2014/main" id="{92A579D5-436A-AE98-4C7F-94EC3CEEAB6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nl-NL"/>
          </a:p>
        </p:txBody>
      </p:sp>
      <p:sp>
        <p:nvSpPr>
          <p:cNvPr id="4" name="Text Placeholder 3">
            <a:extLst>
              <a:ext uri="{FF2B5EF4-FFF2-40B4-BE49-F238E27FC236}">
                <a16:creationId xmlns:a16="http://schemas.microsoft.com/office/drawing/2014/main" id="{B534192E-88AE-C57D-E0BD-8CF8374F12D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3DBBD5A1-637B-B3C6-A074-FF22E5022DFC}"/>
              </a:ext>
            </a:extLst>
          </p:cNvPr>
          <p:cNvSpPr>
            <a:spLocks noGrp="1"/>
          </p:cNvSpPr>
          <p:nvPr>
            <p:ph type="dt" sz="half" idx="10"/>
          </p:nvPr>
        </p:nvSpPr>
        <p:spPr/>
        <p:txBody>
          <a:bodyPr/>
          <a:lstStyle/>
          <a:p>
            <a:r>
              <a:rPr lang="en-US"/>
              <a:t>26/27 Feb. 2025</a:t>
            </a:r>
            <a:endParaRPr lang="nl-NL"/>
          </a:p>
        </p:txBody>
      </p:sp>
      <p:sp>
        <p:nvSpPr>
          <p:cNvPr id="6" name="Footer Placeholder 5">
            <a:extLst>
              <a:ext uri="{FF2B5EF4-FFF2-40B4-BE49-F238E27FC236}">
                <a16:creationId xmlns:a16="http://schemas.microsoft.com/office/drawing/2014/main" id="{4DC7396E-309B-AB20-EF1C-5B59ABB69259}"/>
              </a:ext>
            </a:extLst>
          </p:cNvPr>
          <p:cNvSpPr>
            <a:spLocks noGrp="1"/>
          </p:cNvSpPr>
          <p:nvPr>
            <p:ph type="ftr" sz="quarter" idx="11"/>
          </p:nvPr>
        </p:nvSpPr>
        <p:spPr/>
        <p:txBody>
          <a:bodyPr/>
          <a:lstStyle/>
          <a:p>
            <a:r>
              <a:rPr lang="nl-NL"/>
              <a:t>AInTox</a:t>
            </a:r>
          </a:p>
        </p:txBody>
      </p:sp>
      <p:sp>
        <p:nvSpPr>
          <p:cNvPr id="7" name="Slide Number Placeholder 6">
            <a:extLst>
              <a:ext uri="{FF2B5EF4-FFF2-40B4-BE49-F238E27FC236}">
                <a16:creationId xmlns:a16="http://schemas.microsoft.com/office/drawing/2014/main" id="{3BCD8505-019A-404F-16C3-A19B05B7FA8B}"/>
              </a:ext>
            </a:extLst>
          </p:cNvPr>
          <p:cNvSpPr>
            <a:spLocks noGrp="1"/>
          </p:cNvSpPr>
          <p:nvPr>
            <p:ph type="sldNum" sz="quarter" idx="12"/>
          </p:nvPr>
        </p:nvSpPr>
        <p:spPr/>
        <p:txBody>
          <a:bodyPr/>
          <a:lstStyle/>
          <a:p>
            <a:fld id="{C8EA8AC6-727D-D04B-AF18-1C187CFAAFD8}" type="slidenum">
              <a:rPr lang="nl-NL" smtClean="0"/>
              <a:t>‹#›</a:t>
            </a:fld>
            <a:endParaRPr lang="nl-NL"/>
          </a:p>
        </p:txBody>
      </p:sp>
    </p:spTree>
    <p:extLst>
      <p:ext uri="{BB962C8B-B14F-4D97-AF65-F5344CB8AC3E}">
        <p14:creationId xmlns:p14="http://schemas.microsoft.com/office/powerpoint/2010/main" val="6268849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A1BD08-C0C9-7DA6-6A9B-B6F8D8249CD0}"/>
              </a:ext>
            </a:extLst>
          </p:cNvPr>
          <p:cNvSpPr>
            <a:spLocks noGrp="1"/>
          </p:cNvSpPr>
          <p:nvPr>
            <p:ph type="title"/>
          </p:nvPr>
        </p:nvSpPr>
        <p:spPr/>
        <p:txBody>
          <a:bodyPr/>
          <a:lstStyle/>
          <a:p>
            <a:r>
              <a:rPr lang="en-GB"/>
              <a:t>Click to edit Master title style</a:t>
            </a:r>
            <a:endParaRPr lang="nl-NL"/>
          </a:p>
        </p:txBody>
      </p:sp>
      <p:sp>
        <p:nvSpPr>
          <p:cNvPr id="3" name="Content Placeholder 2">
            <a:extLst>
              <a:ext uri="{FF2B5EF4-FFF2-40B4-BE49-F238E27FC236}">
                <a16:creationId xmlns:a16="http://schemas.microsoft.com/office/drawing/2014/main" id="{964372E2-E104-BBA9-2A4A-B54AF58CC19B}"/>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nl-NL"/>
          </a:p>
        </p:txBody>
      </p:sp>
      <p:sp>
        <p:nvSpPr>
          <p:cNvPr id="4" name="Date Placeholder 3">
            <a:extLst>
              <a:ext uri="{FF2B5EF4-FFF2-40B4-BE49-F238E27FC236}">
                <a16:creationId xmlns:a16="http://schemas.microsoft.com/office/drawing/2014/main" id="{4675674F-E9AF-29B7-D5F3-01BC3BC4CCB7}"/>
              </a:ext>
            </a:extLst>
          </p:cNvPr>
          <p:cNvSpPr>
            <a:spLocks noGrp="1"/>
          </p:cNvSpPr>
          <p:nvPr>
            <p:ph type="dt" sz="half" idx="10"/>
          </p:nvPr>
        </p:nvSpPr>
        <p:spPr/>
        <p:txBody>
          <a:bodyPr/>
          <a:lstStyle/>
          <a:p>
            <a:fld id="{6A4A1A58-22DE-E946-8941-86999067E879}" type="datetimeFigureOut">
              <a:rPr lang="nl-NL" smtClean="0"/>
              <a:t>19-5-2025</a:t>
            </a:fld>
            <a:endParaRPr lang="nl-NL"/>
          </a:p>
        </p:txBody>
      </p:sp>
      <p:sp>
        <p:nvSpPr>
          <p:cNvPr id="5" name="Footer Placeholder 4">
            <a:extLst>
              <a:ext uri="{FF2B5EF4-FFF2-40B4-BE49-F238E27FC236}">
                <a16:creationId xmlns:a16="http://schemas.microsoft.com/office/drawing/2014/main" id="{41F24075-5D03-DB4A-31A7-C1765FDA6ECA}"/>
              </a:ext>
            </a:extLst>
          </p:cNvPr>
          <p:cNvSpPr>
            <a:spLocks noGrp="1"/>
          </p:cNvSpPr>
          <p:nvPr>
            <p:ph type="ftr" sz="quarter" idx="11"/>
          </p:nvPr>
        </p:nvSpPr>
        <p:spPr/>
        <p:txBody>
          <a:bodyPr/>
          <a:lstStyle/>
          <a:p>
            <a:endParaRPr lang="nl-NL"/>
          </a:p>
        </p:txBody>
      </p:sp>
      <p:sp>
        <p:nvSpPr>
          <p:cNvPr id="6" name="Slide Number Placeholder 5">
            <a:extLst>
              <a:ext uri="{FF2B5EF4-FFF2-40B4-BE49-F238E27FC236}">
                <a16:creationId xmlns:a16="http://schemas.microsoft.com/office/drawing/2014/main" id="{3703C69E-1BCE-A216-6801-FA3EA40F7207}"/>
              </a:ext>
            </a:extLst>
          </p:cNvPr>
          <p:cNvSpPr>
            <a:spLocks noGrp="1"/>
          </p:cNvSpPr>
          <p:nvPr>
            <p:ph type="sldNum" sz="quarter" idx="12"/>
          </p:nvPr>
        </p:nvSpPr>
        <p:spPr/>
        <p:txBody>
          <a:bodyPr/>
          <a:lstStyle/>
          <a:p>
            <a:fld id="{1763A1B9-4DEA-1E43-AD83-BAF3F23B8B7D}" type="slidenum">
              <a:rPr lang="nl-NL" smtClean="0"/>
              <a:t>‹#›</a:t>
            </a:fld>
            <a:endParaRPr lang="nl-NL"/>
          </a:p>
        </p:txBody>
      </p:sp>
    </p:spTree>
    <p:extLst>
      <p:ext uri="{BB962C8B-B14F-4D97-AF65-F5344CB8AC3E}">
        <p14:creationId xmlns:p14="http://schemas.microsoft.com/office/powerpoint/2010/main" val="325544809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40F1E6-C355-A5C7-05AF-54D70CE04DEF}"/>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nl-NL"/>
          </a:p>
        </p:txBody>
      </p:sp>
      <p:sp>
        <p:nvSpPr>
          <p:cNvPr id="3" name="Picture Placeholder 2">
            <a:extLst>
              <a:ext uri="{FF2B5EF4-FFF2-40B4-BE49-F238E27FC236}">
                <a16:creationId xmlns:a16="http://schemas.microsoft.com/office/drawing/2014/main" id="{4F33EC8F-ED98-9451-DD63-08F2D9E1E24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l-NL"/>
          </a:p>
        </p:txBody>
      </p:sp>
      <p:sp>
        <p:nvSpPr>
          <p:cNvPr id="4" name="Text Placeholder 3">
            <a:extLst>
              <a:ext uri="{FF2B5EF4-FFF2-40B4-BE49-F238E27FC236}">
                <a16:creationId xmlns:a16="http://schemas.microsoft.com/office/drawing/2014/main" id="{F081FE6C-CDBF-1F79-AC2F-7B951A859C6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F1FE4170-8C02-184F-5AD3-E350059B5FE2}"/>
              </a:ext>
            </a:extLst>
          </p:cNvPr>
          <p:cNvSpPr>
            <a:spLocks noGrp="1"/>
          </p:cNvSpPr>
          <p:nvPr>
            <p:ph type="dt" sz="half" idx="10"/>
          </p:nvPr>
        </p:nvSpPr>
        <p:spPr/>
        <p:txBody>
          <a:bodyPr/>
          <a:lstStyle/>
          <a:p>
            <a:r>
              <a:rPr lang="en-US"/>
              <a:t>26/27 Feb. 2025</a:t>
            </a:r>
            <a:endParaRPr lang="nl-NL"/>
          </a:p>
        </p:txBody>
      </p:sp>
      <p:sp>
        <p:nvSpPr>
          <p:cNvPr id="6" name="Footer Placeholder 5">
            <a:extLst>
              <a:ext uri="{FF2B5EF4-FFF2-40B4-BE49-F238E27FC236}">
                <a16:creationId xmlns:a16="http://schemas.microsoft.com/office/drawing/2014/main" id="{A40F7F89-B42F-6CF7-7D59-BCBF1063D2DE}"/>
              </a:ext>
            </a:extLst>
          </p:cNvPr>
          <p:cNvSpPr>
            <a:spLocks noGrp="1"/>
          </p:cNvSpPr>
          <p:nvPr>
            <p:ph type="ftr" sz="quarter" idx="11"/>
          </p:nvPr>
        </p:nvSpPr>
        <p:spPr/>
        <p:txBody>
          <a:bodyPr/>
          <a:lstStyle/>
          <a:p>
            <a:r>
              <a:rPr lang="nl-NL"/>
              <a:t>AInTox</a:t>
            </a:r>
          </a:p>
        </p:txBody>
      </p:sp>
      <p:sp>
        <p:nvSpPr>
          <p:cNvPr id="7" name="Slide Number Placeholder 6">
            <a:extLst>
              <a:ext uri="{FF2B5EF4-FFF2-40B4-BE49-F238E27FC236}">
                <a16:creationId xmlns:a16="http://schemas.microsoft.com/office/drawing/2014/main" id="{C47C150D-860E-B2ED-302F-4A305988F8E4}"/>
              </a:ext>
            </a:extLst>
          </p:cNvPr>
          <p:cNvSpPr>
            <a:spLocks noGrp="1"/>
          </p:cNvSpPr>
          <p:nvPr>
            <p:ph type="sldNum" sz="quarter" idx="12"/>
          </p:nvPr>
        </p:nvSpPr>
        <p:spPr/>
        <p:txBody>
          <a:bodyPr/>
          <a:lstStyle/>
          <a:p>
            <a:fld id="{C8EA8AC6-727D-D04B-AF18-1C187CFAAFD8}" type="slidenum">
              <a:rPr lang="nl-NL" smtClean="0"/>
              <a:t>‹#›</a:t>
            </a:fld>
            <a:endParaRPr lang="nl-NL"/>
          </a:p>
        </p:txBody>
      </p:sp>
    </p:spTree>
    <p:extLst>
      <p:ext uri="{BB962C8B-B14F-4D97-AF65-F5344CB8AC3E}">
        <p14:creationId xmlns:p14="http://schemas.microsoft.com/office/powerpoint/2010/main" val="148576421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D71823-2AC8-EDEB-70A9-9AE308336E16}"/>
              </a:ext>
            </a:extLst>
          </p:cNvPr>
          <p:cNvSpPr>
            <a:spLocks noGrp="1"/>
          </p:cNvSpPr>
          <p:nvPr>
            <p:ph type="title"/>
          </p:nvPr>
        </p:nvSpPr>
        <p:spPr/>
        <p:txBody>
          <a:bodyPr/>
          <a:lstStyle/>
          <a:p>
            <a:r>
              <a:rPr lang="en-GB"/>
              <a:t>Click to edit Master title style</a:t>
            </a:r>
            <a:endParaRPr lang="nl-NL"/>
          </a:p>
        </p:txBody>
      </p:sp>
      <p:sp>
        <p:nvSpPr>
          <p:cNvPr id="3" name="Vertical Text Placeholder 2">
            <a:extLst>
              <a:ext uri="{FF2B5EF4-FFF2-40B4-BE49-F238E27FC236}">
                <a16:creationId xmlns:a16="http://schemas.microsoft.com/office/drawing/2014/main" id="{C7B5FF6B-92B6-3AD7-54BF-963FA33E747F}"/>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nl-NL"/>
          </a:p>
        </p:txBody>
      </p:sp>
      <p:sp>
        <p:nvSpPr>
          <p:cNvPr id="4" name="Date Placeholder 3">
            <a:extLst>
              <a:ext uri="{FF2B5EF4-FFF2-40B4-BE49-F238E27FC236}">
                <a16:creationId xmlns:a16="http://schemas.microsoft.com/office/drawing/2014/main" id="{CA2D8101-8C69-0440-3F5C-0E61542671C8}"/>
              </a:ext>
            </a:extLst>
          </p:cNvPr>
          <p:cNvSpPr>
            <a:spLocks noGrp="1"/>
          </p:cNvSpPr>
          <p:nvPr>
            <p:ph type="dt" sz="half" idx="10"/>
          </p:nvPr>
        </p:nvSpPr>
        <p:spPr/>
        <p:txBody>
          <a:bodyPr/>
          <a:lstStyle/>
          <a:p>
            <a:r>
              <a:rPr lang="en-US"/>
              <a:t>26/27 Feb. 2025</a:t>
            </a:r>
            <a:endParaRPr lang="nl-NL"/>
          </a:p>
        </p:txBody>
      </p:sp>
      <p:sp>
        <p:nvSpPr>
          <p:cNvPr id="5" name="Footer Placeholder 4">
            <a:extLst>
              <a:ext uri="{FF2B5EF4-FFF2-40B4-BE49-F238E27FC236}">
                <a16:creationId xmlns:a16="http://schemas.microsoft.com/office/drawing/2014/main" id="{EDE0E4E0-D45A-BE9A-8542-C9B1076C1C8B}"/>
              </a:ext>
            </a:extLst>
          </p:cNvPr>
          <p:cNvSpPr>
            <a:spLocks noGrp="1"/>
          </p:cNvSpPr>
          <p:nvPr>
            <p:ph type="ftr" sz="quarter" idx="11"/>
          </p:nvPr>
        </p:nvSpPr>
        <p:spPr/>
        <p:txBody>
          <a:bodyPr/>
          <a:lstStyle/>
          <a:p>
            <a:r>
              <a:rPr lang="nl-NL"/>
              <a:t>AInTox</a:t>
            </a:r>
          </a:p>
        </p:txBody>
      </p:sp>
      <p:sp>
        <p:nvSpPr>
          <p:cNvPr id="6" name="Slide Number Placeholder 5">
            <a:extLst>
              <a:ext uri="{FF2B5EF4-FFF2-40B4-BE49-F238E27FC236}">
                <a16:creationId xmlns:a16="http://schemas.microsoft.com/office/drawing/2014/main" id="{534CCFB5-F912-4E73-40D6-6540EFA87834}"/>
              </a:ext>
            </a:extLst>
          </p:cNvPr>
          <p:cNvSpPr>
            <a:spLocks noGrp="1"/>
          </p:cNvSpPr>
          <p:nvPr>
            <p:ph type="sldNum" sz="quarter" idx="12"/>
          </p:nvPr>
        </p:nvSpPr>
        <p:spPr/>
        <p:txBody>
          <a:bodyPr/>
          <a:lstStyle/>
          <a:p>
            <a:fld id="{C8EA8AC6-727D-D04B-AF18-1C187CFAAFD8}" type="slidenum">
              <a:rPr lang="nl-NL" smtClean="0"/>
              <a:t>‹#›</a:t>
            </a:fld>
            <a:endParaRPr lang="nl-NL"/>
          </a:p>
        </p:txBody>
      </p:sp>
    </p:spTree>
    <p:extLst>
      <p:ext uri="{BB962C8B-B14F-4D97-AF65-F5344CB8AC3E}">
        <p14:creationId xmlns:p14="http://schemas.microsoft.com/office/powerpoint/2010/main" val="19386988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D78C751-BAA8-0F3C-1DC3-6CA4CC8CCAA0}"/>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nl-NL"/>
          </a:p>
        </p:txBody>
      </p:sp>
      <p:sp>
        <p:nvSpPr>
          <p:cNvPr id="3" name="Vertical Text Placeholder 2">
            <a:extLst>
              <a:ext uri="{FF2B5EF4-FFF2-40B4-BE49-F238E27FC236}">
                <a16:creationId xmlns:a16="http://schemas.microsoft.com/office/drawing/2014/main" id="{E8B92D6E-1301-7393-5E09-5839397AD707}"/>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nl-NL"/>
          </a:p>
        </p:txBody>
      </p:sp>
      <p:sp>
        <p:nvSpPr>
          <p:cNvPr id="4" name="Date Placeholder 3">
            <a:extLst>
              <a:ext uri="{FF2B5EF4-FFF2-40B4-BE49-F238E27FC236}">
                <a16:creationId xmlns:a16="http://schemas.microsoft.com/office/drawing/2014/main" id="{5E9CC1EB-DC11-2A63-3274-9CD870E9EFB7}"/>
              </a:ext>
            </a:extLst>
          </p:cNvPr>
          <p:cNvSpPr>
            <a:spLocks noGrp="1"/>
          </p:cNvSpPr>
          <p:nvPr>
            <p:ph type="dt" sz="half" idx="10"/>
          </p:nvPr>
        </p:nvSpPr>
        <p:spPr/>
        <p:txBody>
          <a:bodyPr/>
          <a:lstStyle/>
          <a:p>
            <a:r>
              <a:rPr lang="en-US"/>
              <a:t>26/27 Feb. 2025</a:t>
            </a:r>
            <a:endParaRPr lang="nl-NL"/>
          </a:p>
        </p:txBody>
      </p:sp>
      <p:sp>
        <p:nvSpPr>
          <p:cNvPr id="5" name="Footer Placeholder 4">
            <a:extLst>
              <a:ext uri="{FF2B5EF4-FFF2-40B4-BE49-F238E27FC236}">
                <a16:creationId xmlns:a16="http://schemas.microsoft.com/office/drawing/2014/main" id="{03CDF69E-880F-2607-8AC6-AC1A79902950}"/>
              </a:ext>
            </a:extLst>
          </p:cNvPr>
          <p:cNvSpPr>
            <a:spLocks noGrp="1"/>
          </p:cNvSpPr>
          <p:nvPr>
            <p:ph type="ftr" sz="quarter" idx="11"/>
          </p:nvPr>
        </p:nvSpPr>
        <p:spPr/>
        <p:txBody>
          <a:bodyPr/>
          <a:lstStyle/>
          <a:p>
            <a:r>
              <a:rPr lang="nl-NL"/>
              <a:t>AInTox</a:t>
            </a:r>
          </a:p>
        </p:txBody>
      </p:sp>
      <p:sp>
        <p:nvSpPr>
          <p:cNvPr id="6" name="Slide Number Placeholder 5">
            <a:extLst>
              <a:ext uri="{FF2B5EF4-FFF2-40B4-BE49-F238E27FC236}">
                <a16:creationId xmlns:a16="http://schemas.microsoft.com/office/drawing/2014/main" id="{7E6B60F5-F790-ED13-C15C-BC11C131B8DC}"/>
              </a:ext>
            </a:extLst>
          </p:cNvPr>
          <p:cNvSpPr>
            <a:spLocks noGrp="1"/>
          </p:cNvSpPr>
          <p:nvPr>
            <p:ph type="sldNum" sz="quarter" idx="12"/>
          </p:nvPr>
        </p:nvSpPr>
        <p:spPr/>
        <p:txBody>
          <a:bodyPr/>
          <a:lstStyle/>
          <a:p>
            <a:fld id="{C8EA8AC6-727D-D04B-AF18-1C187CFAAFD8}" type="slidenum">
              <a:rPr lang="nl-NL" smtClean="0"/>
              <a:t>‹#›</a:t>
            </a:fld>
            <a:endParaRPr lang="nl-NL"/>
          </a:p>
        </p:txBody>
      </p:sp>
    </p:spTree>
    <p:extLst>
      <p:ext uri="{BB962C8B-B14F-4D97-AF65-F5344CB8AC3E}">
        <p14:creationId xmlns:p14="http://schemas.microsoft.com/office/powerpoint/2010/main" val="165099822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eldia">
    <p:spTree>
      <p:nvGrpSpPr>
        <p:cNvPr id="1" name=""/>
        <p:cNvGrpSpPr/>
        <p:nvPr/>
      </p:nvGrpSpPr>
      <p:grpSpPr>
        <a:xfrm>
          <a:off x="0" y="0"/>
          <a:ext cx="0" cy="0"/>
          <a:chOff x="0" y="0"/>
          <a:chExt cx="0" cy="0"/>
        </a:xfrm>
      </p:grpSpPr>
      <p:sp>
        <p:nvSpPr>
          <p:cNvPr id="2" name="Titel 1"/>
          <p:cNvSpPr>
            <a:spLocks noGrp="1"/>
          </p:cNvSpPr>
          <p:nvPr>
            <p:ph type="ctrTitle"/>
          </p:nvPr>
        </p:nvSpPr>
        <p:spPr>
          <a:xfrm>
            <a:off x="1524000" y="1122363"/>
            <a:ext cx="9144000" cy="2387600"/>
          </a:xfrm>
        </p:spPr>
        <p:txBody>
          <a:bodyPr anchor="b"/>
          <a:lstStyle>
            <a:lvl1pPr algn="ctr">
              <a:defRPr sz="6000"/>
            </a:lvl1pPr>
          </a:lstStyle>
          <a:p>
            <a:r>
              <a:rPr lang="nl-NL"/>
              <a:t>Klik om de stijl te bewerken</a:t>
            </a:r>
          </a:p>
        </p:txBody>
      </p:sp>
      <p:sp>
        <p:nvSpPr>
          <p:cNvPr id="3" name="Ondertitel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a:t>Klik om de ondertitelstijl van het model te bewerken</a:t>
            </a:r>
          </a:p>
        </p:txBody>
      </p:sp>
      <p:sp>
        <p:nvSpPr>
          <p:cNvPr id="4" name="Tijdelijke aanduiding voor datum 3"/>
          <p:cNvSpPr>
            <a:spLocks noGrp="1"/>
          </p:cNvSpPr>
          <p:nvPr>
            <p:ph type="dt" sz="half" idx="10"/>
          </p:nvPr>
        </p:nvSpPr>
        <p:spPr/>
        <p:txBody>
          <a:bodyPr/>
          <a:lstStyle/>
          <a:p>
            <a:r>
              <a:rPr lang="en-US"/>
              <a:t>26/27 Feb. 2025</a:t>
            </a:r>
            <a:endParaRPr lang="nl-NL"/>
          </a:p>
        </p:txBody>
      </p:sp>
      <p:sp>
        <p:nvSpPr>
          <p:cNvPr id="5" name="Tijdelijke aanduiding voor voettekst 4"/>
          <p:cNvSpPr>
            <a:spLocks noGrp="1"/>
          </p:cNvSpPr>
          <p:nvPr>
            <p:ph type="ftr" sz="quarter" idx="11"/>
          </p:nvPr>
        </p:nvSpPr>
        <p:spPr/>
        <p:txBody>
          <a:bodyPr/>
          <a:lstStyle/>
          <a:p>
            <a:r>
              <a:rPr lang="en-US"/>
              <a:t>AInTox</a:t>
            </a:r>
            <a:endParaRPr lang="nl-NL"/>
          </a:p>
        </p:txBody>
      </p:sp>
      <p:sp>
        <p:nvSpPr>
          <p:cNvPr id="6" name="Tijdelijke aanduiding voor dianummer 5"/>
          <p:cNvSpPr>
            <a:spLocks noGrp="1"/>
          </p:cNvSpPr>
          <p:nvPr>
            <p:ph type="sldNum" sz="quarter" idx="12"/>
          </p:nvPr>
        </p:nvSpPr>
        <p:spPr/>
        <p:txBody>
          <a:bodyPr/>
          <a:lstStyle/>
          <a:p>
            <a:fld id="{A39C17D2-13B9-4643-8B86-513E5F8E7A04}" type="slidenum">
              <a:rPr lang="nl-NL" smtClean="0"/>
              <a:t>‹#›</a:t>
            </a:fld>
            <a:endParaRPr lang="nl-NL"/>
          </a:p>
        </p:txBody>
      </p:sp>
    </p:spTree>
    <p:extLst>
      <p:ext uri="{BB962C8B-B14F-4D97-AF65-F5344CB8AC3E}">
        <p14:creationId xmlns:p14="http://schemas.microsoft.com/office/powerpoint/2010/main" val="328605015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p>
        </p:txBody>
      </p:sp>
      <p:sp>
        <p:nvSpPr>
          <p:cNvPr id="3" name="Tijdelijke aanduiding voor inhoud 2"/>
          <p:cNvSpPr>
            <a:spLocks noGrp="1"/>
          </p:cNvSpPr>
          <p:nvPr>
            <p:ph idx="1"/>
          </p:nvPr>
        </p:nvSpPr>
        <p:spPr/>
        <p:txBody>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datum 3"/>
          <p:cNvSpPr>
            <a:spLocks noGrp="1"/>
          </p:cNvSpPr>
          <p:nvPr>
            <p:ph type="dt" sz="half" idx="10"/>
          </p:nvPr>
        </p:nvSpPr>
        <p:spPr/>
        <p:txBody>
          <a:bodyPr/>
          <a:lstStyle/>
          <a:p>
            <a:r>
              <a:rPr lang="en-US"/>
              <a:t>26/27 Feb. 2025</a:t>
            </a:r>
            <a:endParaRPr lang="nl-NL"/>
          </a:p>
        </p:txBody>
      </p:sp>
      <p:sp>
        <p:nvSpPr>
          <p:cNvPr id="5" name="Tijdelijke aanduiding voor voettekst 4"/>
          <p:cNvSpPr>
            <a:spLocks noGrp="1"/>
          </p:cNvSpPr>
          <p:nvPr>
            <p:ph type="ftr" sz="quarter" idx="11"/>
          </p:nvPr>
        </p:nvSpPr>
        <p:spPr/>
        <p:txBody>
          <a:bodyPr/>
          <a:lstStyle/>
          <a:p>
            <a:r>
              <a:rPr lang="en-US"/>
              <a:t>AInTox</a:t>
            </a:r>
            <a:endParaRPr lang="nl-NL"/>
          </a:p>
        </p:txBody>
      </p:sp>
      <p:sp>
        <p:nvSpPr>
          <p:cNvPr id="6" name="Tijdelijke aanduiding voor dianummer 5"/>
          <p:cNvSpPr>
            <a:spLocks noGrp="1"/>
          </p:cNvSpPr>
          <p:nvPr>
            <p:ph type="sldNum" sz="quarter" idx="12"/>
          </p:nvPr>
        </p:nvSpPr>
        <p:spPr/>
        <p:txBody>
          <a:bodyPr/>
          <a:lstStyle/>
          <a:p>
            <a:fld id="{A39C17D2-13B9-4643-8B86-513E5F8E7A04}" type="slidenum">
              <a:rPr lang="nl-NL" smtClean="0"/>
              <a:t>‹#›</a:t>
            </a:fld>
            <a:endParaRPr lang="nl-NL"/>
          </a:p>
        </p:txBody>
      </p:sp>
    </p:spTree>
    <p:extLst>
      <p:ext uri="{BB962C8B-B14F-4D97-AF65-F5344CB8AC3E}">
        <p14:creationId xmlns:p14="http://schemas.microsoft.com/office/powerpoint/2010/main" val="234248911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ekop">
    <p:spTree>
      <p:nvGrpSpPr>
        <p:cNvPr id="1" name=""/>
        <p:cNvGrpSpPr/>
        <p:nvPr/>
      </p:nvGrpSpPr>
      <p:grpSpPr>
        <a:xfrm>
          <a:off x="0" y="0"/>
          <a:ext cx="0" cy="0"/>
          <a:chOff x="0" y="0"/>
          <a:chExt cx="0" cy="0"/>
        </a:xfrm>
      </p:grpSpPr>
      <p:sp>
        <p:nvSpPr>
          <p:cNvPr id="2" name="Titel 1"/>
          <p:cNvSpPr>
            <a:spLocks noGrp="1"/>
          </p:cNvSpPr>
          <p:nvPr>
            <p:ph type="title"/>
          </p:nvPr>
        </p:nvSpPr>
        <p:spPr>
          <a:xfrm>
            <a:off x="831850" y="1709738"/>
            <a:ext cx="10515600" cy="2852737"/>
          </a:xfrm>
        </p:spPr>
        <p:txBody>
          <a:bodyPr anchor="b"/>
          <a:lstStyle>
            <a:lvl1pPr>
              <a:defRPr sz="6000"/>
            </a:lvl1pPr>
          </a:lstStyle>
          <a:p>
            <a:r>
              <a:rPr lang="nl-NL"/>
              <a:t>Klik om de stijl te bewerken</a:t>
            </a:r>
          </a:p>
        </p:txBody>
      </p:sp>
      <p:sp>
        <p:nvSpPr>
          <p:cNvPr id="3" name="Tijdelijke aanduiding voor tekst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nl-NL"/>
              <a:t>Tekststijl van het model bewerken</a:t>
            </a:r>
          </a:p>
        </p:txBody>
      </p:sp>
      <p:sp>
        <p:nvSpPr>
          <p:cNvPr id="4" name="Tijdelijke aanduiding voor datum 3"/>
          <p:cNvSpPr>
            <a:spLocks noGrp="1"/>
          </p:cNvSpPr>
          <p:nvPr>
            <p:ph type="dt" sz="half" idx="10"/>
          </p:nvPr>
        </p:nvSpPr>
        <p:spPr/>
        <p:txBody>
          <a:bodyPr/>
          <a:lstStyle/>
          <a:p>
            <a:r>
              <a:rPr lang="en-US"/>
              <a:t>26/27 Feb. 2025</a:t>
            </a:r>
            <a:endParaRPr lang="nl-NL"/>
          </a:p>
        </p:txBody>
      </p:sp>
      <p:sp>
        <p:nvSpPr>
          <p:cNvPr id="5" name="Tijdelijke aanduiding voor voettekst 4"/>
          <p:cNvSpPr>
            <a:spLocks noGrp="1"/>
          </p:cNvSpPr>
          <p:nvPr>
            <p:ph type="ftr" sz="quarter" idx="11"/>
          </p:nvPr>
        </p:nvSpPr>
        <p:spPr/>
        <p:txBody>
          <a:bodyPr/>
          <a:lstStyle/>
          <a:p>
            <a:r>
              <a:rPr lang="en-US"/>
              <a:t>AInTox</a:t>
            </a:r>
            <a:endParaRPr lang="nl-NL"/>
          </a:p>
        </p:txBody>
      </p:sp>
      <p:sp>
        <p:nvSpPr>
          <p:cNvPr id="6" name="Tijdelijke aanduiding voor dianummer 5"/>
          <p:cNvSpPr>
            <a:spLocks noGrp="1"/>
          </p:cNvSpPr>
          <p:nvPr>
            <p:ph type="sldNum" sz="quarter" idx="12"/>
          </p:nvPr>
        </p:nvSpPr>
        <p:spPr/>
        <p:txBody>
          <a:bodyPr/>
          <a:lstStyle/>
          <a:p>
            <a:fld id="{A39C17D2-13B9-4643-8B86-513E5F8E7A04}" type="slidenum">
              <a:rPr lang="nl-NL" smtClean="0"/>
              <a:t>‹#›</a:t>
            </a:fld>
            <a:endParaRPr lang="nl-NL"/>
          </a:p>
        </p:txBody>
      </p:sp>
    </p:spTree>
    <p:extLst>
      <p:ext uri="{BB962C8B-B14F-4D97-AF65-F5344CB8AC3E}">
        <p14:creationId xmlns:p14="http://schemas.microsoft.com/office/powerpoint/2010/main" val="60555258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p>
        </p:txBody>
      </p:sp>
      <p:sp>
        <p:nvSpPr>
          <p:cNvPr id="3" name="Tijdelijke aanduiding voor inhoud 2"/>
          <p:cNvSpPr>
            <a:spLocks noGrp="1"/>
          </p:cNvSpPr>
          <p:nvPr>
            <p:ph sz="half" idx="1"/>
          </p:nvPr>
        </p:nvSpPr>
        <p:spPr>
          <a:xfrm>
            <a:off x="838200" y="1825625"/>
            <a:ext cx="5181600" cy="4351338"/>
          </a:xfrm>
        </p:spPr>
        <p:txBody>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inhoud 3"/>
          <p:cNvSpPr>
            <a:spLocks noGrp="1"/>
          </p:cNvSpPr>
          <p:nvPr>
            <p:ph sz="half" idx="2"/>
          </p:nvPr>
        </p:nvSpPr>
        <p:spPr>
          <a:xfrm>
            <a:off x="6172200" y="1825625"/>
            <a:ext cx="5181600" cy="4351338"/>
          </a:xfrm>
        </p:spPr>
        <p:txBody>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p>
        </p:txBody>
      </p:sp>
      <p:sp>
        <p:nvSpPr>
          <p:cNvPr id="5" name="Tijdelijke aanduiding voor datum 4"/>
          <p:cNvSpPr>
            <a:spLocks noGrp="1"/>
          </p:cNvSpPr>
          <p:nvPr>
            <p:ph type="dt" sz="half" idx="10"/>
          </p:nvPr>
        </p:nvSpPr>
        <p:spPr/>
        <p:txBody>
          <a:bodyPr/>
          <a:lstStyle/>
          <a:p>
            <a:r>
              <a:rPr lang="en-US"/>
              <a:t>26/27 Feb. 2025</a:t>
            </a:r>
            <a:endParaRPr lang="nl-NL"/>
          </a:p>
        </p:txBody>
      </p:sp>
      <p:sp>
        <p:nvSpPr>
          <p:cNvPr id="6" name="Tijdelijke aanduiding voor voettekst 5"/>
          <p:cNvSpPr>
            <a:spLocks noGrp="1"/>
          </p:cNvSpPr>
          <p:nvPr>
            <p:ph type="ftr" sz="quarter" idx="11"/>
          </p:nvPr>
        </p:nvSpPr>
        <p:spPr/>
        <p:txBody>
          <a:bodyPr/>
          <a:lstStyle/>
          <a:p>
            <a:r>
              <a:rPr lang="en-US"/>
              <a:t>AInTox</a:t>
            </a:r>
            <a:endParaRPr lang="nl-NL"/>
          </a:p>
        </p:txBody>
      </p:sp>
      <p:sp>
        <p:nvSpPr>
          <p:cNvPr id="7" name="Tijdelijke aanduiding voor dianummer 6"/>
          <p:cNvSpPr>
            <a:spLocks noGrp="1"/>
          </p:cNvSpPr>
          <p:nvPr>
            <p:ph type="sldNum" sz="quarter" idx="12"/>
          </p:nvPr>
        </p:nvSpPr>
        <p:spPr/>
        <p:txBody>
          <a:bodyPr/>
          <a:lstStyle/>
          <a:p>
            <a:fld id="{A39C17D2-13B9-4643-8B86-513E5F8E7A04}" type="slidenum">
              <a:rPr lang="nl-NL" smtClean="0"/>
              <a:t>‹#›</a:t>
            </a:fld>
            <a:endParaRPr lang="nl-NL"/>
          </a:p>
        </p:txBody>
      </p:sp>
    </p:spTree>
    <p:extLst>
      <p:ext uri="{BB962C8B-B14F-4D97-AF65-F5344CB8AC3E}">
        <p14:creationId xmlns:p14="http://schemas.microsoft.com/office/powerpoint/2010/main" val="116997006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el 1"/>
          <p:cNvSpPr>
            <a:spLocks noGrp="1"/>
          </p:cNvSpPr>
          <p:nvPr>
            <p:ph type="title"/>
          </p:nvPr>
        </p:nvSpPr>
        <p:spPr>
          <a:xfrm>
            <a:off x="839788" y="365125"/>
            <a:ext cx="10515600" cy="1325563"/>
          </a:xfrm>
        </p:spPr>
        <p:txBody>
          <a:bodyPr/>
          <a:lstStyle/>
          <a:p>
            <a:r>
              <a:rPr lang="nl-NL"/>
              <a:t>Klik om de stijl te bewerken</a:t>
            </a:r>
          </a:p>
        </p:txBody>
      </p:sp>
      <p:sp>
        <p:nvSpPr>
          <p:cNvPr id="3" name="Tijdelijke aanduiding voor tekst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Tekststijl van het model bewerken</a:t>
            </a:r>
          </a:p>
        </p:txBody>
      </p:sp>
      <p:sp>
        <p:nvSpPr>
          <p:cNvPr id="4" name="Tijdelijke aanduiding voor inhoud 3"/>
          <p:cNvSpPr>
            <a:spLocks noGrp="1"/>
          </p:cNvSpPr>
          <p:nvPr>
            <p:ph sz="half" idx="2"/>
          </p:nvPr>
        </p:nvSpPr>
        <p:spPr>
          <a:xfrm>
            <a:off x="839788" y="2505075"/>
            <a:ext cx="5157787" cy="3684588"/>
          </a:xfrm>
        </p:spPr>
        <p:txBody>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p>
        </p:txBody>
      </p:sp>
      <p:sp>
        <p:nvSpPr>
          <p:cNvPr id="5" name="Tijdelijke aanduiding voor tekst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Tekststijl van het model bewerken</a:t>
            </a:r>
          </a:p>
        </p:txBody>
      </p:sp>
      <p:sp>
        <p:nvSpPr>
          <p:cNvPr id="6" name="Tijdelijke aanduiding voor inhoud 5"/>
          <p:cNvSpPr>
            <a:spLocks noGrp="1"/>
          </p:cNvSpPr>
          <p:nvPr>
            <p:ph sz="quarter" idx="4"/>
          </p:nvPr>
        </p:nvSpPr>
        <p:spPr>
          <a:xfrm>
            <a:off x="6172200" y="2505075"/>
            <a:ext cx="5183188" cy="3684588"/>
          </a:xfrm>
        </p:spPr>
        <p:txBody>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p>
        </p:txBody>
      </p:sp>
      <p:sp>
        <p:nvSpPr>
          <p:cNvPr id="7" name="Tijdelijke aanduiding voor datum 6"/>
          <p:cNvSpPr>
            <a:spLocks noGrp="1"/>
          </p:cNvSpPr>
          <p:nvPr>
            <p:ph type="dt" sz="half" idx="10"/>
          </p:nvPr>
        </p:nvSpPr>
        <p:spPr/>
        <p:txBody>
          <a:bodyPr/>
          <a:lstStyle/>
          <a:p>
            <a:r>
              <a:rPr lang="en-US"/>
              <a:t>26/27 Feb. 2025</a:t>
            </a:r>
            <a:endParaRPr lang="nl-NL"/>
          </a:p>
        </p:txBody>
      </p:sp>
      <p:sp>
        <p:nvSpPr>
          <p:cNvPr id="8" name="Tijdelijke aanduiding voor voettekst 7"/>
          <p:cNvSpPr>
            <a:spLocks noGrp="1"/>
          </p:cNvSpPr>
          <p:nvPr>
            <p:ph type="ftr" sz="quarter" idx="11"/>
          </p:nvPr>
        </p:nvSpPr>
        <p:spPr/>
        <p:txBody>
          <a:bodyPr/>
          <a:lstStyle/>
          <a:p>
            <a:r>
              <a:rPr lang="en-US"/>
              <a:t>AInTox</a:t>
            </a:r>
            <a:endParaRPr lang="nl-NL"/>
          </a:p>
        </p:txBody>
      </p:sp>
      <p:sp>
        <p:nvSpPr>
          <p:cNvPr id="9" name="Tijdelijke aanduiding voor dianummer 8"/>
          <p:cNvSpPr>
            <a:spLocks noGrp="1"/>
          </p:cNvSpPr>
          <p:nvPr>
            <p:ph type="sldNum" sz="quarter" idx="12"/>
          </p:nvPr>
        </p:nvSpPr>
        <p:spPr/>
        <p:txBody>
          <a:bodyPr/>
          <a:lstStyle/>
          <a:p>
            <a:fld id="{A39C17D2-13B9-4643-8B86-513E5F8E7A04}" type="slidenum">
              <a:rPr lang="nl-NL" smtClean="0"/>
              <a:t>‹#›</a:t>
            </a:fld>
            <a:endParaRPr lang="nl-NL"/>
          </a:p>
        </p:txBody>
      </p:sp>
    </p:spTree>
    <p:extLst>
      <p:ext uri="{BB962C8B-B14F-4D97-AF65-F5344CB8AC3E}">
        <p14:creationId xmlns:p14="http://schemas.microsoft.com/office/powerpoint/2010/main" val="59910769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p>
        </p:txBody>
      </p:sp>
      <p:sp>
        <p:nvSpPr>
          <p:cNvPr id="3" name="Tijdelijke aanduiding voor datum 2"/>
          <p:cNvSpPr>
            <a:spLocks noGrp="1"/>
          </p:cNvSpPr>
          <p:nvPr>
            <p:ph type="dt" sz="half" idx="10"/>
          </p:nvPr>
        </p:nvSpPr>
        <p:spPr/>
        <p:txBody>
          <a:bodyPr/>
          <a:lstStyle/>
          <a:p>
            <a:r>
              <a:rPr lang="en-US"/>
              <a:t>26/27 Feb. 2025</a:t>
            </a:r>
            <a:endParaRPr lang="nl-NL"/>
          </a:p>
        </p:txBody>
      </p:sp>
      <p:sp>
        <p:nvSpPr>
          <p:cNvPr id="4" name="Tijdelijke aanduiding voor voettekst 3"/>
          <p:cNvSpPr>
            <a:spLocks noGrp="1"/>
          </p:cNvSpPr>
          <p:nvPr>
            <p:ph type="ftr" sz="quarter" idx="11"/>
          </p:nvPr>
        </p:nvSpPr>
        <p:spPr/>
        <p:txBody>
          <a:bodyPr/>
          <a:lstStyle/>
          <a:p>
            <a:r>
              <a:rPr lang="en-US"/>
              <a:t>AInTox</a:t>
            </a:r>
            <a:endParaRPr lang="nl-NL"/>
          </a:p>
        </p:txBody>
      </p:sp>
      <p:sp>
        <p:nvSpPr>
          <p:cNvPr id="5" name="Tijdelijke aanduiding voor dianummer 4"/>
          <p:cNvSpPr>
            <a:spLocks noGrp="1"/>
          </p:cNvSpPr>
          <p:nvPr>
            <p:ph type="sldNum" sz="quarter" idx="12"/>
          </p:nvPr>
        </p:nvSpPr>
        <p:spPr/>
        <p:txBody>
          <a:bodyPr/>
          <a:lstStyle/>
          <a:p>
            <a:fld id="{A39C17D2-13B9-4643-8B86-513E5F8E7A04}" type="slidenum">
              <a:rPr lang="nl-NL" smtClean="0"/>
              <a:t>‹#›</a:t>
            </a:fld>
            <a:endParaRPr lang="nl-NL"/>
          </a:p>
        </p:txBody>
      </p:sp>
    </p:spTree>
    <p:extLst>
      <p:ext uri="{BB962C8B-B14F-4D97-AF65-F5344CB8AC3E}">
        <p14:creationId xmlns:p14="http://schemas.microsoft.com/office/powerpoint/2010/main" val="135214565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2" name="Tijdelijke aanduiding voor datum 1"/>
          <p:cNvSpPr>
            <a:spLocks noGrp="1"/>
          </p:cNvSpPr>
          <p:nvPr>
            <p:ph type="dt" sz="half" idx="10"/>
          </p:nvPr>
        </p:nvSpPr>
        <p:spPr/>
        <p:txBody>
          <a:bodyPr/>
          <a:lstStyle/>
          <a:p>
            <a:r>
              <a:rPr lang="en-US"/>
              <a:t>26/27 Feb. 2025</a:t>
            </a:r>
            <a:endParaRPr lang="nl-NL"/>
          </a:p>
        </p:txBody>
      </p:sp>
      <p:sp>
        <p:nvSpPr>
          <p:cNvPr id="3" name="Tijdelijke aanduiding voor voettekst 2"/>
          <p:cNvSpPr>
            <a:spLocks noGrp="1"/>
          </p:cNvSpPr>
          <p:nvPr>
            <p:ph type="ftr" sz="quarter" idx="11"/>
          </p:nvPr>
        </p:nvSpPr>
        <p:spPr/>
        <p:txBody>
          <a:bodyPr/>
          <a:lstStyle/>
          <a:p>
            <a:r>
              <a:rPr lang="en-US"/>
              <a:t>AInTox</a:t>
            </a:r>
            <a:endParaRPr lang="nl-NL"/>
          </a:p>
        </p:txBody>
      </p:sp>
      <p:sp>
        <p:nvSpPr>
          <p:cNvPr id="4" name="Tijdelijke aanduiding voor dianummer 3"/>
          <p:cNvSpPr>
            <a:spLocks noGrp="1"/>
          </p:cNvSpPr>
          <p:nvPr>
            <p:ph type="sldNum" sz="quarter" idx="12"/>
          </p:nvPr>
        </p:nvSpPr>
        <p:spPr/>
        <p:txBody>
          <a:bodyPr/>
          <a:lstStyle/>
          <a:p>
            <a:fld id="{A39C17D2-13B9-4643-8B86-513E5F8E7A04}" type="slidenum">
              <a:rPr lang="nl-NL" smtClean="0"/>
              <a:t>‹#›</a:t>
            </a:fld>
            <a:endParaRPr lang="nl-NL"/>
          </a:p>
        </p:txBody>
      </p:sp>
    </p:spTree>
    <p:extLst>
      <p:ext uri="{BB962C8B-B14F-4D97-AF65-F5344CB8AC3E}">
        <p14:creationId xmlns:p14="http://schemas.microsoft.com/office/powerpoint/2010/main" val="13870075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21AB75-04DA-96A1-71BB-207A3F10A2B4}"/>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nl-NL"/>
          </a:p>
        </p:txBody>
      </p:sp>
      <p:sp>
        <p:nvSpPr>
          <p:cNvPr id="3" name="Text Placeholder 2">
            <a:extLst>
              <a:ext uri="{FF2B5EF4-FFF2-40B4-BE49-F238E27FC236}">
                <a16:creationId xmlns:a16="http://schemas.microsoft.com/office/drawing/2014/main" id="{8A5F54F4-E1DD-6316-66CD-A01D46AE83A5}"/>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2DF5D69F-A46A-9C2B-BD72-FF5CD36CCA27}"/>
              </a:ext>
            </a:extLst>
          </p:cNvPr>
          <p:cNvSpPr>
            <a:spLocks noGrp="1"/>
          </p:cNvSpPr>
          <p:nvPr>
            <p:ph type="dt" sz="half" idx="10"/>
          </p:nvPr>
        </p:nvSpPr>
        <p:spPr/>
        <p:txBody>
          <a:bodyPr/>
          <a:lstStyle/>
          <a:p>
            <a:fld id="{6A4A1A58-22DE-E946-8941-86999067E879}" type="datetimeFigureOut">
              <a:rPr lang="nl-NL" smtClean="0"/>
              <a:t>19-5-2025</a:t>
            </a:fld>
            <a:endParaRPr lang="nl-NL"/>
          </a:p>
        </p:txBody>
      </p:sp>
      <p:sp>
        <p:nvSpPr>
          <p:cNvPr id="5" name="Footer Placeholder 4">
            <a:extLst>
              <a:ext uri="{FF2B5EF4-FFF2-40B4-BE49-F238E27FC236}">
                <a16:creationId xmlns:a16="http://schemas.microsoft.com/office/drawing/2014/main" id="{3BF6AE6C-D213-F7ED-6DEE-18B6D0E7436B}"/>
              </a:ext>
            </a:extLst>
          </p:cNvPr>
          <p:cNvSpPr>
            <a:spLocks noGrp="1"/>
          </p:cNvSpPr>
          <p:nvPr>
            <p:ph type="ftr" sz="quarter" idx="11"/>
          </p:nvPr>
        </p:nvSpPr>
        <p:spPr/>
        <p:txBody>
          <a:bodyPr/>
          <a:lstStyle/>
          <a:p>
            <a:endParaRPr lang="nl-NL"/>
          </a:p>
        </p:txBody>
      </p:sp>
      <p:sp>
        <p:nvSpPr>
          <p:cNvPr id="6" name="Slide Number Placeholder 5">
            <a:extLst>
              <a:ext uri="{FF2B5EF4-FFF2-40B4-BE49-F238E27FC236}">
                <a16:creationId xmlns:a16="http://schemas.microsoft.com/office/drawing/2014/main" id="{D2F35B3D-464F-D87F-C326-D7019A5761D9}"/>
              </a:ext>
            </a:extLst>
          </p:cNvPr>
          <p:cNvSpPr>
            <a:spLocks noGrp="1"/>
          </p:cNvSpPr>
          <p:nvPr>
            <p:ph type="sldNum" sz="quarter" idx="12"/>
          </p:nvPr>
        </p:nvSpPr>
        <p:spPr/>
        <p:txBody>
          <a:bodyPr/>
          <a:lstStyle/>
          <a:p>
            <a:fld id="{1763A1B9-4DEA-1E43-AD83-BAF3F23B8B7D}" type="slidenum">
              <a:rPr lang="nl-NL" smtClean="0"/>
              <a:t>‹#›</a:t>
            </a:fld>
            <a:endParaRPr lang="nl-NL"/>
          </a:p>
        </p:txBody>
      </p:sp>
    </p:spTree>
    <p:extLst>
      <p:ext uri="{BB962C8B-B14F-4D97-AF65-F5344CB8AC3E}">
        <p14:creationId xmlns:p14="http://schemas.microsoft.com/office/powerpoint/2010/main" val="82903400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839788" y="457200"/>
            <a:ext cx="3932237" cy="1600200"/>
          </a:xfrm>
        </p:spPr>
        <p:txBody>
          <a:bodyPr anchor="b"/>
          <a:lstStyle>
            <a:lvl1pPr>
              <a:defRPr sz="3200"/>
            </a:lvl1pPr>
          </a:lstStyle>
          <a:p>
            <a:r>
              <a:rPr lang="nl-NL"/>
              <a:t>Klik om de stijl te bewerken</a:t>
            </a:r>
          </a:p>
        </p:txBody>
      </p:sp>
      <p:sp>
        <p:nvSpPr>
          <p:cNvPr id="3" name="Tijdelijke aanduiding voor inhoud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tekst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a:t>Tekststijl van het model bewerken</a:t>
            </a:r>
          </a:p>
        </p:txBody>
      </p:sp>
      <p:sp>
        <p:nvSpPr>
          <p:cNvPr id="5" name="Tijdelijke aanduiding voor datum 4"/>
          <p:cNvSpPr>
            <a:spLocks noGrp="1"/>
          </p:cNvSpPr>
          <p:nvPr>
            <p:ph type="dt" sz="half" idx="10"/>
          </p:nvPr>
        </p:nvSpPr>
        <p:spPr/>
        <p:txBody>
          <a:bodyPr/>
          <a:lstStyle/>
          <a:p>
            <a:r>
              <a:rPr lang="en-US"/>
              <a:t>26/27 Feb. 2025</a:t>
            </a:r>
            <a:endParaRPr lang="nl-NL"/>
          </a:p>
        </p:txBody>
      </p:sp>
      <p:sp>
        <p:nvSpPr>
          <p:cNvPr id="6" name="Tijdelijke aanduiding voor voettekst 5"/>
          <p:cNvSpPr>
            <a:spLocks noGrp="1"/>
          </p:cNvSpPr>
          <p:nvPr>
            <p:ph type="ftr" sz="quarter" idx="11"/>
          </p:nvPr>
        </p:nvSpPr>
        <p:spPr/>
        <p:txBody>
          <a:bodyPr/>
          <a:lstStyle/>
          <a:p>
            <a:r>
              <a:rPr lang="en-US"/>
              <a:t>AInTox</a:t>
            </a:r>
            <a:endParaRPr lang="nl-NL"/>
          </a:p>
        </p:txBody>
      </p:sp>
      <p:sp>
        <p:nvSpPr>
          <p:cNvPr id="7" name="Tijdelijke aanduiding voor dianummer 6"/>
          <p:cNvSpPr>
            <a:spLocks noGrp="1"/>
          </p:cNvSpPr>
          <p:nvPr>
            <p:ph type="sldNum" sz="quarter" idx="12"/>
          </p:nvPr>
        </p:nvSpPr>
        <p:spPr/>
        <p:txBody>
          <a:bodyPr/>
          <a:lstStyle/>
          <a:p>
            <a:fld id="{A39C17D2-13B9-4643-8B86-513E5F8E7A04}" type="slidenum">
              <a:rPr lang="nl-NL" smtClean="0"/>
              <a:t>‹#›</a:t>
            </a:fld>
            <a:endParaRPr lang="nl-NL"/>
          </a:p>
        </p:txBody>
      </p:sp>
    </p:spTree>
    <p:extLst>
      <p:ext uri="{BB962C8B-B14F-4D97-AF65-F5344CB8AC3E}">
        <p14:creationId xmlns:p14="http://schemas.microsoft.com/office/powerpoint/2010/main" val="289875597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839788" y="457200"/>
            <a:ext cx="3932237" cy="1600200"/>
          </a:xfrm>
        </p:spPr>
        <p:txBody>
          <a:bodyPr anchor="b"/>
          <a:lstStyle>
            <a:lvl1pPr>
              <a:defRPr sz="3200"/>
            </a:lvl1pPr>
          </a:lstStyle>
          <a:p>
            <a:r>
              <a:rPr lang="nl-NL"/>
              <a:t>Klik om de stijl te bewerken</a:t>
            </a:r>
          </a:p>
        </p:txBody>
      </p:sp>
      <p:sp>
        <p:nvSpPr>
          <p:cNvPr id="3" name="Tijdelijke aanduiding voor afbeelding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l-NL"/>
          </a:p>
        </p:txBody>
      </p:sp>
      <p:sp>
        <p:nvSpPr>
          <p:cNvPr id="4" name="Tijdelijke aanduiding voor tekst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a:t>Tekststijl van het model bewerken</a:t>
            </a:r>
          </a:p>
        </p:txBody>
      </p:sp>
      <p:sp>
        <p:nvSpPr>
          <p:cNvPr id="5" name="Tijdelijke aanduiding voor datum 4"/>
          <p:cNvSpPr>
            <a:spLocks noGrp="1"/>
          </p:cNvSpPr>
          <p:nvPr>
            <p:ph type="dt" sz="half" idx="10"/>
          </p:nvPr>
        </p:nvSpPr>
        <p:spPr/>
        <p:txBody>
          <a:bodyPr/>
          <a:lstStyle/>
          <a:p>
            <a:r>
              <a:rPr lang="en-US"/>
              <a:t>26/27 Feb. 2025</a:t>
            </a:r>
            <a:endParaRPr lang="nl-NL"/>
          </a:p>
        </p:txBody>
      </p:sp>
      <p:sp>
        <p:nvSpPr>
          <p:cNvPr id="6" name="Tijdelijke aanduiding voor voettekst 5"/>
          <p:cNvSpPr>
            <a:spLocks noGrp="1"/>
          </p:cNvSpPr>
          <p:nvPr>
            <p:ph type="ftr" sz="quarter" idx="11"/>
          </p:nvPr>
        </p:nvSpPr>
        <p:spPr/>
        <p:txBody>
          <a:bodyPr/>
          <a:lstStyle/>
          <a:p>
            <a:r>
              <a:rPr lang="en-US"/>
              <a:t>AInTox</a:t>
            </a:r>
            <a:endParaRPr lang="nl-NL"/>
          </a:p>
        </p:txBody>
      </p:sp>
      <p:sp>
        <p:nvSpPr>
          <p:cNvPr id="7" name="Tijdelijke aanduiding voor dianummer 6"/>
          <p:cNvSpPr>
            <a:spLocks noGrp="1"/>
          </p:cNvSpPr>
          <p:nvPr>
            <p:ph type="sldNum" sz="quarter" idx="12"/>
          </p:nvPr>
        </p:nvSpPr>
        <p:spPr/>
        <p:txBody>
          <a:bodyPr/>
          <a:lstStyle/>
          <a:p>
            <a:fld id="{A39C17D2-13B9-4643-8B86-513E5F8E7A04}" type="slidenum">
              <a:rPr lang="nl-NL" smtClean="0"/>
              <a:t>‹#›</a:t>
            </a:fld>
            <a:endParaRPr lang="nl-NL"/>
          </a:p>
        </p:txBody>
      </p:sp>
    </p:spTree>
    <p:extLst>
      <p:ext uri="{BB962C8B-B14F-4D97-AF65-F5344CB8AC3E}">
        <p14:creationId xmlns:p14="http://schemas.microsoft.com/office/powerpoint/2010/main" val="369811420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p>
        </p:txBody>
      </p:sp>
      <p:sp>
        <p:nvSpPr>
          <p:cNvPr id="3" name="Tijdelijke aanduiding voor verticale tekst 2"/>
          <p:cNvSpPr>
            <a:spLocks noGrp="1"/>
          </p:cNvSpPr>
          <p:nvPr>
            <p:ph type="body" orient="vert" idx="1"/>
          </p:nvPr>
        </p:nvSpPr>
        <p:spPr/>
        <p:txBody>
          <a:bodyPr vert="eaVert"/>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datum 3"/>
          <p:cNvSpPr>
            <a:spLocks noGrp="1"/>
          </p:cNvSpPr>
          <p:nvPr>
            <p:ph type="dt" sz="half" idx="10"/>
          </p:nvPr>
        </p:nvSpPr>
        <p:spPr/>
        <p:txBody>
          <a:bodyPr/>
          <a:lstStyle/>
          <a:p>
            <a:r>
              <a:rPr lang="en-US"/>
              <a:t>26/27 Feb. 2025</a:t>
            </a:r>
            <a:endParaRPr lang="nl-NL"/>
          </a:p>
        </p:txBody>
      </p:sp>
      <p:sp>
        <p:nvSpPr>
          <p:cNvPr id="5" name="Tijdelijke aanduiding voor voettekst 4"/>
          <p:cNvSpPr>
            <a:spLocks noGrp="1"/>
          </p:cNvSpPr>
          <p:nvPr>
            <p:ph type="ftr" sz="quarter" idx="11"/>
          </p:nvPr>
        </p:nvSpPr>
        <p:spPr/>
        <p:txBody>
          <a:bodyPr/>
          <a:lstStyle/>
          <a:p>
            <a:r>
              <a:rPr lang="en-US"/>
              <a:t>AInTox</a:t>
            </a:r>
            <a:endParaRPr lang="nl-NL"/>
          </a:p>
        </p:txBody>
      </p:sp>
      <p:sp>
        <p:nvSpPr>
          <p:cNvPr id="6" name="Tijdelijke aanduiding voor dianummer 5"/>
          <p:cNvSpPr>
            <a:spLocks noGrp="1"/>
          </p:cNvSpPr>
          <p:nvPr>
            <p:ph type="sldNum" sz="quarter" idx="12"/>
          </p:nvPr>
        </p:nvSpPr>
        <p:spPr/>
        <p:txBody>
          <a:bodyPr/>
          <a:lstStyle/>
          <a:p>
            <a:fld id="{A39C17D2-13B9-4643-8B86-513E5F8E7A04}" type="slidenum">
              <a:rPr lang="nl-NL" smtClean="0"/>
              <a:t>‹#›</a:t>
            </a:fld>
            <a:endParaRPr lang="nl-NL"/>
          </a:p>
        </p:txBody>
      </p:sp>
    </p:spTree>
    <p:extLst>
      <p:ext uri="{BB962C8B-B14F-4D97-AF65-F5344CB8AC3E}">
        <p14:creationId xmlns:p14="http://schemas.microsoft.com/office/powerpoint/2010/main" val="273276667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e titel en tekst">
    <p:spTree>
      <p:nvGrpSpPr>
        <p:cNvPr id="1" name=""/>
        <p:cNvGrpSpPr/>
        <p:nvPr/>
      </p:nvGrpSpPr>
      <p:grpSpPr>
        <a:xfrm>
          <a:off x="0" y="0"/>
          <a:ext cx="0" cy="0"/>
          <a:chOff x="0" y="0"/>
          <a:chExt cx="0" cy="0"/>
        </a:xfrm>
      </p:grpSpPr>
      <p:sp>
        <p:nvSpPr>
          <p:cNvPr id="2" name="Verticale titel 1"/>
          <p:cNvSpPr>
            <a:spLocks noGrp="1"/>
          </p:cNvSpPr>
          <p:nvPr>
            <p:ph type="title" orient="vert"/>
          </p:nvPr>
        </p:nvSpPr>
        <p:spPr>
          <a:xfrm>
            <a:off x="8724900" y="365125"/>
            <a:ext cx="2628900" cy="5811838"/>
          </a:xfrm>
        </p:spPr>
        <p:txBody>
          <a:bodyPr vert="eaVert"/>
          <a:lstStyle/>
          <a:p>
            <a:r>
              <a:rPr lang="nl-NL"/>
              <a:t>Klik om de stijl te bewerken</a:t>
            </a:r>
          </a:p>
        </p:txBody>
      </p:sp>
      <p:sp>
        <p:nvSpPr>
          <p:cNvPr id="3" name="Tijdelijke aanduiding voor verticale tekst 2"/>
          <p:cNvSpPr>
            <a:spLocks noGrp="1"/>
          </p:cNvSpPr>
          <p:nvPr>
            <p:ph type="body" orient="vert" idx="1"/>
          </p:nvPr>
        </p:nvSpPr>
        <p:spPr>
          <a:xfrm>
            <a:off x="838200" y="365125"/>
            <a:ext cx="7734300" cy="5811838"/>
          </a:xfrm>
        </p:spPr>
        <p:txBody>
          <a:bodyPr vert="eaVert"/>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datum 3"/>
          <p:cNvSpPr>
            <a:spLocks noGrp="1"/>
          </p:cNvSpPr>
          <p:nvPr>
            <p:ph type="dt" sz="half" idx="10"/>
          </p:nvPr>
        </p:nvSpPr>
        <p:spPr/>
        <p:txBody>
          <a:bodyPr/>
          <a:lstStyle/>
          <a:p>
            <a:r>
              <a:rPr lang="en-US"/>
              <a:t>26/27 Feb. 2025</a:t>
            </a:r>
            <a:endParaRPr lang="nl-NL"/>
          </a:p>
        </p:txBody>
      </p:sp>
      <p:sp>
        <p:nvSpPr>
          <p:cNvPr id="5" name="Tijdelijke aanduiding voor voettekst 4"/>
          <p:cNvSpPr>
            <a:spLocks noGrp="1"/>
          </p:cNvSpPr>
          <p:nvPr>
            <p:ph type="ftr" sz="quarter" idx="11"/>
          </p:nvPr>
        </p:nvSpPr>
        <p:spPr/>
        <p:txBody>
          <a:bodyPr/>
          <a:lstStyle/>
          <a:p>
            <a:r>
              <a:rPr lang="en-US"/>
              <a:t>AInTox</a:t>
            </a:r>
            <a:endParaRPr lang="nl-NL"/>
          </a:p>
        </p:txBody>
      </p:sp>
      <p:sp>
        <p:nvSpPr>
          <p:cNvPr id="6" name="Tijdelijke aanduiding voor dianummer 5"/>
          <p:cNvSpPr>
            <a:spLocks noGrp="1"/>
          </p:cNvSpPr>
          <p:nvPr>
            <p:ph type="sldNum" sz="quarter" idx="12"/>
          </p:nvPr>
        </p:nvSpPr>
        <p:spPr/>
        <p:txBody>
          <a:bodyPr/>
          <a:lstStyle/>
          <a:p>
            <a:fld id="{A39C17D2-13B9-4643-8B86-513E5F8E7A04}" type="slidenum">
              <a:rPr lang="nl-NL" smtClean="0"/>
              <a:t>‹#›</a:t>
            </a:fld>
            <a:endParaRPr lang="nl-NL"/>
          </a:p>
        </p:txBody>
      </p:sp>
    </p:spTree>
    <p:extLst>
      <p:ext uri="{BB962C8B-B14F-4D97-AF65-F5344CB8AC3E}">
        <p14:creationId xmlns:p14="http://schemas.microsoft.com/office/powerpoint/2010/main" val="132672566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8" name="Text Placeholder 7"/>
          <p:cNvSpPr>
            <a:spLocks noGrp="1"/>
          </p:cNvSpPr>
          <p:nvPr>
            <p:ph type="body" sz="quarter" idx="10" hasCustomPrompt="1"/>
          </p:nvPr>
        </p:nvSpPr>
        <p:spPr>
          <a:xfrm>
            <a:off x="1644816" y="6120000"/>
            <a:ext cx="4739216" cy="431900"/>
          </a:xfrm>
        </p:spPr>
        <p:txBody>
          <a:bodyPr anchor="b" anchorCtr="0">
            <a:noAutofit/>
          </a:bodyPr>
          <a:lstStyle>
            <a:lvl1pPr>
              <a:lnSpc>
                <a:spcPts val="1400"/>
              </a:lnSpc>
              <a:spcAft>
                <a:spcPts val="0"/>
              </a:spcAft>
              <a:defRPr sz="1050"/>
            </a:lvl1pPr>
          </a:lstStyle>
          <a:p>
            <a:pPr lvl="0"/>
            <a:r>
              <a:rPr lang="en-US" dirty="0"/>
              <a:t>Enter footnote or delete</a:t>
            </a:r>
          </a:p>
        </p:txBody>
      </p:sp>
    </p:spTree>
    <p:extLst>
      <p:ext uri="{BB962C8B-B14F-4D97-AF65-F5344CB8AC3E}">
        <p14:creationId xmlns:p14="http://schemas.microsoft.com/office/powerpoint/2010/main" val="39876048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xAndObj">
  <p:cSld name="Titel, tekst en inhoud">
    <p:spTree>
      <p:nvGrpSpPr>
        <p:cNvPr id="1" name=""/>
        <p:cNvGrpSpPr/>
        <p:nvPr/>
      </p:nvGrpSpPr>
      <p:grpSpPr>
        <a:xfrm>
          <a:off x="0" y="0"/>
          <a:ext cx="0" cy="0"/>
          <a:chOff x="0" y="0"/>
          <a:chExt cx="0" cy="0"/>
        </a:xfrm>
      </p:grpSpPr>
      <p:sp>
        <p:nvSpPr>
          <p:cNvPr id="2" name="Titel 1"/>
          <p:cNvSpPr>
            <a:spLocks noGrp="1"/>
          </p:cNvSpPr>
          <p:nvPr>
            <p:ph type="title"/>
          </p:nvPr>
        </p:nvSpPr>
        <p:spPr>
          <a:xfrm>
            <a:off x="1488018" y="188914"/>
            <a:ext cx="9984316" cy="1095375"/>
          </a:xfrm>
        </p:spPr>
        <p:txBody>
          <a:bodyPr/>
          <a:lstStyle/>
          <a:p>
            <a:r>
              <a:rPr lang="nl-NL"/>
              <a:t>Klik om de stijl te bewerken</a:t>
            </a:r>
          </a:p>
        </p:txBody>
      </p:sp>
      <p:sp>
        <p:nvSpPr>
          <p:cNvPr id="3" name="Tijdelijke aanduiding voor tekst 2"/>
          <p:cNvSpPr>
            <a:spLocks noGrp="1"/>
          </p:cNvSpPr>
          <p:nvPr>
            <p:ph type="body" sz="half" idx="1"/>
          </p:nvPr>
        </p:nvSpPr>
        <p:spPr>
          <a:xfrm>
            <a:off x="1488018" y="1420813"/>
            <a:ext cx="4889500" cy="4024312"/>
          </a:xfrm>
        </p:spPr>
        <p:txBody>
          <a:body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inhoud 3"/>
          <p:cNvSpPr>
            <a:spLocks noGrp="1"/>
          </p:cNvSpPr>
          <p:nvPr>
            <p:ph sz="half" idx="2"/>
          </p:nvPr>
        </p:nvSpPr>
        <p:spPr>
          <a:xfrm>
            <a:off x="6580717" y="1420813"/>
            <a:ext cx="4891616" cy="4024312"/>
          </a:xfrm>
        </p:spPr>
        <p:txBody>
          <a:body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5" name="Rectangle 4"/>
          <p:cNvSpPr>
            <a:spLocks noGrp="1" noChangeArrowheads="1"/>
          </p:cNvSpPr>
          <p:nvPr>
            <p:ph type="dt" sz="half" idx="10"/>
          </p:nvPr>
        </p:nvSpPr>
        <p:spPr/>
        <p:txBody>
          <a:bodyPr/>
          <a:lstStyle>
            <a:lvl1pPr>
              <a:defRPr/>
            </a:lvl1pPr>
          </a:lstStyle>
          <a:p>
            <a:pPr>
              <a:defRPr/>
            </a:pPr>
            <a:r>
              <a:rPr lang="en-US"/>
              <a:t>26/27 Feb. 2025</a:t>
            </a:r>
          </a:p>
        </p:txBody>
      </p:sp>
      <p:sp>
        <p:nvSpPr>
          <p:cNvPr id="6" name="Rectangle 5"/>
          <p:cNvSpPr>
            <a:spLocks noGrp="1" noChangeArrowheads="1"/>
          </p:cNvSpPr>
          <p:nvPr>
            <p:ph type="ftr" sz="quarter" idx="11"/>
          </p:nvPr>
        </p:nvSpPr>
        <p:spPr/>
        <p:txBody>
          <a:bodyPr/>
          <a:lstStyle>
            <a:lvl1pPr>
              <a:defRPr/>
            </a:lvl1pPr>
          </a:lstStyle>
          <a:p>
            <a:pPr>
              <a:defRPr/>
            </a:pPr>
            <a:r>
              <a:rPr lang="en-US"/>
              <a:t>AInTox</a:t>
            </a:r>
          </a:p>
        </p:txBody>
      </p:sp>
      <p:sp>
        <p:nvSpPr>
          <p:cNvPr id="7" name="Rectangle 6"/>
          <p:cNvSpPr>
            <a:spLocks noGrp="1" noChangeArrowheads="1"/>
          </p:cNvSpPr>
          <p:nvPr>
            <p:ph type="sldNum" sz="quarter" idx="12"/>
          </p:nvPr>
        </p:nvSpPr>
        <p:spPr/>
        <p:txBody>
          <a:bodyPr/>
          <a:lstStyle>
            <a:lvl1pPr>
              <a:defRPr/>
            </a:lvl1pPr>
          </a:lstStyle>
          <a:p>
            <a:pPr>
              <a:defRPr/>
            </a:pPr>
            <a:fld id="{E96D682E-DD25-42F3-8B23-EF3E23DE1F7E}" type="slidenum">
              <a:rPr lang="en-US"/>
              <a:pPr>
                <a:defRPr/>
              </a:pPr>
              <a:t>‹#›</a:t>
            </a:fld>
            <a:endParaRPr lang="en-US"/>
          </a:p>
        </p:txBody>
      </p:sp>
    </p:spTree>
    <p:extLst>
      <p:ext uri="{BB962C8B-B14F-4D97-AF65-F5344CB8AC3E}">
        <p14:creationId xmlns:p14="http://schemas.microsoft.com/office/powerpoint/2010/main" val="9507096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488018" y="188914"/>
            <a:ext cx="9984316" cy="1095375"/>
          </a:xfrm>
        </p:spPr>
        <p:txBody>
          <a:bodyPr/>
          <a:lstStyle/>
          <a:p>
            <a:r>
              <a:rPr lang="en-US"/>
              <a:t>Click to edit Master title style</a:t>
            </a:r>
            <a:endParaRPr lang="nl-NL"/>
          </a:p>
        </p:txBody>
      </p:sp>
      <p:sp>
        <p:nvSpPr>
          <p:cNvPr id="3" name="Text Placeholder 2"/>
          <p:cNvSpPr>
            <a:spLocks noGrp="1"/>
          </p:cNvSpPr>
          <p:nvPr>
            <p:ph type="body" sz="half" idx="1"/>
          </p:nvPr>
        </p:nvSpPr>
        <p:spPr>
          <a:xfrm>
            <a:off x="1488018" y="1420813"/>
            <a:ext cx="4889500" cy="40243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Content Placeholder 3"/>
          <p:cNvSpPr>
            <a:spLocks noGrp="1"/>
          </p:cNvSpPr>
          <p:nvPr>
            <p:ph sz="quarter" idx="2"/>
          </p:nvPr>
        </p:nvSpPr>
        <p:spPr>
          <a:xfrm>
            <a:off x="6580717" y="1420813"/>
            <a:ext cx="4891616" cy="19351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5" name="Content Placeholder 4"/>
          <p:cNvSpPr>
            <a:spLocks noGrp="1"/>
          </p:cNvSpPr>
          <p:nvPr>
            <p:ph sz="quarter" idx="3"/>
          </p:nvPr>
        </p:nvSpPr>
        <p:spPr>
          <a:xfrm>
            <a:off x="6580717" y="3508375"/>
            <a:ext cx="4891616" cy="1936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6" name="Date Placeholder 5"/>
          <p:cNvSpPr>
            <a:spLocks noGrp="1"/>
          </p:cNvSpPr>
          <p:nvPr>
            <p:ph type="dt" sz="half" idx="10"/>
          </p:nvPr>
        </p:nvSpPr>
        <p:spPr>
          <a:xfrm>
            <a:off x="8303684" y="6269039"/>
            <a:ext cx="2351616" cy="255587"/>
          </a:xfrm>
        </p:spPr>
        <p:txBody>
          <a:bodyPr/>
          <a:lstStyle>
            <a:lvl1pPr>
              <a:defRPr/>
            </a:lvl1pPr>
          </a:lstStyle>
          <a:p>
            <a:pPr>
              <a:defRPr/>
            </a:pPr>
            <a:r>
              <a:rPr lang="en-US"/>
              <a:t>26/27 Feb. 2025</a:t>
            </a:r>
          </a:p>
        </p:txBody>
      </p:sp>
      <p:sp>
        <p:nvSpPr>
          <p:cNvPr id="7" name="Footer Placeholder 6"/>
          <p:cNvSpPr>
            <a:spLocks noGrp="1"/>
          </p:cNvSpPr>
          <p:nvPr>
            <p:ph type="ftr" sz="quarter" idx="11"/>
          </p:nvPr>
        </p:nvSpPr>
        <p:spPr>
          <a:xfrm>
            <a:off x="1644652" y="6269039"/>
            <a:ext cx="6659033" cy="255587"/>
          </a:xfrm>
        </p:spPr>
        <p:txBody>
          <a:bodyPr/>
          <a:lstStyle>
            <a:lvl1pPr>
              <a:defRPr/>
            </a:lvl1pPr>
          </a:lstStyle>
          <a:p>
            <a:pPr>
              <a:defRPr/>
            </a:pPr>
            <a:r>
              <a:rPr lang="en-US"/>
              <a:t>AInTox</a:t>
            </a:r>
          </a:p>
        </p:txBody>
      </p:sp>
      <p:sp>
        <p:nvSpPr>
          <p:cNvPr id="8" name="Slide Number Placeholder 7"/>
          <p:cNvSpPr>
            <a:spLocks noGrp="1"/>
          </p:cNvSpPr>
          <p:nvPr>
            <p:ph type="sldNum" sz="quarter" idx="12"/>
          </p:nvPr>
        </p:nvSpPr>
        <p:spPr>
          <a:xfrm>
            <a:off x="10805585" y="6269039"/>
            <a:ext cx="764116" cy="255587"/>
          </a:xfrm>
        </p:spPr>
        <p:txBody>
          <a:bodyPr/>
          <a:lstStyle>
            <a:lvl1pPr>
              <a:defRPr/>
            </a:lvl1pPr>
          </a:lstStyle>
          <a:p>
            <a:pPr>
              <a:defRPr/>
            </a:pPr>
            <a:fld id="{B1DC018E-07C8-4EC3-A2DC-3B84C3148D19}" type="slidenum">
              <a:rPr lang="en-US"/>
              <a:pPr>
                <a:defRPr/>
              </a:pPr>
              <a:t>‹#›</a:t>
            </a:fld>
            <a:endParaRPr lang="en-US"/>
          </a:p>
        </p:txBody>
      </p:sp>
    </p:spTree>
    <p:extLst>
      <p:ext uri="{BB962C8B-B14F-4D97-AF65-F5344CB8AC3E}">
        <p14:creationId xmlns:p14="http://schemas.microsoft.com/office/powerpoint/2010/main" val="333243726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1_Rozloženie obsahu">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220964A6-B860-49EB-AD11-0C89AEA8B161}"/>
              </a:ext>
            </a:extLst>
          </p:cNvPr>
          <p:cNvSpPr>
            <a:spLocks noGrp="1"/>
          </p:cNvSpPr>
          <p:nvPr>
            <p:ph type="title"/>
          </p:nvPr>
        </p:nvSpPr>
        <p:spPr>
          <a:xfrm>
            <a:off x="838200" y="462630"/>
            <a:ext cx="10515600" cy="556546"/>
          </a:xfrm>
        </p:spPr>
        <p:txBody>
          <a:bodyPr/>
          <a:lstStyle>
            <a:lvl1pPr>
              <a:defRPr>
                <a:solidFill>
                  <a:srgbClr val="003399"/>
                </a:solidFill>
              </a:defRPr>
            </a:lvl1pPr>
          </a:lstStyle>
          <a:p>
            <a:r>
              <a:rPr lang="en-US" dirty="0"/>
              <a:t>Click to edit the title master style
</a:t>
            </a:r>
            <a:endParaRPr lang="sk-SK" dirty="0"/>
          </a:p>
        </p:txBody>
      </p:sp>
      <p:sp>
        <p:nvSpPr>
          <p:cNvPr id="3" name="Zástupný objekt pre číslo snímky 2">
            <a:extLst>
              <a:ext uri="{FF2B5EF4-FFF2-40B4-BE49-F238E27FC236}">
                <a16:creationId xmlns:a16="http://schemas.microsoft.com/office/drawing/2014/main" id="{223E4EEA-DC91-408F-A44E-0F6A2FA84326}"/>
              </a:ext>
            </a:extLst>
          </p:cNvPr>
          <p:cNvSpPr>
            <a:spLocks noGrp="1"/>
          </p:cNvSpPr>
          <p:nvPr>
            <p:ph type="sldNum" sz="quarter" idx="10"/>
          </p:nvPr>
        </p:nvSpPr>
        <p:spPr/>
        <p:txBody>
          <a:bodyPr/>
          <a:lstStyle/>
          <a:p>
            <a:fld id="{BD3CF4B8-FD15-4FC4-80D3-C9F53E2BB922}" type="slidenum">
              <a:rPr lang="sk-SK" smtClean="0"/>
              <a:pPr/>
              <a:t>‹#›</a:t>
            </a:fld>
            <a:endParaRPr lang="sk-SK">
              <a:latin typeface="Verdana" panose="020B0604030504040204" pitchFamily="34" charset="0"/>
              <a:ea typeface="Verdana" panose="020B0604030504040204" pitchFamily="34" charset="0"/>
            </a:endParaRPr>
          </a:p>
        </p:txBody>
      </p:sp>
      <p:sp>
        <p:nvSpPr>
          <p:cNvPr id="5" name="Zástupný text 4">
            <a:extLst>
              <a:ext uri="{FF2B5EF4-FFF2-40B4-BE49-F238E27FC236}">
                <a16:creationId xmlns:a16="http://schemas.microsoft.com/office/drawing/2014/main" id="{36CCEC5F-5DA1-4CC7-93C9-E1C8AF2B71D8}"/>
              </a:ext>
            </a:extLst>
          </p:cNvPr>
          <p:cNvSpPr>
            <a:spLocks noGrp="1"/>
          </p:cNvSpPr>
          <p:nvPr>
            <p:ph type="body" sz="quarter" idx="11" hasCustomPrompt="1"/>
          </p:nvPr>
        </p:nvSpPr>
        <p:spPr>
          <a:xfrm>
            <a:off x="838200" y="1419225"/>
            <a:ext cx="10515600" cy="4352925"/>
          </a:xfrm>
        </p:spPr>
        <p:txBody>
          <a:bodyPr/>
          <a:lstStyle>
            <a:lvl1pPr>
              <a:buNone/>
              <a:defRPr/>
            </a:lvl1pPr>
            <a:lvl2pPr>
              <a:defRPr>
                <a:solidFill>
                  <a:srgbClr val="003399"/>
                </a:solidFill>
              </a:defRPr>
            </a:lvl2pPr>
            <a:lvl3pPr>
              <a:buNone/>
              <a:defRPr/>
            </a:lvl3pPr>
          </a:lstStyle>
          <a:p>
            <a:pPr lvl="0"/>
            <a:r>
              <a:rPr lang="en-US" dirty="0"/>
              <a:t>Title 1</a:t>
            </a:r>
            <a:endParaRPr lang="sk-SK" dirty="0"/>
          </a:p>
          <a:p>
            <a:pPr lvl="1"/>
            <a:r>
              <a:rPr lang="en-US" dirty="0"/>
              <a:t>Subtitle</a:t>
            </a:r>
            <a:endParaRPr lang="sk-SK" dirty="0"/>
          </a:p>
          <a:p>
            <a:pPr lvl="2"/>
            <a:r>
              <a:rPr lang="sk-SK" dirty="0"/>
              <a:t>T</a:t>
            </a:r>
            <a:r>
              <a:rPr lang="en-US" dirty="0"/>
              <a:t>ext</a:t>
            </a:r>
          </a:p>
          <a:p>
            <a:pPr lvl="2"/>
            <a:r>
              <a:rPr lang="en-US" dirty="0"/>
              <a:t>Text </a:t>
            </a:r>
          </a:p>
          <a:p>
            <a:pPr lvl="2"/>
            <a:r>
              <a:rPr lang="en-US" dirty="0"/>
              <a:t>Text</a:t>
            </a:r>
          </a:p>
          <a:p>
            <a:pPr lvl="2"/>
            <a:endParaRPr lang="en-US" dirty="0"/>
          </a:p>
          <a:p>
            <a:pPr lvl="0"/>
            <a:r>
              <a:rPr lang="en-US" dirty="0"/>
              <a:t>Title 2</a:t>
            </a:r>
          </a:p>
          <a:p>
            <a:pPr lvl="1"/>
            <a:r>
              <a:rPr lang="en-US" dirty="0"/>
              <a:t>Subtitle</a:t>
            </a:r>
            <a:endParaRPr lang="sk-SK" dirty="0"/>
          </a:p>
          <a:p>
            <a:pPr lvl="2"/>
            <a:r>
              <a:rPr lang="sk-SK" dirty="0"/>
              <a:t>T</a:t>
            </a:r>
            <a:r>
              <a:rPr lang="en-US" dirty="0"/>
              <a:t>ext</a:t>
            </a:r>
          </a:p>
          <a:p>
            <a:pPr lvl="2"/>
            <a:r>
              <a:rPr lang="en-US" dirty="0"/>
              <a:t>Text </a:t>
            </a:r>
          </a:p>
          <a:p>
            <a:pPr lvl="2"/>
            <a:r>
              <a:rPr lang="en-US" dirty="0"/>
              <a:t>Text</a:t>
            </a:r>
          </a:p>
          <a:p>
            <a:pPr lvl="0"/>
            <a:endParaRPr lang="sk-SK" dirty="0"/>
          </a:p>
          <a:p>
            <a:pPr lvl="2"/>
            <a:endParaRPr lang="sk-SK" dirty="0"/>
          </a:p>
        </p:txBody>
      </p:sp>
    </p:spTree>
    <p:extLst>
      <p:ext uri="{BB962C8B-B14F-4D97-AF65-F5344CB8AC3E}">
        <p14:creationId xmlns:p14="http://schemas.microsoft.com/office/powerpoint/2010/main" val="119821759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rmAutofit/>
          </a:bodyPr>
          <a:lstStyle>
            <a:lvl1pPr marL="609585" lvl="0" indent="-457189">
              <a:spcBef>
                <a:spcPts val="0"/>
              </a:spcBef>
              <a:spcAft>
                <a:spcPts val="0"/>
              </a:spcAft>
              <a:buSzPts val="1800"/>
              <a:buChar char="●"/>
              <a:defRPr/>
            </a:lvl1pPr>
            <a:lvl2pPr marL="1219170" lvl="1" indent="-423323">
              <a:spcBef>
                <a:spcPts val="0"/>
              </a:spcBef>
              <a:spcAft>
                <a:spcPts val="0"/>
              </a:spcAft>
              <a:buSzPts val="1400"/>
              <a:buChar char="○"/>
              <a:defRPr/>
            </a:lvl2pPr>
            <a:lvl3pPr marL="1828754" lvl="2" indent="-423323">
              <a:spcBef>
                <a:spcPts val="0"/>
              </a:spcBef>
              <a:spcAft>
                <a:spcPts val="0"/>
              </a:spcAft>
              <a:buSzPts val="1400"/>
              <a:buChar char="■"/>
              <a:defRPr/>
            </a:lvl3pPr>
            <a:lvl4pPr marL="2438339" lvl="3" indent="-423323">
              <a:spcBef>
                <a:spcPts val="0"/>
              </a:spcBef>
              <a:spcAft>
                <a:spcPts val="0"/>
              </a:spcAft>
              <a:buSzPts val="1400"/>
              <a:buChar char="●"/>
              <a:defRPr/>
            </a:lvl4pPr>
            <a:lvl5pPr marL="3047924" lvl="4" indent="-423323">
              <a:spcBef>
                <a:spcPts val="0"/>
              </a:spcBef>
              <a:spcAft>
                <a:spcPts val="0"/>
              </a:spcAft>
              <a:buSzPts val="1400"/>
              <a:buChar char="○"/>
              <a:defRPr/>
            </a:lvl5pPr>
            <a:lvl6pPr marL="3657509" lvl="5" indent="-423323">
              <a:spcBef>
                <a:spcPts val="0"/>
              </a:spcBef>
              <a:spcAft>
                <a:spcPts val="0"/>
              </a:spcAft>
              <a:buSzPts val="1400"/>
              <a:buChar char="■"/>
              <a:defRPr/>
            </a:lvl6pPr>
            <a:lvl7pPr marL="4267093" lvl="6" indent="-423323">
              <a:spcBef>
                <a:spcPts val="0"/>
              </a:spcBef>
              <a:spcAft>
                <a:spcPts val="0"/>
              </a:spcAft>
              <a:buSzPts val="1400"/>
              <a:buChar char="●"/>
              <a:defRPr/>
            </a:lvl7pPr>
            <a:lvl8pPr marL="4876678" lvl="7" indent="-423323">
              <a:spcBef>
                <a:spcPts val="0"/>
              </a:spcBef>
              <a:spcAft>
                <a:spcPts val="0"/>
              </a:spcAft>
              <a:buSzPts val="1400"/>
              <a:buChar char="○"/>
              <a:defRPr/>
            </a:lvl8pPr>
            <a:lvl9pPr marL="5486263" lvl="8" indent="-423323">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nl" smtClean="0"/>
              <a:pPr/>
              <a:t>‹#›</a:t>
            </a:fld>
            <a:endParaRPr lang="nl"/>
          </a:p>
        </p:txBody>
      </p:sp>
    </p:spTree>
    <p:extLst>
      <p:ext uri="{BB962C8B-B14F-4D97-AF65-F5344CB8AC3E}">
        <p14:creationId xmlns:p14="http://schemas.microsoft.com/office/powerpoint/2010/main" val="3985141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415611" y="992767"/>
            <a:ext cx="11360800" cy="27368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6933"/>
            </a:lvl1pPr>
            <a:lvl2pPr lvl="1" algn="ctr">
              <a:spcBef>
                <a:spcPts val="0"/>
              </a:spcBef>
              <a:spcAft>
                <a:spcPts val="0"/>
              </a:spcAft>
              <a:buSzPts val="5200"/>
              <a:buNone/>
              <a:defRPr sz="6933"/>
            </a:lvl2pPr>
            <a:lvl3pPr lvl="2" algn="ctr">
              <a:spcBef>
                <a:spcPts val="0"/>
              </a:spcBef>
              <a:spcAft>
                <a:spcPts val="0"/>
              </a:spcAft>
              <a:buSzPts val="5200"/>
              <a:buNone/>
              <a:defRPr sz="6933"/>
            </a:lvl3pPr>
            <a:lvl4pPr lvl="3" algn="ctr">
              <a:spcBef>
                <a:spcPts val="0"/>
              </a:spcBef>
              <a:spcAft>
                <a:spcPts val="0"/>
              </a:spcAft>
              <a:buSzPts val="5200"/>
              <a:buNone/>
              <a:defRPr sz="6933"/>
            </a:lvl4pPr>
            <a:lvl5pPr lvl="4" algn="ctr">
              <a:spcBef>
                <a:spcPts val="0"/>
              </a:spcBef>
              <a:spcAft>
                <a:spcPts val="0"/>
              </a:spcAft>
              <a:buSzPts val="5200"/>
              <a:buNone/>
              <a:defRPr sz="6933"/>
            </a:lvl5pPr>
            <a:lvl6pPr lvl="5" algn="ctr">
              <a:spcBef>
                <a:spcPts val="0"/>
              </a:spcBef>
              <a:spcAft>
                <a:spcPts val="0"/>
              </a:spcAft>
              <a:buSzPts val="5200"/>
              <a:buNone/>
              <a:defRPr sz="6933"/>
            </a:lvl6pPr>
            <a:lvl7pPr lvl="6" algn="ctr">
              <a:spcBef>
                <a:spcPts val="0"/>
              </a:spcBef>
              <a:spcAft>
                <a:spcPts val="0"/>
              </a:spcAft>
              <a:buSzPts val="5200"/>
              <a:buNone/>
              <a:defRPr sz="6933"/>
            </a:lvl7pPr>
            <a:lvl8pPr lvl="7" algn="ctr">
              <a:spcBef>
                <a:spcPts val="0"/>
              </a:spcBef>
              <a:spcAft>
                <a:spcPts val="0"/>
              </a:spcAft>
              <a:buSzPts val="5200"/>
              <a:buNone/>
              <a:defRPr sz="6933"/>
            </a:lvl8pPr>
            <a:lvl9pPr lvl="8" algn="ctr">
              <a:spcBef>
                <a:spcPts val="0"/>
              </a:spcBef>
              <a:spcAft>
                <a:spcPts val="0"/>
              </a:spcAft>
              <a:buSzPts val="5200"/>
              <a:buNone/>
              <a:defRPr sz="6933"/>
            </a:lvl9pPr>
          </a:lstStyle>
          <a:p>
            <a:endParaRPr/>
          </a:p>
        </p:txBody>
      </p:sp>
      <p:sp>
        <p:nvSpPr>
          <p:cNvPr id="11" name="Google Shape;11;p2"/>
          <p:cNvSpPr txBox="1">
            <a:spLocks noGrp="1"/>
          </p:cNvSpPr>
          <p:nvPr>
            <p:ph type="subTitle" idx="1"/>
          </p:nvPr>
        </p:nvSpPr>
        <p:spPr>
          <a:xfrm>
            <a:off x="415600" y="3778833"/>
            <a:ext cx="11360800" cy="10568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3733"/>
            </a:lvl1pPr>
            <a:lvl2pPr lvl="1" algn="ctr">
              <a:lnSpc>
                <a:spcPct val="100000"/>
              </a:lnSpc>
              <a:spcBef>
                <a:spcPts val="0"/>
              </a:spcBef>
              <a:spcAft>
                <a:spcPts val="0"/>
              </a:spcAft>
              <a:buSzPts val="2800"/>
              <a:buNone/>
              <a:defRPr sz="3733"/>
            </a:lvl2pPr>
            <a:lvl3pPr lvl="2" algn="ctr">
              <a:lnSpc>
                <a:spcPct val="100000"/>
              </a:lnSpc>
              <a:spcBef>
                <a:spcPts val="0"/>
              </a:spcBef>
              <a:spcAft>
                <a:spcPts val="0"/>
              </a:spcAft>
              <a:buSzPts val="2800"/>
              <a:buNone/>
              <a:defRPr sz="3733"/>
            </a:lvl3pPr>
            <a:lvl4pPr lvl="3" algn="ctr">
              <a:lnSpc>
                <a:spcPct val="100000"/>
              </a:lnSpc>
              <a:spcBef>
                <a:spcPts val="0"/>
              </a:spcBef>
              <a:spcAft>
                <a:spcPts val="0"/>
              </a:spcAft>
              <a:buSzPts val="2800"/>
              <a:buNone/>
              <a:defRPr sz="3733"/>
            </a:lvl4pPr>
            <a:lvl5pPr lvl="4" algn="ctr">
              <a:lnSpc>
                <a:spcPct val="100000"/>
              </a:lnSpc>
              <a:spcBef>
                <a:spcPts val="0"/>
              </a:spcBef>
              <a:spcAft>
                <a:spcPts val="0"/>
              </a:spcAft>
              <a:buSzPts val="2800"/>
              <a:buNone/>
              <a:defRPr sz="3733"/>
            </a:lvl5pPr>
            <a:lvl6pPr lvl="5" algn="ctr">
              <a:lnSpc>
                <a:spcPct val="100000"/>
              </a:lnSpc>
              <a:spcBef>
                <a:spcPts val="0"/>
              </a:spcBef>
              <a:spcAft>
                <a:spcPts val="0"/>
              </a:spcAft>
              <a:buSzPts val="2800"/>
              <a:buNone/>
              <a:defRPr sz="3733"/>
            </a:lvl6pPr>
            <a:lvl7pPr lvl="6" algn="ctr">
              <a:lnSpc>
                <a:spcPct val="100000"/>
              </a:lnSpc>
              <a:spcBef>
                <a:spcPts val="0"/>
              </a:spcBef>
              <a:spcAft>
                <a:spcPts val="0"/>
              </a:spcAft>
              <a:buSzPts val="2800"/>
              <a:buNone/>
              <a:defRPr sz="3733"/>
            </a:lvl7pPr>
            <a:lvl8pPr lvl="7" algn="ctr">
              <a:lnSpc>
                <a:spcPct val="100000"/>
              </a:lnSpc>
              <a:spcBef>
                <a:spcPts val="0"/>
              </a:spcBef>
              <a:spcAft>
                <a:spcPts val="0"/>
              </a:spcAft>
              <a:buSzPts val="2800"/>
              <a:buNone/>
              <a:defRPr sz="3733"/>
            </a:lvl8pPr>
            <a:lvl9pPr lvl="8" algn="ctr">
              <a:lnSpc>
                <a:spcPct val="100000"/>
              </a:lnSpc>
              <a:spcBef>
                <a:spcPts val="0"/>
              </a:spcBef>
              <a:spcAft>
                <a:spcPts val="0"/>
              </a:spcAft>
              <a:buSzPts val="2800"/>
              <a:buNone/>
              <a:defRPr sz="3733"/>
            </a:lvl9pPr>
          </a:lstStyle>
          <a:p>
            <a:endParaRPr/>
          </a:p>
        </p:txBody>
      </p:sp>
      <p:sp>
        <p:nvSpPr>
          <p:cNvPr id="12" name="Google Shape;12;p2"/>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1920998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5B6288-95F7-B3C9-8033-8A5D10037DFA}"/>
              </a:ext>
            </a:extLst>
          </p:cNvPr>
          <p:cNvSpPr>
            <a:spLocks noGrp="1"/>
          </p:cNvSpPr>
          <p:nvPr>
            <p:ph type="title"/>
          </p:nvPr>
        </p:nvSpPr>
        <p:spPr/>
        <p:txBody>
          <a:bodyPr/>
          <a:lstStyle/>
          <a:p>
            <a:r>
              <a:rPr lang="en-GB"/>
              <a:t>Click to edit Master title style</a:t>
            </a:r>
            <a:endParaRPr lang="nl-NL"/>
          </a:p>
        </p:txBody>
      </p:sp>
      <p:sp>
        <p:nvSpPr>
          <p:cNvPr id="3" name="Content Placeholder 2">
            <a:extLst>
              <a:ext uri="{FF2B5EF4-FFF2-40B4-BE49-F238E27FC236}">
                <a16:creationId xmlns:a16="http://schemas.microsoft.com/office/drawing/2014/main" id="{2650663F-A404-6D01-5B3E-D6AE1C970DF8}"/>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nl-NL"/>
          </a:p>
        </p:txBody>
      </p:sp>
      <p:sp>
        <p:nvSpPr>
          <p:cNvPr id="4" name="Content Placeholder 3">
            <a:extLst>
              <a:ext uri="{FF2B5EF4-FFF2-40B4-BE49-F238E27FC236}">
                <a16:creationId xmlns:a16="http://schemas.microsoft.com/office/drawing/2014/main" id="{E6894714-8808-CD46-B9EB-D58C187869AB}"/>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nl-NL"/>
          </a:p>
        </p:txBody>
      </p:sp>
      <p:sp>
        <p:nvSpPr>
          <p:cNvPr id="5" name="Date Placeholder 4">
            <a:extLst>
              <a:ext uri="{FF2B5EF4-FFF2-40B4-BE49-F238E27FC236}">
                <a16:creationId xmlns:a16="http://schemas.microsoft.com/office/drawing/2014/main" id="{9EBDF3DC-B663-E338-5136-9168AD0D26E1}"/>
              </a:ext>
            </a:extLst>
          </p:cNvPr>
          <p:cNvSpPr>
            <a:spLocks noGrp="1"/>
          </p:cNvSpPr>
          <p:nvPr>
            <p:ph type="dt" sz="half" idx="10"/>
          </p:nvPr>
        </p:nvSpPr>
        <p:spPr/>
        <p:txBody>
          <a:bodyPr/>
          <a:lstStyle/>
          <a:p>
            <a:fld id="{6A4A1A58-22DE-E946-8941-86999067E879}" type="datetimeFigureOut">
              <a:rPr lang="nl-NL" smtClean="0"/>
              <a:t>19-5-2025</a:t>
            </a:fld>
            <a:endParaRPr lang="nl-NL"/>
          </a:p>
        </p:txBody>
      </p:sp>
      <p:sp>
        <p:nvSpPr>
          <p:cNvPr id="6" name="Footer Placeholder 5">
            <a:extLst>
              <a:ext uri="{FF2B5EF4-FFF2-40B4-BE49-F238E27FC236}">
                <a16:creationId xmlns:a16="http://schemas.microsoft.com/office/drawing/2014/main" id="{AD8F3EAC-84D4-D8B6-12FC-6CDE74B7E9E0}"/>
              </a:ext>
            </a:extLst>
          </p:cNvPr>
          <p:cNvSpPr>
            <a:spLocks noGrp="1"/>
          </p:cNvSpPr>
          <p:nvPr>
            <p:ph type="ftr" sz="quarter" idx="11"/>
          </p:nvPr>
        </p:nvSpPr>
        <p:spPr/>
        <p:txBody>
          <a:bodyPr/>
          <a:lstStyle/>
          <a:p>
            <a:endParaRPr lang="nl-NL"/>
          </a:p>
        </p:txBody>
      </p:sp>
      <p:sp>
        <p:nvSpPr>
          <p:cNvPr id="7" name="Slide Number Placeholder 6">
            <a:extLst>
              <a:ext uri="{FF2B5EF4-FFF2-40B4-BE49-F238E27FC236}">
                <a16:creationId xmlns:a16="http://schemas.microsoft.com/office/drawing/2014/main" id="{430DEB1D-01A8-53EF-7F0E-6D6E8A45BA52}"/>
              </a:ext>
            </a:extLst>
          </p:cNvPr>
          <p:cNvSpPr>
            <a:spLocks noGrp="1"/>
          </p:cNvSpPr>
          <p:nvPr>
            <p:ph type="sldNum" sz="quarter" idx="12"/>
          </p:nvPr>
        </p:nvSpPr>
        <p:spPr/>
        <p:txBody>
          <a:bodyPr/>
          <a:lstStyle/>
          <a:p>
            <a:fld id="{1763A1B9-4DEA-1E43-AD83-BAF3F23B8B7D}" type="slidenum">
              <a:rPr lang="nl-NL" smtClean="0"/>
              <a:t>‹#›</a:t>
            </a:fld>
            <a:endParaRPr lang="nl-NL"/>
          </a:p>
        </p:txBody>
      </p:sp>
    </p:spTree>
    <p:extLst>
      <p:ext uri="{BB962C8B-B14F-4D97-AF65-F5344CB8AC3E}">
        <p14:creationId xmlns:p14="http://schemas.microsoft.com/office/powerpoint/2010/main" val="275162994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415600" y="2867800"/>
            <a:ext cx="11360800" cy="11224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4800"/>
            </a:lvl1pPr>
            <a:lvl2pPr lvl="1" algn="ctr">
              <a:spcBef>
                <a:spcPts val="0"/>
              </a:spcBef>
              <a:spcAft>
                <a:spcPts val="0"/>
              </a:spcAft>
              <a:buSzPts val="3600"/>
              <a:buNone/>
              <a:defRPr sz="4800"/>
            </a:lvl2pPr>
            <a:lvl3pPr lvl="2" algn="ctr">
              <a:spcBef>
                <a:spcPts val="0"/>
              </a:spcBef>
              <a:spcAft>
                <a:spcPts val="0"/>
              </a:spcAft>
              <a:buSzPts val="3600"/>
              <a:buNone/>
              <a:defRPr sz="4800"/>
            </a:lvl3pPr>
            <a:lvl4pPr lvl="3" algn="ctr">
              <a:spcBef>
                <a:spcPts val="0"/>
              </a:spcBef>
              <a:spcAft>
                <a:spcPts val="0"/>
              </a:spcAft>
              <a:buSzPts val="3600"/>
              <a:buNone/>
              <a:defRPr sz="4800"/>
            </a:lvl4pPr>
            <a:lvl5pPr lvl="4" algn="ctr">
              <a:spcBef>
                <a:spcPts val="0"/>
              </a:spcBef>
              <a:spcAft>
                <a:spcPts val="0"/>
              </a:spcAft>
              <a:buSzPts val="3600"/>
              <a:buNone/>
              <a:defRPr sz="4800"/>
            </a:lvl5pPr>
            <a:lvl6pPr lvl="5" algn="ctr">
              <a:spcBef>
                <a:spcPts val="0"/>
              </a:spcBef>
              <a:spcAft>
                <a:spcPts val="0"/>
              </a:spcAft>
              <a:buSzPts val="3600"/>
              <a:buNone/>
              <a:defRPr sz="4800"/>
            </a:lvl6pPr>
            <a:lvl7pPr lvl="6" algn="ctr">
              <a:spcBef>
                <a:spcPts val="0"/>
              </a:spcBef>
              <a:spcAft>
                <a:spcPts val="0"/>
              </a:spcAft>
              <a:buSzPts val="3600"/>
              <a:buNone/>
              <a:defRPr sz="4800"/>
            </a:lvl7pPr>
            <a:lvl8pPr lvl="7" algn="ctr">
              <a:spcBef>
                <a:spcPts val="0"/>
              </a:spcBef>
              <a:spcAft>
                <a:spcPts val="0"/>
              </a:spcAft>
              <a:buSzPts val="3600"/>
              <a:buNone/>
              <a:defRPr sz="4800"/>
            </a:lvl8pPr>
            <a:lvl9pPr lvl="8" algn="ctr">
              <a:spcBef>
                <a:spcPts val="0"/>
              </a:spcBef>
              <a:spcAft>
                <a:spcPts val="0"/>
              </a:spcAft>
              <a:buSzPts val="3600"/>
              <a:buNone/>
              <a:defRPr sz="4800"/>
            </a:lvl9pPr>
          </a:lstStyle>
          <a:p>
            <a:endParaRPr/>
          </a:p>
        </p:txBody>
      </p:sp>
      <p:sp>
        <p:nvSpPr>
          <p:cNvPr id="15" name="Google Shape;15;p3"/>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87945885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rmAutofit/>
          </a:bodyPr>
          <a:lstStyle>
            <a:lvl1pPr marL="609585" lvl="0" indent="-457189">
              <a:spcBef>
                <a:spcPts val="0"/>
              </a:spcBef>
              <a:spcAft>
                <a:spcPts val="0"/>
              </a:spcAft>
              <a:buSzPts val="1800"/>
              <a:buChar char="●"/>
              <a:defRPr/>
            </a:lvl1pPr>
            <a:lvl2pPr marL="1219170" lvl="1" indent="-423323">
              <a:spcBef>
                <a:spcPts val="0"/>
              </a:spcBef>
              <a:spcAft>
                <a:spcPts val="0"/>
              </a:spcAft>
              <a:buSzPts val="1400"/>
              <a:buChar char="○"/>
              <a:defRPr/>
            </a:lvl2pPr>
            <a:lvl3pPr marL="1828754" lvl="2" indent="-423323">
              <a:spcBef>
                <a:spcPts val="0"/>
              </a:spcBef>
              <a:spcAft>
                <a:spcPts val="0"/>
              </a:spcAft>
              <a:buSzPts val="1400"/>
              <a:buChar char="■"/>
              <a:defRPr/>
            </a:lvl3pPr>
            <a:lvl4pPr marL="2438339" lvl="3" indent="-423323">
              <a:spcBef>
                <a:spcPts val="0"/>
              </a:spcBef>
              <a:spcAft>
                <a:spcPts val="0"/>
              </a:spcAft>
              <a:buSzPts val="1400"/>
              <a:buChar char="●"/>
              <a:defRPr/>
            </a:lvl4pPr>
            <a:lvl5pPr marL="3047924" lvl="4" indent="-423323">
              <a:spcBef>
                <a:spcPts val="0"/>
              </a:spcBef>
              <a:spcAft>
                <a:spcPts val="0"/>
              </a:spcAft>
              <a:buSzPts val="1400"/>
              <a:buChar char="○"/>
              <a:defRPr/>
            </a:lvl5pPr>
            <a:lvl6pPr marL="3657509" lvl="5" indent="-423323">
              <a:spcBef>
                <a:spcPts val="0"/>
              </a:spcBef>
              <a:spcAft>
                <a:spcPts val="0"/>
              </a:spcAft>
              <a:buSzPts val="1400"/>
              <a:buChar char="■"/>
              <a:defRPr/>
            </a:lvl6pPr>
            <a:lvl7pPr marL="4267093" lvl="6" indent="-423323">
              <a:spcBef>
                <a:spcPts val="0"/>
              </a:spcBef>
              <a:spcAft>
                <a:spcPts val="0"/>
              </a:spcAft>
              <a:buSzPts val="1400"/>
              <a:buChar char="●"/>
              <a:defRPr/>
            </a:lvl7pPr>
            <a:lvl8pPr marL="4876678" lvl="7" indent="-423323">
              <a:spcBef>
                <a:spcPts val="0"/>
              </a:spcBef>
              <a:spcAft>
                <a:spcPts val="0"/>
              </a:spcAft>
              <a:buSzPts val="1400"/>
              <a:buChar char="○"/>
              <a:defRPr/>
            </a:lvl8pPr>
            <a:lvl9pPr marL="5486263" lvl="8" indent="-423323">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06913344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415600" y="1536633"/>
            <a:ext cx="5333200" cy="4555200"/>
          </a:xfrm>
          <a:prstGeom prst="rect">
            <a:avLst/>
          </a:prstGeom>
        </p:spPr>
        <p:txBody>
          <a:bodyPr spcFirstLastPara="1" wrap="square" lIns="91425" tIns="91425" rIns="91425" bIns="91425" anchor="t" anchorCtr="0">
            <a:normAutofit/>
          </a:bodyPr>
          <a:lstStyle>
            <a:lvl1pPr marL="609585" lvl="0" indent="-423323">
              <a:spcBef>
                <a:spcPts val="0"/>
              </a:spcBef>
              <a:spcAft>
                <a:spcPts val="0"/>
              </a:spcAft>
              <a:buSzPts val="1400"/>
              <a:buChar char="●"/>
              <a:defRPr sz="1867"/>
            </a:lvl1pPr>
            <a:lvl2pPr marL="1219170" lvl="1" indent="-406390">
              <a:spcBef>
                <a:spcPts val="0"/>
              </a:spcBef>
              <a:spcAft>
                <a:spcPts val="0"/>
              </a:spcAft>
              <a:buSzPts val="1200"/>
              <a:buChar char="○"/>
              <a:defRPr sz="1600"/>
            </a:lvl2pPr>
            <a:lvl3pPr marL="1828754" lvl="2" indent="-406390">
              <a:spcBef>
                <a:spcPts val="0"/>
              </a:spcBef>
              <a:spcAft>
                <a:spcPts val="0"/>
              </a:spcAft>
              <a:buSzPts val="1200"/>
              <a:buChar char="■"/>
              <a:defRPr sz="1600"/>
            </a:lvl3pPr>
            <a:lvl4pPr marL="2438339" lvl="3" indent="-406390">
              <a:spcBef>
                <a:spcPts val="0"/>
              </a:spcBef>
              <a:spcAft>
                <a:spcPts val="0"/>
              </a:spcAft>
              <a:buSzPts val="1200"/>
              <a:buChar char="●"/>
              <a:defRPr sz="1600"/>
            </a:lvl4pPr>
            <a:lvl5pPr marL="3047924" lvl="4" indent="-406390">
              <a:spcBef>
                <a:spcPts val="0"/>
              </a:spcBef>
              <a:spcAft>
                <a:spcPts val="0"/>
              </a:spcAft>
              <a:buSzPts val="1200"/>
              <a:buChar char="○"/>
              <a:defRPr sz="1600"/>
            </a:lvl5pPr>
            <a:lvl6pPr marL="3657509" lvl="5" indent="-406390">
              <a:spcBef>
                <a:spcPts val="0"/>
              </a:spcBef>
              <a:spcAft>
                <a:spcPts val="0"/>
              </a:spcAft>
              <a:buSzPts val="1200"/>
              <a:buChar char="■"/>
              <a:defRPr sz="1600"/>
            </a:lvl6pPr>
            <a:lvl7pPr marL="4267093" lvl="6" indent="-406390">
              <a:spcBef>
                <a:spcPts val="0"/>
              </a:spcBef>
              <a:spcAft>
                <a:spcPts val="0"/>
              </a:spcAft>
              <a:buSzPts val="1200"/>
              <a:buChar char="●"/>
              <a:defRPr sz="1600"/>
            </a:lvl7pPr>
            <a:lvl8pPr marL="4876678" lvl="7" indent="-406390">
              <a:spcBef>
                <a:spcPts val="0"/>
              </a:spcBef>
              <a:spcAft>
                <a:spcPts val="0"/>
              </a:spcAft>
              <a:buSzPts val="1200"/>
              <a:buChar char="○"/>
              <a:defRPr sz="1600"/>
            </a:lvl8pPr>
            <a:lvl9pPr marL="5486263" lvl="8" indent="-406390">
              <a:spcBef>
                <a:spcPts val="0"/>
              </a:spcBef>
              <a:spcAft>
                <a:spcPts val="0"/>
              </a:spcAft>
              <a:buSzPts val="1200"/>
              <a:buChar char="■"/>
              <a:defRPr sz="1600"/>
            </a:lvl9pPr>
          </a:lstStyle>
          <a:p>
            <a:endParaRPr/>
          </a:p>
        </p:txBody>
      </p:sp>
      <p:sp>
        <p:nvSpPr>
          <p:cNvPr id="23" name="Google Shape;23;p5"/>
          <p:cNvSpPr txBox="1">
            <a:spLocks noGrp="1"/>
          </p:cNvSpPr>
          <p:nvPr>
            <p:ph type="body" idx="2"/>
          </p:nvPr>
        </p:nvSpPr>
        <p:spPr>
          <a:xfrm>
            <a:off x="6443200" y="1536633"/>
            <a:ext cx="5333200" cy="4555200"/>
          </a:xfrm>
          <a:prstGeom prst="rect">
            <a:avLst/>
          </a:prstGeom>
        </p:spPr>
        <p:txBody>
          <a:bodyPr spcFirstLastPara="1" wrap="square" lIns="91425" tIns="91425" rIns="91425" bIns="91425" anchor="t" anchorCtr="0">
            <a:normAutofit/>
          </a:bodyPr>
          <a:lstStyle>
            <a:lvl1pPr marL="609585" lvl="0" indent="-423323">
              <a:spcBef>
                <a:spcPts val="0"/>
              </a:spcBef>
              <a:spcAft>
                <a:spcPts val="0"/>
              </a:spcAft>
              <a:buSzPts val="1400"/>
              <a:buChar char="●"/>
              <a:defRPr sz="1867"/>
            </a:lvl1pPr>
            <a:lvl2pPr marL="1219170" lvl="1" indent="-406390">
              <a:spcBef>
                <a:spcPts val="0"/>
              </a:spcBef>
              <a:spcAft>
                <a:spcPts val="0"/>
              </a:spcAft>
              <a:buSzPts val="1200"/>
              <a:buChar char="○"/>
              <a:defRPr sz="1600"/>
            </a:lvl2pPr>
            <a:lvl3pPr marL="1828754" lvl="2" indent="-406390">
              <a:spcBef>
                <a:spcPts val="0"/>
              </a:spcBef>
              <a:spcAft>
                <a:spcPts val="0"/>
              </a:spcAft>
              <a:buSzPts val="1200"/>
              <a:buChar char="■"/>
              <a:defRPr sz="1600"/>
            </a:lvl3pPr>
            <a:lvl4pPr marL="2438339" lvl="3" indent="-406390">
              <a:spcBef>
                <a:spcPts val="0"/>
              </a:spcBef>
              <a:spcAft>
                <a:spcPts val="0"/>
              </a:spcAft>
              <a:buSzPts val="1200"/>
              <a:buChar char="●"/>
              <a:defRPr sz="1600"/>
            </a:lvl4pPr>
            <a:lvl5pPr marL="3047924" lvl="4" indent="-406390">
              <a:spcBef>
                <a:spcPts val="0"/>
              </a:spcBef>
              <a:spcAft>
                <a:spcPts val="0"/>
              </a:spcAft>
              <a:buSzPts val="1200"/>
              <a:buChar char="○"/>
              <a:defRPr sz="1600"/>
            </a:lvl5pPr>
            <a:lvl6pPr marL="3657509" lvl="5" indent="-406390">
              <a:spcBef>
                <a:spcPts val="0"/>
              </a:spcBef>
              <a:spcAft>
                <a:spcPts val="0"/>
              </a:spcAft>
              <a:buSzPts val="1200"/>
              <a:buChar char="■"/>
              <a:defRPr sz="1600"/>
            </a:lvl6pPr>
            <a:lvl7pPr marL="4267093" lvl="6" indent="-406390">
              <a:spcBef>
                <a:spcPts val="0"/>
              </a:spcBef>
              <a:spcAft>
                <a:spcPts val="0"/>
              </a:spcAft>
              <a:buSzPts val="1200"/>
              <a:buChar char="●"/>
              <a:defRPr sz="1600"/>
            </a:lvl7pPr>
            <a:lvl8pPr marL="4876678" lvl="7" indent="-406390">
              <a:spcBef>
                <a:spcPts val="0"/>
              </a:spcBef>
              <a:spcAft>
                <a:spcPts val="0"/>
              </a:spcAft>
              <a:buSzPts val="1200"/>
              <a:buChar char="○"/>
              <a:defRPr sz="1600"/>
            </a:lvl8pPr>
            <a:lvl9pPr marL="5486263" lvl="8" indent="-406390">
              <a:spcBef>
                <a:spcPts val="0"/>
              </a:spcBef>
              <a:spcAft>
                <a:spcPts val="0"/>
              </a:spcAft>
              <a:buSzPts val="1200"/>
              <a:buChar char="■"/>
              <a:defRPr sz="1600"/>
            </a:lvl9pPr>
          </a:lstStyle>
          <a:p>
            <a:endParaRPr/>
          </a:p>
        </p:txBody>
      </p:sp>
      <p:sp>
        <p:nvSpPr>
          <p:cNvPr id="24" name="Google Shape;24;p5"/>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25350651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79396792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415600" y="740800"/>
            <a:ext cx="3744000" cy="10076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3200"/>
            </a:lvl1pPr>
            <a:lvl2pPr lvl="1">
              <a:spcBef>
                <a:spcPts val="0"/>
              </a:spcBef>
              <a:spcAft>
                <a:spcPts val="0"/>
              </a:spcAft>
              <a:buSzPts val="2400"/>
              <a:buNone/>
              <a:defRPr sz="3200"/>
            </a:lvl2pPr>
            <a:lvl3pPr lvl="2">
              <a:spcBef>
                <a:spcPts val="0"/>
              </a:spcBef>
              <a:spcAft>
                <a:spcPts val="0"/>
              </a:spcAft>
              <a:buSzPts val="2400"/>
              <a:buNone/>
              <a:defRPr sz="3200"/>
            </a:lvl3pPr>
            <a:lvl4pPr lvl="3">
              <a:spcBef>
                <a:spcPts val="0"/>
              </a:spcBef>
              <a:spcAft>
                <a:spcPts val="0"/>
              </a:spcAft>
              <a:buSzPts val="2400"/>
              <a:buNone/>
              <a:defRPr sz="3200"/>
            </a:lvl4pPr>
            <a:lvl5pPr lvl="4">
              <a:spcBef>
                <a:spcPts val="0"/>
              </a:spcBef>
              <a:spcAft>
                <a:spcPts val="0"/>
              </a:spcAft>
              <a:buSzPts val="2400"/>
              <a:buNone/>
              <a:defRPr sz="3200"/>
            </a:lvl5pPr>
            <a:lvl6pPr lvl="5">
              <a:spcBef>
                <a:spcPts val="0"/>
              </a:spcBef>
              <a:spcAft>
                <a:spcPts val="0"/>
              </a:spcAft>
              <a:buSzPts val="2400"/>
              <a:buNone/>
              <a:defRPr sz="3200"/>
            </a:lvl6pPr>
            <a:lvl7pPr lvl="6">
              <a:spcBef>
                <a:spcPts val="0"/>
              </a:spcBef>
              <a:spcAft>
                <a:spcPts val="0"/>
              </a:spcAft>
              <a:buSzPts val="2400"/>
              <a:buNone/>
              <a:defRPr sz="3200"/>
            </a:lvl7pPr>
            <a:lvl8pPr lvl="7">
              <a:spcBef>
                <a:spcPts val="0"/>
              </a:spcBef>
              <a:spcAft>
                <a:spcPts val="0"/>
              </a:spcAft>
              <a:buSzPts val="2400"/>
              <a:buNone/>
              <a:defRPr sz="3200"/>
            </a:lvl8pPr>
            <a:lvl9pPr lvl="8">
              <a:spcBef>
                <a:spcPts val="0"/>
              </a:spcBef>
              <a:spcAft>
                <a:spcPts val="0"/>
              </a:spcAft>
              <a:buSzPts val="2400"/>
              <a:buNone/>
              <a:defRPr sz="3200"/>
            </a:lvl9pPr>
          </a:lstStyle>
          <a:p>
            <a:endParaRPr/>
          </a:p>
        </p:txBody>
      </p:sp>
      <p:sp>
        <p:nvSpPr>
          <p:cNvPr id="30" name="Google Shape;30;p7"/>
          <p:cNvSpPr txBox="1">
            <a:spLocks noGrp="1"/>
          </p:cNvSpPr>
          <p:nvPr>
            <p:ph type="body" idx="1"/>
          </p:nvPr>
        </p:nvSpPr>
        <p:spPr>
          <a:xfrm>
            <a:off x="415600" y="1852800"/>
            <a:ext cx="3744000" cy="4239200"/>
          </a:xfrm>
          <a:prstGeom prst="rect">
            <a:avLst/>
          </a:prstGeom>
        </p:spPr>
        <p:txBody>
          <a:bodyPr spcFirstLastPara="1" wrap="square" lIns="91425" tIns="91425" rIns="91425" bIns="91425" anchor="t" anchorCtr="0">
            <a:normAutofit/>
          </a:bodyPr>
          <a:lstStyle>
            <a:lvl1pPr marL="609585" lvl="0" indent="-406390">
              <a:spcBef>
                <a:spcPts val="0"/>
              </a:spcBef>
              <a:spcAft>
                <a:spcPts val="0"/>
              </a:spcAft>
              <a:buSzPts val="1200"/>
              <a:buChar char="●"/>
              <a:defRPr sz="1600"/>
            </a:lvl1pPr>
            <a:lvl2pPr marL="1219170" lvl="1" indent="-406390">
              <a:spcBef>
                <a:spcPts val="0"/>
              </a:spcBef>
              <a:spcAft>
                <a:spcPts val="0"/>
              </a:spcAft>
              <a:buSzPts val="1200"/>
              <a:buChar char="○"/>
              <a:defRPr sz="1600"/>
            </a:lvl2pPr>
            <a:lvl3pPr marL="1828754" lvl="2" indent="-406390">
              <a:spcBef>
                <a:spcPts val="0"/>
              </a:spcBef>
              <a:spcAft>
                <a:spcPts val="0"/>
              </a:spcAft>
              <a:buSzPts val="1200"/>
              <a:buChar char="■"/>
              <a:defRPr sz="1600"/>
            </a:lvl3pPr>
            <a:lvl4pPr marL="2438339" lvl="3" indent="-406390">
              <a:spcBef>
                <a:spcPts val="0"/>
              </a:spcBef>
              <a:spcAft>
                <a:spcPts val="0"/>
              </a:spcAft>
              <a:buSzPts val="1200"/>
              <a:buChar char="●"/>
              <a:defRPr sz="1600"/>
            </a:lvl4pPr>
            <a:lvl5pPr marL="3047924" lvl="4" indent="-406390">
              <a:spcBef>
                <a:spcPts val="0"/>
              </a:spcBef>
              <a:spcAft>
                <a:spcPts val="0"/>
              </a:spcAft>
              <a:buSzPts val="1200"/>
              <a:buChar char="○"/>
              <a:defRPr sz="1600"/>
            </a:lvl5pPr>
            <a:lvl6pPr marL="3657509" lvl="5" indent="-406390">
              <a:spcBef>
                <a:spcPts val="0"/>
              </a:spcBef>
              <a:spcAft>
                <a:spcPts val="0"/>
              </a:spcAft>
              <a:buSzPts val="1200"/>
              <a:buChar char="■"/>
              <a:defRPr sz="1600"/>
            </a:lvl6pPr>
            <a:lvl7pPr marL="4267093" lvl="6" indent="-406390">
              <a:spcBef>
                <a:spcPts val="0"/>
              </a:spcBef>
              <a:spcAft>
                <a:spcPts val="0"/>
              </a:spcAft>
              <a:buSzPts val="1200"/>
              <a:buChar char="●"/>
              <a:defRPr sz="1600"/>
            </a:lvl7pPr>
            <a:lvl8pPr marL="4876678" lvl="7" indent="-406390">
              <a:spcBef>
                <a:spcPts val="0"/>
              </a:spcBef>
              <a:spcAft>
                <a:spcPts val="0"/>
              </a:spcAft>
              <a:buSzPts val="1200"/>
              <a:buChar char="○"/>
              <a:defRPr sz="1600"/>
            </a:lvl8pPr>
            <a:lvl9pPr marL="5486263" lvl="8" indent="-406390">
              <a:spcBef>
                <a:spcPts val="0"/>
              </a:spcBef>
              <a:spcAft>
                <a:spcPts val="0"/>
              </a:spcAft>
              <a:buSzPts val="1200"/>
              <a:buChar char="■"/>
              <a:defRPr sz="1600"/>
            </a:lvl9pPr>
          </a:lstStyle>
          <a:p>
            <a:endParaRPr/>
          </a:p>
        </p:txBody>
      </p:sp>
      <p:sp>
        <p:nvSpPr>
          <p:cNvPr id="31" name="Google Shape;31;p7"/>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12768561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653667" y="600200"/>
            <a:ext cx="8490400" cy="54544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6400"/>
            </a:lvl1pPr>
            <a:lvl2pPr lvl="1">
              <a:spcBef>
                <a:spcPts val="0"/>
              </a:spcBef>
              <a:spcAft>
                <a:spcPts val="0"/>
              </a:spcAft>
              <a:buSzPts val="4800"/>
              <a:buNone/>
              <a:defRPr sz="6400"/>
            </a:lvl2pPr>
            <a:lvl3pPr lvl="2">
              <a:spcBef>
                <a:spcPts val="0"/>
              </a:spcBef>
              <a:spcAft>
                <a:spcPts val="0"/>
              </a:spcAft>
              <a:buSzPts val="4800"/>
              <a:buNone/>
              <a:defRPr sz="6400"/>
            </a:lvl3pPr>
            <a:lvl4pPr lvl="3">
              <a:spcBef>
                <a:spcPts val="0"/>
              </a:spcBef>
              <a:spcAft>
                <a:spcPts val="0"/>
              </a:spcAft>
              <a:buSzPts val="4800"/>
              <a:buNone/>
              <a:defRPr sz="6400"/>
            </a:lvl4pPr>
            <a:lvl5pPr lvl="4">
              <a:spcBef>
                <a:spcPts val="0"/>
              </a:spcBef>
              <a:spcAft>
                <a:spcPts val="0"/>
              </a:spcAft>
              <a:buSzPts val="4800"/>
              <a:buNone/>
              <a:defRPr sz="6400"/>
            </a:lvl5pPr>
            <a:lvl6pPr lvl="5">
              <a:spcBef>
                <a:spcPts val="0"/>
              </a:spcBef>
              <a:spcAft>
                <a:spcPts val="0"/>
              </a:spcAft>
              <a:buSzPts val="4800"/>
              <a:buNone/>
              <a:defRPr sz="6400"/>
            </a:lvl6pPr>
            <a:lvl7pPr lvl="6">
              <a:spcBef>
                <a:spcPts val="0"/>
              </a:spcBef>
              <a:spcAft>
                <a:spcPts val="0"/>
              </a:spcAft>
              <a:buSzPts val="4800"/>
              <a:buNone/>
              <a:defRPr sz="6400"/>
            </a:lvl7pPr>
            <a:lvl8pPr lvl="7">
              <a:spcBef>
                <a:spcPts val="0"/>
              </a:spcBef>
              <a:spcAft>
                <a:spcPts val="0"/>
              </a:spcAft>
              <a:buSzPts val="4800"/>
              <a:buNone/>
              <a:defRPr sz="6400"/>
            </a:lvl8pPr>
            <a:lvl9pPr lvl="8">
              <a:spcBef>
                <a:spcPts val="0"/>
              </a:spcBef>
              <a:spcAft>
                <a:spcPts val="0"/>
              </a:spcAft>
              <a:buSzPts val="4800"/>
              <a:buNone/>
              <a:defRPr sz="6400"/>
            </a:lvl9pPr>
          </a:lstStyle>
          <a:p>
            <a:endParaRPr/>
          </a:p>
        </p:txBody>
      </p:sp>
      <p:sp>
        <p:nvSpPr>
          <p:cNvPr id="34" name="Google Shape;34;p8"/>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56874668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35"/>
        <p:cNvGrpSpPr/>
        <p:nvPr/>
      </p:nvGrpSpPr>
      <p:grpSpPr>
        <a:xfrm>
          <a:off x="0" y="0"/>
          <a:ext cx="0" cy="0"/>
          <a:chOff x="0" y="0"/>
          <a:chExt cx="0" cy="0"/>
        </a:xfrm>
      </p:grpSpPr>
      <p:sp>
        <p:nvSpPr>
          <p:cNvPr id="36" name="Google Shape;36;p9"/>
          <p:cNvSpPr/>
          <p:nvPr/>
        </p:nvSpPr>
        <p:spPr>
          <a:xfrm>
            <a:off x="6096000" y="-167"/>
            <a:ext cx="6096000" cy="68580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7" name="Google Shape;37;p9"/>
          <p:cNvSpPr txBox="1">
            <a:spLocks noGrp="1"/>
          </p:cNvSpPr>
          <p:nvPr>
            <p:ph type="title"/>
          </p:nvPr>
        </p:nvSpPr>
        <p:spPr>
          <a:xfrm>
            <a:off x="354000" y="1644233"/>
            <a:ext cx="5393600" cy="19764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5600"/>
            </a:lvl1pPr>
            <a:lvl2pPr lvl="1" algn="ctr">
              <a:spcBef>
                <a:spcPts val="0"/>
              </a:spcBef>
              <a:spcAft>
                <a:spcPts val="0"/>
              </a:spcAft>
              <a:buSzPts val="4200"/>
              <a:buNone/>
              <a:defRPr sz="5600"/>
            </a:lvl2pPr>
            <a:lvl3pPr lvl="2" algn="ctr">
              <a:spcBef>
                <a:spcPts val="0"/>
              </a:spcBef>
              <a:spcAft>
                <a:spcPts val="0"/>
              </a:spcAft>
              <a:buSzPts val="4200"/>
              <a:buNone/>
              <a:defRPr sz="5600"/>
            </a:lvl3pPr>
            <a:lvl4pPr lvl="3" algn="ctr">
              <a:spcBef>
                <a:spcPts val="0"/>
              </a:spcBef>
              <a:spcAft>
                <a:spcPts val="0"/>
              </a:spcAft>
              <a:buSzPts val="4200"/>
              <a:buNone/>
              <a:defRPr sz="5600"/>
            </a:lvl4pPr>
            <a:lvl5pPr lvl="4" algn="ctr">
              <a:spcBef>
                <a:spcPts val="0"/>
              </a:spcBef>
              <a:spcAft>
                <a:spcPts val="0"/>
              </a:spcAft>
              <a:buSzPts val="4200"/>
              <a:buNone/>
              <a:defRPr sz="5600"/>
            </a:lvl5pPr>
            <a:lvl6pPr lvl="5" algn="ctr">
              <a:spcBef>
                <a:spcPts val="0"/>
              </a:spcBef>
              <a:spcAft>
                <a:spcPts val="0"/>
              </a:spcAft>
              <a:buSzPts val="4200"/>
              <a:buNone/>
              <a:defRPr sz="5600"/>
            </a:lvl6pPr>
            <a:lvl7pPr lvl="6" algn="ctr">
              <a:spcBef>
                <a:spcPts val="0"/>
              </a:spcBef>
              <a:spcAft>
                <a:spcPts val="0"/>
              </a:spcAft>
              <a:buSzPts val="4200"/>
              <a:buNone/>
              <a:defRPr sz="5600"/>
            </a:lvl7pPr>
            <a:lvl8pPr lvl="7" algn="ctr">
              <a:spcBef>
                <a:spcPts val="0"/>
              </a:spcBef>
              <a:spcAft>
                <a:spcPts val="0"/>
              </a:spcAft>
              <a:buSzPts val="4200"/>
              <a:buNone/>
              <a:defRPr sz="5600"/>
            </a:lvl8pPr>
            <a:lvl9pPr lvl="8" algn="ctr">
              <a:spcBef>
                <a:spcPts val="0"/>
              </a:spcBef>
              <a:spcAft>
                <a:spcPts val="0"/>
              </a:spcAft>
              <a:buSzPts val="4200"/>
              <a:buNone/>
              <a:defRPr sz="5600"/>
            </a:lvl9pPr>
          </a:lstStyle>
          <a:p>
            <a:endParaRPr/>
          </a:p>
        </p:txBody>
      </p:sp>
      <p:sp>
        <p:nvSpPr>
          <p:cNvPr id="38" name="Google Shape;38;p9"/>
          <p:cNvSpPr txBox="1">
            <a:spLocks noGrp="1"/>
          </p:cNvSpPr>
          <p:nvPr>
            <p:ph type="subTitle" idx="1"/>
          </p:nvPr>
        </p:nvSpPr>
        <p:spPr>
          <a:xfrm>
            <a:off x="354000" y="3737433"/>
            <a:ext cx="5393600" cy="16468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800"/>
            </a:lvl1pPr>
            <a:lvl2pPr lvl="1" algn="ctr">
              <a:lnSpc>
                <a:spcPct val="100000"/>
              </a:lnSpc>
              <a:spcBef>
                <a:spcPts val="0"/>
              </a:spcBef>
              <a:spcAft>
                <a:spcPts val="0"/>
              </a:spcAft>
              <a:buSzPts val="2100"/>
              <a:buNone/>
              <a:defRPr sz="2800"/>
            </a:lvl2pPr>
            <a:lvl3pPr lvl="2" algn="ctr">
              <a:lnSpc>
                <a:spcPct val="100000"/>
              </a:lnSpc>
              <a:spcBef>
                <a:spcPts val="0"/>
              </a:spcBef>
              <a:spcAft>
                <a:spcPts val="0"/>
              </a:spcAft>
              <a:buSzPts val="2100"/>
              <a:buNone/>
              <a:defRPr sz="2800"/>
            </a:lvl3pPr>
            <a:lvl4pPr lvl="3" algn="ctr">
              <a:lnSpc>
                <a:spcPct val="100000"/>
              </a:lnSpc>
              <a:spcBef>
                <a:spcPts val="0"/>
              </a:spcBef>
              <a:spcAft>
                <a:spcPts val="0"/>
              </a:spcAft>
              <a:buSzPts val="2100"/>
              <a:buNone/>
              <a:defRPr sz="2800"/>
            </a:lvl4pPr>
            <a:lvl5pPr lvl="4" algn="ctr">
              <a:lnSpc>
                <a:spcPct val="100000"/>
              </a:lnSpc>
              <a:spcBef>
                <a:spcPts val="0"/>
              </a:spcBef>
              <a:spcAft>
                <a:spcPts val="0"/>
              </a:spcAft>
              <a:buSzPts val="2100"/>
              <a:buNone/>
              <a:defRPr sz="2800"/>
            </a:lvl5pPr>
            <a:lvl6pPr lvl="5" algn="ctr">
              <a:lnSpc>
                <a:spcPct val="100000"/>
              </a:lnSpc>
              <a:spcBef>
                <a:spcPts val="0"/>
              </a:spcBef>
              <a:spcAft>
                <a:spcPts val="0"/>
              </a:spcAft>
              <a:buSzPts val="2100"/>
              <a:buNone/>
              <a:defRPr sz="2800"/>
            </a:lvl6pPr>
            <a:lvl7pPr lvl="6" algn="ctr">
              <a:lnSpc>
                <a:spcPct val="100000"/>
              </a:lnSpc>
              <a:spcBef>
                <a:spcPts val="0"/>
              </a:spcBef>
              <a:spcAft>
                <a:spcPts val="0"/>
              </a:spcAft>
              <a:buSzPts val="2100"/>
              <a:buNone/>
              <a:defRPr sz="2800"/>
            </a:lvl7pPr>
            <a:lvl8pPr lvl="7" algn="ctr">
              <a:lnSpc>
                <a:spcPct val="100000"/>
              </a:lnSpc>
              <a:spcBef>
                <a:spcPts val="0"/>
              </a:spcBef>
              <a:spcAft>
                <a:spcPts val="0"/>
              </a:spcAft>
              <a:buSzPts val="2100"/>
              <a:buNone/>
              <a:defRPr sz="2800"/>
            </a:lvl8pPr>
            <a:lvl9pPr lvl="8" algn="ctr">
              <a:lnSpc>
                <a:spcPct val="100000"/>
              </a:lnSpc>
              <a:spcBef>
                <a:spcPts val="0"/>
              </a:spcBef>
              <a:spcAft>
                <a:spcPts val="0"/>
              </a:spcAft>
              <a:buSzPts val="2100"/>
              <a:buNone/>
              <a:defRPr sz="2800"/>
            </a:lvl9pPr>
          </a:lstStyle>
          <a:p>
            <a:endParaRPr/>
          </a:p>
        </p:txBody>
      </p:sp>
      <p:sp>
        <p:nvSpPr>
          <p:cNvPr id="39" name="Google Shape;39;p9"/>
          <p:cNvSpPr txBox="1">
            <a:spLocks noGrp="1"/>
          </p:cNvSpPr>
          <p:nvPr>
            <p:ph type="body" idx="2"/>
          </p:nvPr>
        </p:nvSpPr>
        <p:spPr>
          <a:xfrm>
            <a:off x="6586000" y="965433"/>
            <a:ext cx="5116000" cy="4926800"/>
          </a:xfrm>
          <a:prstGeom prst="rect">
            <a:avLst/>
          </a:prstGeom>
        </p:spPr>
        <p:txBody>
          <a:bodyPr spcFirstLastPara="1" wrap="square" lIns="91425" tIns="91425" rIns="91425" bIns="91425" anchor="ctr" anchorCtr="0">
            <a:normAutofit/>
          </a:bodyPr>
          <a:lstStyle>
            <a:lvl1pPr marL="609585" lvl="0" indent="-457189">
              <a:spcBef>
                <a:spcPts val="0"/>
              </a:spcBef>
              <a:spcAft>
                <a:spcPts val="0"/>
              </a:spcAft>
              <a:buSzPts val="1800"/>
              <a:buChar char="●"/>
              <a:defRPr/>
            </a:lvl1pPr>
            <a:lvl2pPr marL="1219170" lvl="1" indent="-423323">
              <a:spcBef>
                <a:spcPts val="0"/>
              </a:spcBef>
              <a:spcAft>
                <a:spcPts val="0"/>
              </a:spcAft>
              <a:buSzPts val="1400"/>
              <a:buChar char="○"/>
              <a:defRPr/>
            </a:lvl2pPr>
            <a:lvl3pPr marL="1828754" lvl="2" indent="-423323">
              <a:spcBef>
                <a:spcPts val="0"/>
              </a:spcBef>
              <a:spcAft>
                <a:spcPts val="0"/>
              </a:spcAft>
              <a:buSzPts val="1400"/>
              <a:buChar char="■"/>
              <a:defRPr/>
            </a:lvl3pPr>
            <a:lvl4pPr marL="2438339" lvl="3" indent="-423323">
              <a:spcBef>
                <a:spcPts val="0"/>
              </a:spcBef>
              <a:spcAft>
                <a:spcPts val="0"/>
              </a:spcAft>
              <a:buSzPts val="1400"/>
              <a:buChar char="●"/>
              <a:defRPr/>
            </a:lvl4pPr>
            <a:lvl5pPr marL="3047924" lvl="4" indent="-423323">
              <a:spcBef>
                <a:spcPts val="0"/>
              </a:spcBef>
              <a:spcAft>
                <a:spcPts val="0"/>
              </a:spcAft>
              <a:buSzPts val="1400"/>
              <a:buChar char="○"/>
              <a:defRPr/>
            </a:lvl5pPr>
            <a:lvl6pPr marL="3657509" lvl="5" indent="-423323">
              <a:spcBef>
                <a:spcPts val="0"/>
              </a:spcBef>
              <a:spcAft>
                <a:spcPts val="0"/>
              </a:spcAft>
              <a:buSzPts val="1400"/>
              <a:buChar char="■"/>
              <a:defRPr/>
            </a:lvl6pPr>
            <a:lvl7pPr marL="4267093" lvl="6" indent="-423323">
              <a:spcBef>
                <a:spcPts val="0"/>
              </a:spcBef>
              <a:spcAft>
                <a:spcPts val="0"/>
              </a:spcAft>
              <a:buSzPts val="1400"/>
              <a:buChar char="●"/>
              <a:defRPr/>
            </a:lvl7pPr>
            <a:lvl8pPr marL="4876678" lvl="7" indent="-423323">
              <a:spcBef>
                <a:spcPts val="0"/>
              </a:spcBef>
              <a:spcAft>
                <a:spcPts val="0"/>
              </a:spcAft>
              <a:buSzPts val="1400"/>
              <a:buChar char="○"/>
              <a:defRPr/>
            </a:lvl8pPr>
            <a:lvl9pPr marL="5486263" lvl="8" indent="-423323">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76711394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415600" y="5640767"/>
            <a:ext cx="7998400" cy="806800"/>
          </a:xfrm>
          <a:prstGeom prst="rect">
            <a:avLst/>
          </a:prstGeom>
        </p:spPr>
        <p:txBody>
          <a:bodyPr spcFirstLastPara="1" wrap="square" lIns="91425" tIns="91425" rIns="91425" bIns="91425" anchor="ctr" anchorCtr="0">
            <a:normAutofit/>
          </a:bodyPr>
          <a:lstStyle>
            <a:lvl1pPr marL="609585" lvl="0" indent="-304792">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6136327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415600" y="1474833"/>
            <a:ext cx="11360800" cy="26180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6000"/>
            </a:lvl1pPr>
            <a:lvl2pPr lvl="1" algn="ctr">
              <a:spcBef>
                <a:spcPts val="0"/>
              </a:spcBef>
              <a:spcAft>
                <a:spcPts val="0"/>
              </a:spcAft>
              <a:buSzPts val="12000"/>
              <a:buNone/>
              <a:defRPr sz="16000"/>
            </a:lvl2pPr>
            <a:lvl3pPr lvl="2" algn="ctr">
              <a:spcBef>
                <a:spcPts val="0"/>
              </a:spcBef>
              <a:spcAft>
                <a:spcPts val="0"/>
              </a:spcAft>
              <a:buSzPts val="12000"/>
              <a:buNone/>
              <a:defRPr sz="16000"/>
            </a:lvl3pPr>
            <a:lvl4pPr lvl="3" algn="ctr">
              <a:spcBef>
                <a:spcPts val="0"/>
              </a:spcBef>
              <a:spcAft>
                <a:spcPts val="0"/>
              </a:spcAft>
              <a:buSzPts val="12000"/>
              <a:buNone/>
              <a:defRPr sz="16000"/>
            </a:lvl4pPr>
            <a:lvl5pPr lvl="4" algn="ctr">
              <a:spcBef>
                <a:spcPts val="0"/>
              </a:spcBef>
              <a:spcAft>
                <a:spcPts val="0"/>
              </a:spcAft>
              <a:buSzPts val="12000"/>
              <a:buNone/>
              <a:defRPr sz="16000"/>
            </a:lvl5pPr>
            <a:lvl6pPr lvl="5" algn="ctr">
              <a:spcBef>
                <a:spcPts val="0"/>
              </a:spcBef>
              <a:spcAft>
                <a:spcPts val="0"/>
              </a:spcAft>
              <a:buSzPts val="12000"/>
              <a:buNone/>
              <a:defRPr sz="16000"/>
            </a:lvl6pPr>
            <a:lvl7pPr lvl="6" algn="ctr">
              <a:spcBef>
                <a:spcPts val="0"/>
              </a:spcBef>
              <a:spcAft>
                <a:spcPts val="0"/>
              </a:spcAft>
              <a:buSzPts val="12000"/>
              <a:buNone/>
              <a:defRPr sz="16000"/>
            </a:lvl7pPr>
            <a:lvl8pPr lvl="7" algn="ctr">
              <a:spcBef>
                <a:spcPts val="0"/>
              </a:spcBef>
              <a:spcAft>
                <a:spcPts val="0"/>
              </a:spcAft>
              <a:buSzPts val="12000"/>
              <a:buNone/>
              <a:defRPr sz="16000"/>
            </a:lvl8pPr>
            <a:lvl9pPr lvl="8" algn="ctr">
              <a:spcBef>
                <a:spcPts val="0"/>
              </a:spcBef>
              <a:spcAft>
                <a:spcPts val="0"/>
              </a:spcAft>
              <a:buSzPts val="12000"/>
              <a:buNone/>
              <a:defRPr sz="16000"/>
            </a:lvl9pPr>
          </a:lstStyle>
          <a:p>
            <a:r>
              <a:t>xx%</a:t>
            </a:r>
          </a:p>
        </p:txBody>
      </p:sp>
      <p:sp>
        <p:nvSpPr>
          <p:cNvPr id="46" name="Google Shape;46;p11"/>
          <p:cNvSpPr txBox="1">
            <a:spLocks noGrp="1"/>
          </p:cNvSpPr>
          <p:nvPr>
            <p:ph type="body" idx="1"/>
          </p:nvPr>
        </p:nvSpPr>
        <p:spPr>
          <a:xfrm>
            <a:off x="415600" y="4202967"/>
            <a:ext cx="11360800" cy="1734400"/>
          </a:xfrm>
          <a:prstGeom prst="rect">
            <a:avLst/>
          </a:prstGeom>
        </p:spPr>
        <p:txBody>
          <a:bodyPr spcFirstLastPara="1" wrap="square" lIns="91425" tIns="91425" rIns="91425" bIns="91425" anchor="t" anchorCtr="0">
            <a:normAutofit/>
          </a:bodyPr>
          <a:lstStyle>
            <a:lvl1pPr marL="609585" lvl="0" indent="-457189" algn="ctr">
              <a:spcBef>
                <a:spcPts val="0"/>
              </a:spcBef>
              <a:spcAft>
                <a:spcPts val="0"/>
              </a:spcAft>
              <a:buSzPts val="1800"/>
              <a:buChar char="●"/>
              <a:defRPr/>
            </a:lvl1pPr>
            <a:lvl2pPr marL="1219170" lvl="1" indent="-423323" algn="ctr">
              <a:spcBef>
                <a:spcPts val="0"/>
              </a:spcBef>
              <a:spcAft>
                <a:spcPts val="0"/>
              </a:spcAft>
              <a:buSzPts val="1400"/>
              <a:buChar char="○"/>
              <a:defRPr/>
            </a:lvl2pPr>
            <a:lvl3pPr marL="1828754" lvl="2" indent="-423323" algn="ctr">
              <a:spcBef>
                <a:spcPts val="0"/>
              </a:spcBef>
              <a:spcAft>
                <a:spcPts val="0"/>
              </a:spcAft>
              <a:buSzPts val="1400"/>
              <a:buChar char="■"/>
              <a:defRPr/>
            </a:lvl3pPr>
            <a:lvl4pPr marL="2438339" lvl="3" indent="-423323" algn="ctr">
              <a:spcBef>
                <a:spcPts val="0"/>
              </a:spcBef>
              <a:spcAft>
                <a:spcPts val="0"/>
              </a:spcAft>
              <a:buSzPts val="1400"/>
              <a:buChar char="●"/>
              <a:defRPr/>
            </a:lvl4pPr>
            <a:lvl5pPr marL="3047924" lvl="4" indent="-423323" algn="ctr">
              <a:spcBef>
                <a:spcPts val="0"/>
              </a:spcBef>
              <a:spcAft>
                <a:spcPts val="0"/>
              </a:spcAft>
              <a:buSzPts val="1400"/>
              <a:buChar char="○"/>
              <a:defRPr/>
            </a:lvl5pPr>
            <a:lvl6pPr marL="3657509" lvl="5" indent="-423323" algn="ctr">
              <a:spcBef>
                <a:spcPts val="0"/>
              </a:spcBef>
              <a:spcAft>
                <a:spcPts val="0"/>
              </a:spcAft>
              <a:buSzPts val="1400"/>
              <a:buChar char="■"/>
              <a:defRPr/>
            </a:lvl6pPr>
            <a:lvl7pPr marL="4267093" lvl="6" indent="-423323" algn="ctr">
              <a:spcBef>
                <a:spcPts val="0"/>
              </a:spcBef>
              <a:spcAft>
                <a:spcPts val="0"/>
              </a:spcAft>
              <a:buSzPts val="1400"/>
              <a:buChar char="●"/>
              <a:defRPr/>
            </a:lvl7pPr>
            <a:lvl8pPr marL="4876678" lvl="7" indent="-423323" algn="ctr">
              <a:spcBef>
                <a:spcPts val="0"/>
              </a:spcBef>
              <a:spcAft>
                <a:spcPts val="0"/>
              </a:spcAft>
              <a:buSzPts val="1400"/>
              <a:buChar char="○"/>
              <a:defRPr/>
            </a:lvl8pPr>
            <a:lvl9pPr marL="5486263" lvl="8" indent="-423323"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39645326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5611801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47B471-6580-36DD-F18C-3FC650544A4C}"/>
              </a:ext>
            </a:extLst>
          </p:cNvPr>
          <p:cNvSpPr>
            <a:spLocks noGrp="1"/>
          </p:cNvSpPr>
          <p:nvPr>
            <p:ph type="title"/>
          </p:nvPr>
        </p:nvSpPr>
        <p:spPr>
          <a:xfrm>
            <a:off x="839788" y="365125"/>
            <a:ext cx="10515600" cy="1325563"/>
          </a:xfrm>
        </p:spPr>
        <p:txBody>
          <a:bodyPr/>
          <a:lstStyle/>
          <a:p>
            <a:r>
              <a:rPr lang="en-GB"/>
              <a:t>Click to edit Master title style</a:t>
            </a:r>
            <a:endParaRPr lang="nl-NL"/>
          </a:p>
        </p:txBody>
      </p:sp>
      <p:sp>
        <p:nvSpPr>
          <p:cNvPr id="3" name="Text Placeholder 2">
            <a:extLst>
              <a:ext uri="{FF2B5EF4-FFF2-40B4-BE49-F238E27FC236}">
                <a16:creationId xmlns:a16="http://schemas.microsoft.com/office/drawing/2014/main" id="{17D1D079-B908-E889-D000-6454B4FC588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64146AA1-AEFE-15DD-C084-96AA00164C61}"/>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nl-NL"/>
          </a:p>
        </p:txBody>
      </p:sp>
      <p:sp>
        <p:nvSpPr>
          <p:cNvPr id="5" name="Text Placeholder 4">
            <a:extLst>
              <a:ext uri="{FF2B5EF4-FFF2-40B4-BE49-F238E27FC236}">
                <a16:creationId xmlns:a16="http://schemas.microsoft.com/office/drawing/2014/main" id="{71EBFAB3-6245-9F85-8C8D-96DD4E109F3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00D4646B-B459-99CF-260F-9C4EF507E692}"/>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nl-NL"/>
          </a:p>
        </p:txBody>
      </p:sp>
      <p:sp>
        <p:nvSpPr>
          <p:cNvPr id="7" name="Date Placeholder 6">
            <a:extLst>
              <a:ext uri="{FF2B5EF4-FFF2-40B4-BE49-F238E27FC236}">
                <a16:creationId xmlns:a16="http://schemas.microsoft.com/office/drawing/2014/main" id="{2B816514-E19F-4D46-C2B1-09BDE579DBF9}"/>
              </a:ext>
            </a:extLst>
          </p:cNvPr>
          <p:cNvSpPr>
            <a:spLocks noGrp="1"/>
          </p:cNvSpPr>
          <p:nvPr>
            <p:ph type="dt" sz="half" idx="10"/>
          </p:nvPr>
        </p:nvSpPr>
        <p:spPr/>
        <p:txBody>
          <a:bodyPr/>
          <a:lstStyle/>
          <a:p>
            <a:fld id="{6A4A1A58-22DE-E946-8941-86999067E879}" type="datetimeFigureOut">
              <a:rPr lang="nl-NL" smtClean="0"/>
              <a:t>19-5-2025</a:t>
            </a:fld>
            <a:endParaRPr lang="nl-NL"/>
          </a:p>
        </p:txBody>
      </p:sp>
      <p:sp>
        <p:nvSpPr>
          <p:cNvPr id="8" name="Footer Placeholder 7">
            <a:extLst>
              <a:ext uri="{FF2B5EF4-FFF2-40B4-BE49-F238E27FC236}">
                <a16:creationId xmlns:a16="http://schemas.microsoft.com/office/drawing/2014/main" id="{8AED3FE0-7905-9425-330A-DAD05EB4F2E1}"/>
              </a:ext>
            </a:extLst>
          </p:cNvPr>
          <p:cNvSpPr>
            <a:spLocks noGrp="1"/>
          </p:cNvSpPr>
          <p:nvPr>
            <p:ph type="ftr" sz="quarter" idx="11"/>
          </p:nvPr>
        </p:nvSpPr>
        <p:spPr/>
        <p:txBody>
          <a:bodyPr/>
          <a:lstStyle/>
          <a:p>
            <a:endParaRPr lang="nl-NL"/>
          </a:p>
        </p:txBody>
      </p:sp>
      <p:sp>
        <p:nvSpPr>
          <p:cNvPr id="9" name="Slide Number Placeholder 8">
            <a:extLst>
              <a:ext uri="{FF2B5EF4-FFF2-40B4-BE49-F238E27FC236}">
                <a16:creationId xmlns:a16="http://schemas.microsoft.com/office/drawing/2014/main" id="{F3C430C7-B5BC-447A-E8D8-651AC3A51D9E}"/>
              </a:ext>
            </a:extLst>
          </p:cNvPr>
          <p:cNvSpPr>
            <a:spLocks noGrp="1"/>
          </p:cNvSpPr>
          <p:nvPr>
            <p:ph type="sldNum" sz="quarter" idx="12"/>
          </p:nvPr>
        </p:nvSpPr>
        <p:spPr/>
        <p:txBody>
          <a:bodyPr/>
          <a:lstStyle/>
          <a:p>
            <a:fld id="{1763A1B9-4DEA-1E43-AD83-BAF3F23B8B7D}" type="slidenum">
              <a:rPr lang="nl-NL" smtClean="0"/>
              <a:t>‹#›</a:t>
            </a:fld>
            <a:endParaRPr lang="nl-NL"/>
          </a:p>
        </p:txBody>
      </p:sp>
    </p:spTree>
    <p:extLst>
      <p:ext uri="{BB962C8B-B14F-4D97-AF65-F5344CB8AC3E}">
        <p14:creationId xmlns:p14="http://schemas.microsoft.com/office/powerpoint/2010/main" val="213634715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Title and Content" type="obj">
  <p:cSld name="Title and Content">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838200" y="365125"/>
            <a:ext cx="10515600" cy="1325600"/>
          </a:xfrm>
          <a:prstGeom prst="rect">
            <a:avLst/>
          </a:prstGeom>
          <a:noFill/>
          <a:ln>
            <a:noFill/>
          </a:ln>
        </p:spPr>
        <p:txBody>
          <a:bodyPr spcFirstLastPara="1" wrap="square" lIns="68575" tIns="34275" rIns="68575" bIns="34275" anchor="ctr" anchorCtr="0">
            <a:normAutofit/>
          </a:bodyPr>
          <a:lstStyle>
            <a:lvl1pPr lvl="0" algn="l" rtl="0">
              <a:lnSpc>
                <a:spcPct val="90000"/>
              </a:lnSpc>
              <a:spcBef>
                <a:spcPts val="0"/>
              </a:spcBef>
              <a:spcAft>
                <a:spcPts val="0"/>
              </a:spcAft>
              <a:buClr>
                <a:schemeClr val="dk1"/>
              </a:buClr>
              <a:buSzPts val="14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2" name="Google Shape;52;p13"/>
          <p:cNvSpPr txBox="1">
            <a:spLocks noGrp="1"/>
          </p:cNvSpPr>
          <p:nvPr>
            <p:ph type="body" idx="1"/>
          </p:nvPr>
        </p:nvSpPr>
        <p:spPr>
          <a:xfrm>
            <a:off x="838200" y="1825625"/>
            <a:ext cx="10515600" cy="4351200"/>
          </a:xfrm>
          <a:prstGeom prst="rect">
            <a:avLst/>
          </a:prstGeom>
          <a:noFill/>
          <a:ln>
            <a:noFill/>
          </a:ln>
        </p:spPr>
        <p:txBody>
          <a:bodyPr spcFirstLastPara="1" wrap="square" lIns="68575" tIns="34275" rIns="68575" bIns="34275" anchor="t" anchorCtr="0">
            <a:normAutofit/>
          </a:bodyPr>
          <a:lstStyle>
            <a:lvl1pPr marL="609585" lvl="0" indent="-423323" algn="l" rtl="0">
              <a:lnSpc>
                <a:spcPct val="90000"/>
              </a:lnSpc>
              <a:spcBef>
                <a:spcPts val="1067"/>
              </a:spcBef>
              <a:spcAft>
                <a:spcPts val="0"/>
              </a:spcAft>
              <a:buClr>
                <a:schemeClr val="dk1"/>
              </a:buClr>
              <a:buSzPts val="1400"/>
              <a:buChar char="●"/>
              <a:defRPr/>
            </a:lvl1pPr>
            <a:lvl2pPr marL="1219170" lvl="1" indent="-423323" algn="l" rtl="0">
              <a:lnSpc>
                <a:spcPct val="90000"/>
              </a:lnSpc>
              <a:spcBef>
                <a:spcPts val="1600"/>
              </a:spcBef>
              <a:spcAft>
                <a:spcPts val="0"/>
              </a:spcAft>
              <a:buClr>
                <a:schemeClr val="dk1"/>
              </a:buClr>
              <a:buSzPts val="1400"/>
              <a:buChar char="○"/>
              <a:defRPr/>
            </a:lvl2pPr>
            <a:lvl3pPr marL="1828754" lvl="2" indent="-423323" algn="l" rtl="0">
              <a:lnSpc>
                <a:spcPct val="90000"/>
              </a:lnSpc>
              <a:spcBef>
                <a:spcPts val="1600"/>
              </a:spcBef>
              <a:spcAft>
                <a:spcPts val="0"/>
              </a:spcAft>
              <a:buClr>
                <a:schemeClr val="dk1"/>
              </a:buClr>
              <a:buSzPts val="1400"/>
              <a:buChar char="■"/>
              <a:defRPr/>
            </a:lvl3pPr>
            <a:lvl4pPr marL="2438339" lvl="3" indent="-423323" algn="l" rtl="0">
              <a:lnSpc>
                <a:spcPct val="90000"/>
              </a:lnSpc>
              <a:spcBef>
                <a:spcPts val="1600"/>
              </a:spcBef>
              <a:spcAft>
                <a:spcPts val="0"/>
              </a:spcAft>
              <a:buClr>
                <a:schemeClr val="dk1"/>
              </a:buClr>
              <a:buSzPts val="1400"/>
              <a:buChar char="●"/>
              <a:defRPr/>
            </a:lvl4pPr>
            <a:lvl5pPr marL="3047924" lvl="4" indent="-423323" algn="l" rtl="0">
              <a:lnSpc>
                <a:spcPct val="90000"/>
              </a:lnSpc>
              <a:spcBef>
                <a:spcPts val="1600"/>
              </a:spcBef>
              <a:spcAft>
                <a:spcPts val="0"/>
              </a:spcAft>
              <a:buClr>
                <a:schemeClr val="dk1"/>
              </a:buClr>
              <a:buSzPts val="1400"/>
              <a:buChar char="○"/>
              <a:defRPr/>
            </a:lvl5pPr>
            <a:lvl6pPr marL="3657509" lvl="5" indent="-423323" algn="l" rtl="0">
              <a:lnSpc>
                <a:spcPct val="90000"/>
              </a:lnSpc>
              <a:spcBef>
                <a:spcPts val="1600"/>
              </a:spcBef>
              <a:spcAft>
                <a:spcPts val="0"/>
              </a:spcAft>
              <a:buClr>
                <a:schemeClr val="dk1"/>
              </a:buClr>
              <a:buSzPts val="1400"/>
              <a:buChar char="■"/>
              <a:defRPr/>
            </a:lvl6pPr>
            <a:lvl7pPr marL="4267093" lvl="6" indent="-423323" algn="l" rtl="0">
              <a:lnSpc>
                <a:spcPct val="90000"/>
              </a:lnSpc>
              <a:spcBef>
                <a:spcPts val="1600"/>
              </a:spcBef>
              <a:spcAft>
                <a:spcPts val="0"/>
              </a:spcAft>
              <a:buClr>
                <a:schemeClr val="dk1"/>
              </a:buClr>
              <a:buSzPts val="1400"/>
              <a:buChar char="●"/>
              <a:defRPr/>
            </a:lvl7pPr>
            <a:lvl8pPr marL="4876678" lvl="7" indent="-423323" algn="l" rtl="0">
              <a:lnSpc>
                <a:spcPct val="90000"/>
              </a:lnSpc>
              <a:spcBef>
                <a:spcPts val="1600"/>
              </a:spcBef>
              <a:spcAft>
                <a:spcPts val="0"/>
              </a:spcAft>
              <a:buClr>
                <a:schemeClr val="dk1"/>
              </a:buClr>
              <a:buSzPts val="1400"/>
              <a:buChar char="○"/>
              <a:defRPr/>
            </a:lvl8pPr>
            <a:lvl9pPr marL="5486263" lvl="8" indent="-423323" algn="l" rtl="0">
              <a:lnSpc>
                <a:spcPct val="90000"/>
              </a:lnSpc>
              <a:spcBef>
                <a:spcPts val="1600"/>
              </a:spcBef>
              <a:spcAft>
                <a:spcPts val="1600"/>
              </a:spcAft>
              <a:buClr>
                <a:schemeClr val="dk1"/>
              </a:buClr>
              <a:buSzPts val="1400"/>
              <a:buChar char="■"/>
              <a:defRPr/>
            </a:lvl9pPr>
          </a:lstStyle>
          <a:p>
            <a:endParaRPr/>
          </a:p>
        </p:txBody>
      </p:sp>
      <p:sp>
        <p:nvSpPr>
          <p:cNvPr id="53" name="Google Shape;53;p13"/>
          <p:cNvSpPr txBox="1"/>
          <p:nvPr/>
        </p:nvSpPr>
        <p:spPr>
          <a:xfrm>
            <a:off x="0" y="0"/>
            <a:ext cx="12192000" cy="379615"/>
          </a:xfrm>
          <a:prstGeom prst="rect">
            <a:avLst/>
          </a:prstGeom>
          <a:noFill/>
          <a:ln>
            <a:noFill/>
          </a:ln>
        </p:spPr>
        <p:txBody>
          <a:bodyPr spcFirstLastPara="1" wrap="square" lIns="91433" tIns="45700" rIns="91433" bIns="45700" anchor="t" anchorCtr="0">
            <a:spAutoFit/>
          </a:bodyPr>
          <a:lstStyle/>
          <a:p>
            <a:pPr marL="0" marR="0" lvl="0" indent="0" algn="l" rtl="0">
              <a:spcBef>
                <a:spcPts val="0"/>
              </a:spcBef>
              <a:spcAft>
                <a:spcPts val="0"/>
              </a:spcAft>
              <a:buNone/>
            </a:pPr>
            <a:endParaRPr sz="1867">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6936398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316DAF-EF59-24C5-4E6E-332D4AEAEC40}"/>
              </a:ext>
            </a:extLst>
          </p:cNvPr>
          <p:cNvSpPr>
            <a:spLocks noGrp="1"/>
          </p:cNvSpPr>
          <p:nvPr>
            <p:ph type="title"/>
          </p:nvPr>
        </p:nvSpPr>
        <p:spPr/>
        <p:txBody>
          <a:bodyPr/>
          <a:lstStyle/>
          <a:p>
            <a:r>
              <a:rPr lang="en-GB"/>
              <a:t>Click to edit Master title style</a:t>
            </a:r>
            <a:endParaRPr lang="nl-NL"/>
          </a:p>
        </p:txBody>
      </p:sp>
      <p:sp>
        <p:nvSpPr>
          <p:cNvPr id="3" name="Date Placeholder 2">
            <a:extLst>
              <a:ext uri="{FF2B5EF4-FFF2-40B4-BE49-F238E27FC236}">
                <a16:creationId xmlns:a16="http://schemas.microsoft.com/office/drawing/2014/main" id="{C1B216F0-4703-7322-7F18-D3E2DD631164}"/>
              </a:ext>
            </a:extLst>
          </p:cNvPr>
          <p:cNvSpPr>
            <a:spLocks noGrp="1"/>
          </p:cNvSpPr>
          <p:nvPr>
            <p:ph type="dt" sz="half" idx="10"/>
          </p:nvPr>
        </p:nvSpPr>
        <p:spPr/>
        <p:txBody>
          <a:bodyPr/>
          <a:lstStyle/>
          <a:p>
            <a:fld id="{6A4A1A58-22DE-E946-8941-86999067E879}" type="datetimeFigureOut">
              <a:rPr lang="nl-NL" smtClean="0"/>
              <a:t>19-5-2025</a:t>
            </a:fld>
            <a:endParaRPr lang="nl-NL"/>
          </a:p>
        </p:txBody>
      </p:sp>
      <p:sp>
        <p:nvSpPr>
          <p:cNvPr id="4" name="Footer Placeholder 3">
            <a:extLst>
              <a:ext uri="{FF2B5EF4-FFF2-40B4-BE49-F238E27FC236}">
                <a16:creationId xmlns:a16="http://schemas.microsoft.com/office/drawing/2014/main" id="{9063B759-D01A-0952-2750-4516EF5145B6}"/>
              </a:ext>
            </a:extLst>
          </p:cNvPr>
          <p:cNvSpPr>
            <a:spLocks noGrp="1"/>
          </p:cNvSpPr>
          <p:nvPr>
            <p:ph type="ftr" sz="quarter" idx="11"/>
          </p:nvPr>
        </p:nvSpPr>
        <p:spPr/>
        <p:txBody>
          <a:bodyPr/>
          <a:lstStyle/>
          <a:p>
            <a:endParaRPr lang="nl-NL"/>
          </a:p>
        </p:txBody>
      </p:sp>
      <p:sp>
        <p:nvSpPr>
          <p:cNvPr id="5" name="Slide Number Placeholder 4">
            <a:extLst>
              <a:ext uri="{FF2B5EF4-FFF2-40B4-BE49-F238E27FC236}">
                <a16:creationId xmlns:a16="http://schemas.microsoft.com/office/drawing/2014/main" id="{FD7BBD0D-2149-BA07-2949-36DCD340EE56}"/>
              </a:ext>
            </a:extLst>
          </p:cNvPr>
          <p:cNvSpPr>
            <a:spLocks noGrp="1"/>
          </p:cNvSpPr>
          <p:nvPr>
            <p:ph type="sldNum" sz="quarter" idx="12"/>
          </p:nvPr>
        </p:nvSpPr>
        <p:spPr/>
        <p:txBody>
          <a:bodyPr/>
          <a:lstStyle/>
          <a:p>
            <a:fld id="{1763A1B9-4DEA-1E43-AD83-BAF3F23B8B7D}" type="slidenum">
              <a:rPr lang="nl-NL" smtClean="0"/>
              <a:t>‹#›</a:t>
            </a:fld>
            <a:endParaRPr lang="nl-NL"/>
          </a:p>
        </p:txBody>
      </p:sp>
    </p:spTree>
    <p:extLst>
      <p:ext uri="{BB962C8B-B14F-4D97-AF65-F5344CB8AC3E}">
        <p14:creationId xmlns:p14="http://schemas.microsoft.com/office/powerpoint/2010/main" val="35207229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9EDE72F-0D3B-6836-531A-E43F18682B4F}"/>
              </a:ext>
            </a:extLst>
          </p:cNvPr>
          <p:cNvSpPr>
            <a:spLocks noGrp="1"/>
          </p:cNvSpPr>
          <p:nvPr>
            <p:ph type="dt" sz="half" idx="10"/>
          </p:nvPr>
        </p:nvSpPr>
        <p:spPr/>
        <p:txBody>
          <a:bodyPr/>
          <a:lstStyle/>
          <a:p>
            <a:fld id="{6A4A1A58-22DE-E946-8941-86999067E879}" type="datetimeFigureOut">
              <a:rPr lang="nl-NL" smtClean="0"/>
              <a:t>19-5-2025</a:t>
            </a:fld>
            <a:endParaRPr lang="nl-NL"/>
          </a:p>
        </p:txBody>
      </p:sp>
      <p:sp>
        <p:nvSpPr>
          <p:cNvPr id="3" name="Footer Placeholder 2">
            <a:extLst>
              <a:ext uri="{FF2B5EF4-FFF2-40B4-BE49-F238E27FC236}">
                <a16:creationId xmlns:a16="http://schemas.microsoft.com/office/drawing/2014/main" id="{4B72CBD8-7D3D-4E59-F659-7A716C43CB51}"/>
              </a:ext>
            </a:extLst>
          </p:cNvPr>
          <p:cNvSpPr>
            <a:spLocks noGrp="1"/>
          </p:cNvSpPr>
          <p:nvPr>
            <p:ph type="ftr" sz="quarter" idx="11"/>
          </p:nvPr>
        </p:nvSpPr>
        <p:spPr/>
        <p:txBody>
          <a:bodyPr/>
          <a:lstStyle/>
          <a:p>
            <a:endParaRPr lang="nl-NL"/>
          </a:p>
        </p:txBody>
      </p:sp>
      <p:sp>
        <p:nvSpPr>
          <p:cNvPr id="4" name="Slide Number Placeholder 3">
            <a:extLst>
              <a:ext uri="{FF2B5EF4-FFF2-40B4-BE49-F238E27FC236}">
                <a16:creationId xmlns:a16="http://schemas.microsoft.com/office/drawing/2014/main" id="{D8DE4513-33DD-6E1B-A2B3-58B4C46DD8AA}"/>
              </a:ext>
            </a:extLst>
          </p:cNvPr>
          <p:cNvSpPr>
            <a:spLocks noGrp="1"/>
          </p:cNvSpPr>
          <p:nvPr>
            <p:ph type="sldNum" sz="quarter" idx="12"/>
          </p:nvPr>
        </p:nvSpPr>
        <p:spPr/>
        <p:txBody>
          <a:bodyPr/>
          <a:lstStyle/>
          <a:p>
            <a:fld id="{1763A1B9-4DEA-1E43-AD83-BAF3F23B8B7D}" type="slidenum">
              <a:rPr lang="nl-NL" smtClean="0"/>
              <a:t>‹#›</a:t>
            </a:fld>
            <a:endParaRPr lang="nl-NL"/>
          </a:p>
        </p:txBody>
      </p:sp>
    </p:spTree>
    <p:extLst>
      <p:ext uri="{BB962C8B-B14F-4D97-AF65-F5344CB8AC3E}">
        <p14:creationId xmlns:p14="http://schemas.microsoft.com/office/powerpoint/2010/main" val="18905419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B7BC4E-20C6-EFF3-D9BE-B141190022C8}"/>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nl-NL"/>
          </a:p>
        </p:txBody>
      </p:sp>
      <p:sp>
        <p:nvSpPr>
          <p:cNvPr id="3" name="Content Placeholder 2">
            <a:extLst>
              <a:ext uri="{FF2B5EF4-FFF2-40B4-BE49-F238E27FC236}">
                <a16:creationId xmlns:a16="http://schemas.microsoft.com/office/drawing/2014/main" id="{081AA2F4-5DD7-4A60-8DF9-7536CA0F4BE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nl-NL"/>
          </a:p>
        </p:txBody>
      </p:sp>
      <p:sp>
        <p:nvSpPr>
          <p:cNvPr id="4" name="Text Placeholder 3">
            <a:extLst>
              <a:ext uri="{FF2B5EF4-FFF2-40B4-BE49-F238E27FC236}">
                <a16:creationId xmlns:a16="http://schemas.microsoft.com/office/drawing/2014/main" id="{F4C7995D-3A16-F8D0-3CFB-C5B4996AF3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69FC7ED5-E213-8A78-3BD8-CC32F09E2AAF}"/>
              </a:ext>
            </a:extLst>
          </p:cNvPr>
          <p:cNvSpPr>
            <a:spLocks noGrp="1"/>
          </p:cNvSpPr>
          <p:nvPr>
            <p:ph type="dt" sz="half" idx="10"/>
          </p:nvPr>
        </p:nvSpPr>
        <p:spPr/>
        <p:txBody>
          <a:bodyPr/>
          <a:lstStyle/>
          <a:p>
            <a:fld id="{6A4A1A58-22DE-E946-8941-86999067E879}" type="datetimeFigureOut">
              <a:rPr lang="nl-NL" smtClean="0"/>
              <a:t>19-5-2025</a:t>
            </a:fld>
            <a:endParaRPr lang="nl-NL"/>
          </a:p>
        </p:txBody>
      </p:sp>
      <p:sp>
        <p:nvSpPr>
          <p:cNvPr id="6" name="Footer Placeholder 5">
            <a:extLst>
              <a:ext uri="{FF2B5EF4-FFF2-40B4-BE49-F238E27FC236}">
                <a16:creationId xmlns:a16="http://schemas.microsoft.com/office/drawing/2014/main" id="{53084277-787E-D941-17F8-C471EC580C14}"/>
              </a:ext>
            </a:extLst>
          </p:cNvPr>
          <p:cNvSpPr>
            <a:spLocks noGrp="1"/>
          </p:cNvSpPr>
          <p:nvPr>
            <p:ph type="ftr" sz="quarter" idx="11"/>
          </p:nvPr>
        </p:nvSpPr>
        <p:spPr/>
        <p:txBody>
          <a:bodyPr/>
          <a:lstStyle/>
          <a:p>
            <a:endParaRPr lang="nl-NL"/>
          </a:p>
        </p:txBody>
      </p:sp>
      <p:sp>
        <p:nvSpPr>
          <p:cNvPr id="7" name="Slide Number Placeholder 6">
            <a:extLst>
              <a:ext uri="{FF2B5EF4-FFF2-40B4-BE49-F238E27FC236}">
                <a16:creationId xmlns:a16="http://schemas.microsoft.com/office/drawing/2014/main" id="{6155917B-D8E9-2DE4-EDF4-A0035F93A7A1}"/>
              </a:ext>
            </a:extLst>
          </p:cNvPr>
          <p:cNvSpPr>
            <a:spLocks noGrp="1"/>
          </p:cNvSpPr>
          <p:nvPr>
            <p:ph type="sldNum" sz="quarter" idx="12"/>
          </p:nvPr>
        </p:nvSpPr>
        <p:spPr/>
        <p:txBody>
          <a:bodyPr/>
          <a:lstStyle/>
          <a:p>
            <a:fld id="{1763A1B9-4DEA-1E43-AD83-BAF3F23B8B7D}" type="slidenum">
              <a:rPr lang="nl-NL" smtClean="0"/>
              <a:t>‹#›</a:t>
            </a:fld>
            <a:endParaRPr lang="nl-NL"/>
          </a:p>
        </p:txBody>
      </p:sp>
    </p:spTree>
    <p:extLst>
      <p:ext uri="{BB962C8B-B14F-4D97-AF65-F5344CB8AC3E}">
        <p14:creationId xmlns:p14="http://schemas.microsoft.com/office/powerpoint/2010/main" val="23184102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EF71A5-DB1A-91C0-D48D-52E499115FF9}"/>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nl-NL"/>
          </a:p>
        </p:txBody>
      </p:sp>
      <p:sp>
        <p:nvSpPr>
          <p:cNvPr id="3" name="Picture Placeholder 2">
            <a:extLst>
              <a:ext uri="{FF2B5EF4-FFF2-40B4-BE49-F238E27FC236}">
                <a16:creationId xmlns:a16="http://schemas.microsoft.com/office/drawing/2014/main" id="{A2CECC6D-C029-A97C-B26B-A26F77809FD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l-NL"/>
          </a:p>
        </p:txBody>
      </p:sp>
      <p:sp>
        <p:nvSpPr>
          <p:cNvPr id="4" name="Text Placeholder 3">
            <a:extLst>
              <a:ext uri="{FF2B5EF4-FFF2-40B4-BE49-F238E27FC236}">
                <a16:creationId xmlns:a16="http://schemas.microsoft.com/office/drawing/2014/main" id="{24593B0E-043C-BEA9-8A5F-3B4FDF37B19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A04B2063-0F18-CC0B-A143-B85793E708FF}"/>
              </a:ext>
            </a:extLst>
          </p:cNvPr>
          <p:cNvSpPr>
            <a:spLocks noGrp="1"/>
          </p:cNvSpPr>
          <p:nvPr>
            <p:ph type="dt" sz="half" idx="10"/>
          </p:nvPr>
        </p:nvSpPr>
        <p:spPr/>
        <p:txBody>
          <a:bodyPr/>
          <a:lstStyle/>
          <a:p>
            <a:fld id="{6A4A1A58-22DE-E946-8941-86999067E879}" type="datetimeFigureOut">
              <a:rPr lang="nl-NL" smtClean="0"/>
              <a:t>19-5-2025</a:t>
            </a:fld>
            <a:endParaRPr lang="nl-NL"/>
          </a:p>
        </p:txBody>
      </p:sp>
      <p:sp>
        <p:nvSpPr>
          <p:cNvPr id="6" name="Footer Placeholder 5">
            <a:extLst>
              <a:ext uri="{FF2B5EF4-FFF2-40B4-BE49-F238E27FC236}">
                <a16:creationId xmlns:a16="http://schemas.microsoft.com/office/drawing/2014/main" id="{5C7367EC-B88B-67DC-99E3-643A5C487C7B}"/>
              </a:ext>
            </a:extLst>
          </p:cNvPr>
          <p:cNvSpPr>
            <a:spLocks noGrp="1"/>
          </p:cNvSpPr>
          <p:nvPr>
            <p:ph type="ftr" sz="quarter" idx="11"/>
          </p:nvPr>
        </p:nvSpPr>
        <p:spPr/>
        <p:txBody>
          <a:bodyPr/>
          <a:lstStyle/>
          <a:p>
            <a:endParaRPr lang="nl-NL"/>
          </a:p>
        </p:txBody>
      </p:sp>
      <p:sp>
        <p:nvSpPr>
          <p:cNvPr id="7" name="Slide Number Placeholder 6">
            <a:extLst>
              <a:ext uri="{FF2B5EF4-FFF2-40B4-BE49-F238E27FC236}">
                <a16:creationId xmlns:a16="http://schemas.microsoft.com/office/drawing/2014/main" id="{4F0BE992-73C3-8258-5D11-7E4791842576}"/>
              </a:ext>
            </a:extLst>
          </p:cNvPr>
          <p:cNvSpPr>
            <a:spLocks noGrp="1"/>
          </p:cNvSpPr>
          <p:nvPr>
            <p:ph type="sldNum" sz="quarter" idx="12"/>
          </p:nvPr>
        </p:nvSpPr>
        <p:spPr/>
        <p:txBody>
          <a:bodyPr/>
          <a:lstStyle/>
          <a:p>
            <a:fld id="{1763A1B9-4DEA-1E43-AD83-BAF3F23B8B7D}" type="slidenum">
              <a:rPr lang="nl-NL" smtClean="0"/>
              <a:t>‹#›</a:t>
            </a:fld>
            <a:endParaRPr lang="nl-NL"/>
          </a:p>
        </p:txBody>
      </p:sp>
    </p:spTree>
    <p:extLst>
      <p:ext uri="{BB962C8B-B14F-4D97-AF65-F5344CB8AC3E}">
        <p14:creationId xmlns:p14="http://schemas.microsoft.com/office/powerpoint/2010/main" val="19056876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17" Type="http://schemas.openxmlformats.org/officeDocument/2006/relationships/theme" Target="../theme/theme3.xml"/><Relationship Id="rId2" Type="http://schemas.openxmlformats.org/officeDocument/2006/relationships/slideLayout" Target="../slideLayouts/slideLayout24.xml"/><Relationship Id="rId16" Type="http://schemas.openxmlformats.org/officeDocument/2006/relationships/slideLayout" Target="../slideLayouts/slideLayout38.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5" Type="http://schemas.openxmlformats.org/officeDocument/2006/relationships/slideLayout" Target="../slideLayouts/slideLayout3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6.xml"/><Relationship Id="rId13" Type="http://schemas.openxmlformats.org/officeDocument/2006/relationships/theme" Target="../theme/theme4.xml"/><Relationship Id="rId3" Type="http://schemas.openxmlformats.org/officeDocument/2006/relationships/slideLayout" Target="../slideLayouts/slideLayout41.xml"/><Relationship Id="rId7" Type="http://schemas.openxmlformats.org/officeDocument/2006/relationships/slideLayout" Target="../slideLayouts/slideLayout45.xml"/><Relationship Id="rId12" Type="http://schemas.openxmlformats.org/officeDocument/2006/relationships/slideLayout" Target="../slideLayouts/slideLayout50.xml"/><Relationship Id="rId2" Type="http://schemas.openxmlformats.org/officeDocument/2006/relationships/slideLayout" Target="../slideLayouts/slideLayout40.xml"/><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5" Type="http://schemas.openxmlformats.org/officeDocument/2006/relationships/slideLayout" Target="../slideLayouts/slideLayout43.xml"/><Relationship Id="rId10" Type="http://schemas.openxmlformats.org/officeDocument/2006/relationships/slideLayout" Target="../slideLayouts/slideLayout48.xml"/><Relationship Id="rId4" Type="http://schemas.openxmlformats.org/officeDocument/2006/relationships/slideLayout" Target="../slideLayouts/slideLayout42.xml"/><Relationship Id="rId9" Type="http://schemas.openxmlformats.org/officeDocument/2006/relationships/slideLayout" Target="../slideLayouts/slideLayout4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A46D49E-28C7-A9BF-6C2C-EBA76073232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nl-NL"/>
          </a:p>
        </p:txBody>
      </p:sp>
      <p:sp>
        <p:nvSpPr>
          <p:cNvPr id="3" name="Text Placeholder 2">
            <a:extLst>
              <a:ext uri="{FF2B5EF4-FFF2-40B4-BE49-F238E27FC236}">
                <a16:creationId xmlns:a16="http://schemas.microsoft.com/office/drawing/2014/main" id="{1293A3BA-D3EA-9B07-0326-26086EFD306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nl-NL"/>
          </a:p>
        </p:txBody>
      </p:sp>
      <p:sp>
        <p:nvSpPr>
          <p:cNvPr id="4" name="Date Placeholder 3">
            <a:extLst>
              <a:ext uri="{FF2B5EF4-FFF2-40B4-BE49-F238E27FC236}">
                <a16:creationId xmlns:a16="http://schemas.microsoft.com/office/drawing/2014/main" id="{011722BC-F037-DBB5-4D7A-3FEB3E0B605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6A4A1A58-22DE-E946-8941-86999067E879}" type="datetimeFigureOut">
              <a:rPr lang="nl-NL" smtClean="0"/>
              <a:t>19-5-2025</a:t>
            </a:fld>
            <a:endParaRPr lang="nl-NL"/>
          </a:p>
        </p:txBody>
      </p:sp>
      <p:sp>
        <p:nvSpPr>
          <p:cNvPr id="5" name="Footer Placeholder 4">
            <a:extLst>
              <a:ext uri="{FF2B5EF4-FFF2-40B4-BE49-F238E27FC236}">
                <a16:creationId xmlns:a16="http://schemas.microsoft.com/office/drawing/2014/main" id="{05239B2F-A3B7-2E40-FE81-8E84F31344C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nl-NL"/>
          </a:p>
        </p:txBody>
      </p:sp>
      <p:sp>
        <p:nvSpPr>
          <p:cNvPr id="6" name="Slide Number Placeholder 5">
            <a:extLst>
              <a:ext uri="{FF2B5EF4-FFF2-40B4-BE49-F238E27FC236}">
                <a16:creationId xmlns:a16="http://schemas.microsoft.com/office/drawing/2014/main" id="{46B33122-8E98-4CAA-663F-9CF08585A2A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1763A1B9-4DEA-1E43-AD83-BAF3F23B8B7D}" type="slidenum">
              <a:rPr lang="nl-NL" smtClean="0"/>
              <a:t>‹#›</a:t>
            </a:fld>
            <a:endParaRPr lang="nl-NL"/>
          </a:p>
        </p:txBody>
      </p:sp>
    </p:spTree>
    <p:extLst>
      <p:ext uri="{BB962C8B-B14F-4D97-AF65-F5344CB8AC3E}">
        <p14:creationId xmlns:p14="http://schemas.microsoft.com/office/powerpoint/2010/main" val="21292738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179145D-449A-6D82-707B-45459DA519A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nl-NL"/>
          </a:p>
        </p:txBody>
      </p:sp>
      <p:sp>
        <p:nvSpPr>
          <p:cNvPr id="3" name="Text Placeholder 2">
            <a:extLst>
              <a:ext uri="{FF2B5EF4-FFF2-40B4-BE49-F238E27FC236}">
                <a16:creationId xmlns:a16="http://schemas.microsoft.com/office/drawing/2014/main" id="{30795511-86CF-DB18-D315-4222996405A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nl-NL"/>
          </a:p>
        </p:txBody>
      </p:sp>
      <p:sp>
        <p:nvSpPr>
          <p:cNvPr id="4" name="Date Placeholder 3">
            <a:extLst>
              <a:ext uri="{FF2B5EF4-FFF2-40B4-BE49-F238E27FC236}">
                <a16:creationId xmlns:a16="http://schemas.microsoft.com/office/drawing/2014/main" id="{75EF522D-D8CB-C81C-4CE2-66C2A0FAF41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r>
              <a:rPr lang="en-US"/>
              <a:t>26/27 Feb. 2025</a:t>
            </a:r>
            <a:endParaRPr lang="nl-NL"/>
          </a:p>
        </p:txBody>
      </p:sp>
      <p:sp>
        <p:nvSpPr>
          <p:cNvPr id="5" name="Footer Placeholder 4">
            <a:extLst>
              <a:ext uri="{FF2B5EF4-FFF2-40B4-BE49-F238E27FC236}">
                <a16:creationId xmlns:a16="http://schemas.microsoft.com/office/drawing/2014/main" id="{0FEF6694-21C4-7483-C488-BB50FCF7D53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r>
              <a:rPr lang="nl-NL"/>
              <a:t>AInTox</a:t>
            </a:r>
          </a:p>
        </p:txBody>
      </p:sp>
      <p:sp>
        <p:nvSpPr>
          <p:cNvPr id="6" name="Slide Number Placeholder 5">
            <a:extLst>
              <a:ext uri="{FF2B5EF4-FFF2-40B4-BE49-F238E27FC236}">
                <a16:creationId xmlns:a16="http://schemas.microsoft.com/office/drawing/2014/main" id="{835FD095-015C-56BD-DED9-726C2777BFC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C8EA8AC6-727D-D04B-AF18-1C187CFAAFD8}" type="slidenum">
              <a:rPr lang="nl-NL" smtClean="0"/>
              <a:t>‹#›</a:t>
            </a:fld>
            <a:endParaRPr lang="nl-NL"/>
          </a:p>
        </p:txBody>
      </p:sp>
    </p:spTree>
    <p:extLst>
      <p:ext uri="{BB962C8B-B14F-4D97-AF65-F5344CB8AC3E}">
        <p14:creationId xmlns:p14="http://schemas.microsoft.com/office/powerpoint/2010/main" val="335146738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titel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nl-NL"/>
              <a:t>Klik om de stijl te bewerken</a:t>
            </a:r>
          </a:p>
        </p:txBody>
      </p:sp>
      <p:sp>
        <p:nvSpPr>
          <p:cNvPr id="3" name="Tijdelijke aanduiding voor tekst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datum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26/27 Feb. 2025</a:t>
            </a:r>
            <a:endParaRPr lang="nl-NL"/>
          </a:p>
        </p:txBody>
      </p:sp>
      <p:sp>
        <p:nvSpPr>
          <p:cNvPr id="5" name="Tijdelijke aanduiding voor voettekst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AInTox</a:t>
            </a:r>
            <a:endParaRPr lang="nl-NL"/>
          </a:p>
        </p:txBody>
      </p:sp>
      <p:sp>
        <p:nvSpPr>
          <p:cNvPr id="6" name="Tijdelijke aanduiding voor dianumm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39C17D2-13B9-4643-8B86-513E5F8E7A04}" type="slidenum">
              <a:rPr lang="nl-NL" smtClean="0"/>
              <a:t>‹#›</a:t>
            </a:fld>
            <a:endParaRPr lang="nl-NL"/>
          </a:p>
        </p:txBody>
      </p:sp>
    </p:spTree>
    <p:extLst>
      <p:ext uri="{BB962C8B-B14F-4D97-AF65-F5344CB8AC3E}">
        <p14:creationId xmlns:p14="http://schemas.microsoft.com/office/powerpoint/2010/main" val="99541916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rmAutofit/>
          </a:bodyPr>
          <a:lstStyle>
            <a:lvl1pPr lvl="0" algn="r">
              <a:buNone/>
              <a:defRPr sz="1333">
                <a:solidFill>
                  <a:schemeClr val="dk2"/>
                </a:solidFill>
              </a:defRPr>
            </a:lvl1pPr>
            <a:lvl2pPr lvl="1" algn="r">
              <a:buNone/>
              <a:defRPr sz="1333">
                <a:solidFill>
                  <a:schemeClr val="dk2"/>
                </a:solidFill>
              </a:defRPr>
            </a:lvl2pPr>
            <a:lvl3pPr lvl="2" algn="r">
              <a:buNone/>
              <a:defRPr sz="1333">
                <a:solidFill>
                  <a:schemeClr val="dk2"/>
                </a:solidFill>
              </a:defRPr>
            </a:lvl3pPr>
            <a:lvl4pPr lvl="3" algn="r">
              <a:buNone/>
              <a:defRPr sz="1333">
                <a:solidFill>
                  <a:schemeClr val="dk2"/>
                </a:solidFill>
              </a:defRPr>
            </a:lvl4pPr>
            <a:lvl5pPr lvl="4" algn="r">
              <a:buNone/>
              <a:defRPr sz="1333">
                <a:solidFill>
                  <a:schemeClr val="dk2"/>
                </a:solidFill>
              </a:defRPr>
            </a:lvl5pPr>
            <a:lvl6pPr lvl="5" algn="r">
              <a:buNone/>
              <a:defRPr sz="1333">
                <a:solidFill>
                  <a:schemeClr val="dk2"/>
                </a:solidFill>
              </a:defRPr>
            </a:lvl6pPr>
            <a:lvl7pPr lvl="6" algn="r">
              <a:buNone/>
              <a:defRPr sz="1333">
                <a:solidFill>
                  <a:schemeClr val="dk2"/>
                </a:solidFill>
              </a:defRPr>
            </a:lvl7pPr>
            <a:lvl8pPr lvl="7" algn="r">
              <a:buNone/>
              <a:defRPr sz="1333">
                <a:solidFill>
                  <a:schemeClr val="dk2"/>
                </a:solidFill>
              </a:defRPr>
            </a:lvl8pPr>
            <a:lvl9pPr lvl="8" algn="r">
              <a:buNone/>
              <a:defRPr sz="1333">
                <a:solidFill>
                  <a:schemeClr val="dk2"/>
                </a:solidFill>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839359474"/>
      </p:ext>
    </p:extLst>
  </p:cSld>
  <p:clrMap bg1="lt1" tx1="dk1" bg2="dk2" tx2="lt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 id="2147483701"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7.xml"/></Relationships>
</file>

<file path=ppt/slides/_rels/slide1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png"/><Relationship Id="rId1" Type="http://schemas.openxmlformats.org/officeDocument/2006/relationships/slideLayout" Target="../slideLayouts/slideLayout37.xml"/><Relationship Id="rId4" Type="http://schemas.openxmlformats.org/officeDocument/2006/relationships/hyperlink" Target="https://www.v7labs.com/blog/yolo-object-detection"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Layout" Target="../slideLayouts/slideLayout24.xml"/></Relationships>
</file>

<file path=ppt/slides/_rels/slide1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5.xml.rels><?xml version="1.0" encoding="UTF-8" standalone="yes"?>
<Relationships xmlns="http://schemas.openxmlformats.org/package/2006/relationships"><Relationship Id="rId3" Type="http://schemas.openxmlformats.org/officeDocument/2006/relationships/image" Target="../media/image27.svg"/><Relationship Id="rId7" Type="http://schemas.openxmlformats.org/officeDocument/2006/relationships/image" Target="../media/image31.svg"/><Relationship Id="rId2" Type="http://schemas.openxmlformats.org/officeDocument/2006/relationships/image" Target="../media/image26.png"/><Relationship Id="rId1" Type="http://schemas.openxmlformats.org/officeDocument/2006/relationships/slideLayout" Target="../slideLayouts/slideLayout24.xml"/><Relationship Id="rId6" Type="http://schemas.openxmlformats.org/officeDocument/2006/relationships/image" Target="../media/image30.png"/><Relationship Id="rId5" Type="http://schemas.openxmlformats.org/officeDocument/2006/relationships/image" Target="../media/image29.svg"/><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4.png"/><Relationship Id="rId7" Type="http://schemas.openxmlformats.org/officeDocument/2006/relationships/image" Target="../media/image29.svg"/><Relationship Id="rId2" Type="http://schemas.openxmlformats.org/officeDocument/2006/relationships/notesSlide" Target="../notesSlides/notesSlide4.xml"/><Relationship Id="rId1" Type="http://schemas.openxmlformats.org/officeDocument/2006/relationships/slideLayout" Target="../slideLayouts/slideLayout24.xml"/><Relationship Id="rId6" Type="http://schemas.openxmlformats.org/officeDocument/2006/relationships/image" Target="../media/image28.png"/><Relationship Id="rId5" Type="http://schemas.openxmlformats.org/officeDocument/2006/relationships/image" Target="../media/image27.svg"/><Relationship Id="rId4" Type="http://schemas.openxmlformats.org/officeDocument/2006/relationships/image" Target="../media/image26.png"/><Relationship Id="rId9" Type="http://schemas.openxmlformats.org/officeDocument/2006/relationships/image" Target="../media/image31.svg"/></Relationships>
</file>

<file path=ppt/slides/_rels/slide17.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24.png"/><Relationship Id="rId1" Type="http://schemas.openxmlformats.org/officeDocument/2006/relationships/slideLayout" Target="../slideLayouts/slideLayout24.xml"/></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4.xml"/></Relationships>
</file>

<file path=ppt/slides/_rels/slide1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3.xml"/></Relationships>
</file>

<file path=ppt/slides/_rels/slide2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4.xml"/></Relationships>
</file>

<file path=ppt/slides/_rels/slide2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4.xml"/></Relationships>
</file>

<file path=ppt/slides/_rels/slide2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4.xml"/></Relationships>
</file>

<file path=ppt/slides/_rels/slide23.xml.rels><?xml version="1.0" encoding="UTF-8" standalone="yes"?>
<Relationships xmlns="http://schemas.openxmlformats.org/package/2006/relationships"><Relationship Id="rId8" Type="http://schemas.openxmlformats.org/officeDocument/2006/relationships/image" Target="../media/image42.sv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image" Target="../media/image24.png"/><Relationship Id="rId1" Type="http://schemas.openxmlformats.org/officeDocument/2006/relationships/slideLayout" Target="../slideLayouts/slideLayout24.xml"/><Relationship Id="rId6" Type="http://schemas.openxmlformats.org/officeDocument/2006/relationships/image" Target="../media/image40.svg"/><Relationship Id="rId5" Type="http://schemas.openxmlformats.org/officeDocument/2006/relationships/image" Target="../media/image39.png"/><Relationship Id="rId4" Type="http://schemas.openxmlformats.org/officeDocument/2006/relationships/image" Target="../media/image38.svg"/><Relationship Id="rId9" Type="http://schemas.openxmlformats.org/officeDocument/2006/relationships/image" Target="../media/image43.svg"/></Relationships>
</file>

<file path=ppt/slides/_rels/slide24.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3" Type="http://schemas.openxmlformats.org/officeDocument/2006/relationships/hyperlink" Target="https://doi.org/10.48550/arXiv.2310.18689"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3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hyperlink" Target="https://doi.org/10.48550/arXiv.2310.18689"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7.xml"/><Relationship Id="rId1" Type="http://schemas.openxmlformats.org/officeDocument/2006/relationships/slideLayout" Target="../slideLayouts/slideLayout2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jpeg"/><Relationship Id="rId1" Type="http://schemas.openxmlformats.org/officeDocument/2006/relationships/slideLayout" Target="../slideLayouts/slideLayout2.xml"/><Relationship Id="rId4" Type="http://schemas.openxmlformats.org/officeDocument/2006/relationships/image" Target="../media/image51.jpeg"/></Relationships>
</file>

<file path=ppt/slides/_rels/slide35.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2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8.xml"/><Relationship Id="rId1" Type="http://schemas.openxmlformats.org/officeDocument/2006/relationships/slideLayout" Target="../slideLayouts/slideLayout39.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3.xml"/></Relationships>
</file>

<file path=ppt/slides/_rels/slide3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0.xml"/><Relationship Id="rId1" Type="http://schemas.openxmlformats.org/officeDocument/2006/relationships/slideLayout" Target="../slideLayouts/slideLayout39.xml"/><Relationship Id="rId5" Type="http://schemas.openxmlformats.org/officeDocument/2006/relationships/image" Target="../media/image56.png"/><Relationship Id="rId4" Type="http://schemas.openxmlformats.org/officeDocument/2006/relationships/image" Target="../media/image55.png"/></Relationships>
</file>

<file path=ppt/slides/_rels/slide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4.xml"/></Relationships>
</file>

<file path=ppt/slides/_rels/slide40.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24.xml"/></Relationships>
</file>

<file path=ppt/slides/_rels/slide41.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11.xml"/><Relationship Id="rId1" Type="http://schemas.openxmlformats.org/officeDocument/2006/relationships/slideLayout" Target="../slideLayouts/slideLayout24.xml"/></Relationships>
</file>

<file path=ppt/slides/_rels/slide4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3.xml"/></Relationships>
</file>

<file path=ppt/slides/_rels/slide43.xml.rels><?xml version="1.0" encoding="UTF-8" standalone="yes"?>
<Relationships xmlns="http://schemas.openxmlformats.org/package/2006/relationships"><Relationship Id="rId3" Type="http://schemas.openxmlformats.org/officeDocument/2006/relationships/hyperlink" Target="https://en.wikipedia.org/wiki/Intelligence" TargetMode="External"/><Relationship Id="rId7" Type="http://schemas.openxmlformats.org/officeDocument/2006/relationships/image" Target="../media/image59.png"/><Relationship Id="rId2" Type="http://schemas.openxmlformats.org/officeDocument/2006/relationships/notesSlide" Target="../notesSlides/notesSlide12.xml"/><Relationship Id="rId1" Type="http://schemas.openxmlformats.org/officeDocument/2006/relationships/slideLayout" Target="../slideLayouts/slideLayout37.xml"/><Relationship Id="rId6" Type="http://schemas.openxmlformats.org/officeDocument/2006/relationships/hyperlink" Target="https://en.wikipedia.org/wiki/Artificial_intelligence" TargetMode="External"/><Relationship Id="rId5" Type="http://schemas.openxmlformats.org/officeDocument/2006/relationships/hyperlink" Target="https://en.wikipedia.org/wiki/Computer" TargetMode="External"/><Relationship Id="rId4" Type="http://schemas.openxmlformats.org/officeDocument/2006/relationships/hyperlink" Target="https://en.wikipedia.org/wiki/Machine" TargetMode="External"/></Relationships>
</file>

<file path=ppt/slides/_rels/slide4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4.xml"/></Relationships>
</file>

<file path=ppt/slides/_rels/slide4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3.xml"/><Relationship Id="rId1" Type="http://schemas.openxmlformats.org/officeDocument/2006/relationships/slideLayout" Target="../slideLayouts/slideLayout24.xml"/></Relationships>
</file>

<file path=ppt/slides/_rels/slide46.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24.xml"/></Relationships>
</file>

<file path=ppt/slides/_rels/slide4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4.xml"/><Relationship Id="rId1" Type="http://schemas.openxmlformats.org/officeDocument/2006/relationships/slideLayout" Target="../slideLayouts/slideLayout37.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5.xml"/><Relationship Id="rId1" Type="http://schemas.openxmlformats.org/officeDocument/2006/relationships/slideLayout" Target="../slideLayouts/slideLayout24.xml"/><Relationship Id="rId6" Type="http://schemas.openxmlformats.org/officeDocument/2006/relationships/image" Target="../media/image71.png"/><Relationship Id="rId5" Type="http://schemas.openxmlformats.org/officeDocument/2006/relationships/hyperlink" Target="https://github.com/ontox-project/en-tox" TargetMode="External"/><Relationship Id="rId4" Type="http://schemas.openxmlformats.org/officeDocument/2006/relationships/image" Target="../media/image70.png"/></Relationships>
</file>

<file path=ppt/slides/_rels/slide4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6.xml"/><Relationship Id="rId1" Type="http://schemas.openxmlformats.org/officeDocument/2006/relationships/slideLayout" Target="../slideLayouts/slideLayout24.xml"/><Relationship Id="rId4" Type="http://schemas.openxmlformats.org/officeDocument/2006/relationships/image" Target="../media/image73.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s://www.rcsb.org/" TargetMode="External"/><Relationship Id="rId1" Type="http://schemas.openxmlformats.org/officeDocument/2006/relationships/slideLayout" Target="../slideLayouts/slideLayout24.xml"/><Relationship Id="rId4" Type="http://schemas.openxmlformats.org/officeDocument/2006/relationships/image" Target="../media/image14.jpeg"/></Relationships>
</file>

<file path=ppt/slides/_rels/slide50.xml.rels><?xml version="1.0" encoding="UTF-8" standalone="yes"?>
<Relationships xmlns="http://schemas.openxmlformats.org/package/2006/relationships"><Relationship Id="rId3" Type="http://schemas.openxmlformats.org/officeDocument/2006/relationships/hyperlink" Target="https://doi.org/10.1007/s00204-023-03637-7" TargetMode="External"/><Relationship Id="rId2" Type="http://schemas.openxmlformats.org/officeDocument/2006/relationships/image" Target="../media/image74.jpeg"/><Relationship Id="rId1" Type="http://schemas.openxmlformats.org/officeDocument/2006/relationships/slideLayout" Target="../slideLayouts/slideLayout25.xml"/><Relationship Id="rId4" Type="http://schemas.openxmlformats.org/officeDocument/2006/relationships/hyperlink" Target="https://static-content.springer.com/esm/art%3A10.1007%2Fs00204-023-03637-7/MediaObjects/204_2023_3637_MOESM1_ESM.xlsx" TargetMode="External"/></Relationships>
</file>

<file path=ppt/slides/_rels/slide5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7.xml"/><Relationship Id="rId1" Type="http://schemas.openxmlformats.org/officeDocument/2006/relationships/slideLayout" Target="../slideLayouts/slideLayout24.xml"/><Relationship Id="rId5" Type="http://schemas.openxmlformats.org/officeDocument/2006/relationships/hyperlink" Target="https://medium.com/@hari4om/word-embedding-d816f643140" TargetMode="External"/><Relationship Id="rId4" Type="http://schemas.openxmlformats.org/officeDocument/2006/relationships/image" Target="../media/image33.png"/></Relationships>
</file>

<file path=ppt/slides/_rels/slide5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8.xml"/><Relationship Id="rId1" Type="http://schemas.openxmlformats.org/officeDocument/2006/relationships/slideLayout" Target="../slideLayouts/slideLayout26.xml"/><Relationship Id="rId4" Type="http://schemas.openxmlformats.org/officeDocument/2006/relationships/image" Target="../media/image77.svg"/></Relationships>
</file>

<file path=ppt/slides/_rels/slide53.xml.rels><?xml version="1.0" encoding="UTF-8" standalone="yes"?>
<Relationships xmlns="http://schemas.openxmlformats.org/package/2006/relationships"><Relationship Id="rId8" Type="http://schemas.openxmlformats.org/officeDocument/2006/relationships/customXml" Target="../ink/ink2.xml"/><Relationship Id="rId13" Type="http://schemas.openxmlformats.org/officeDocument/2006/relationships/image" Target="../media/image221.png"/><Relationship Id="rId18" Type="http://schemas.openxmlformats.org/officeDocument/2006/relationships/customXml" Target="../ink/ink7.xml"/><Relationship Id="rId3" Type="http://schemas.openxmlformats.org/officeDocument/2006/relationships/image" Target="../media/image78.png"/><Relationship Id="rId21" Type="http://schemas.openxmlformats.org/officeDocument/2006/relationships/hyperlink" Target="https://prodi.gy/" TargetMode="External"/><Relationship Id="rId7" Type="http://schemas.openxmlformats.org/officeDocument/2006/relationships/image" Target="../media/image190.png"/><Relationship Id="rId12" Type="http://schemas.openxmlformats.org/officeDocument/2006/relationships/customXml" Target="../ink/ink4.xml"/><Relationship Id="rId17" Type="http://schemas.openxmlformats.org/officeDocument/2006/relationships/image" Target="../media/image240.png"/><Relationship Id="rId2" Type="http://schemas.openxmlformats.org/officeDocument/2006/relationships/notesSlide" Target="../notesSlides/notesSlide19.xml"/><Relationship Id="rId16" Type="http://schemas.openxmlformats.org/officeDocument/2006/relationships/customXml" Target="../ink/ink6.xml"/><Relationship Id="rId20" Type="http://schemas.openxmlformats.org/officeDocument/2006/relationships/image" Target="../media/image81.png"/><Relationship Id="rId1" Type="http://schemas.openxmlformats.org/officeDocument/2006/relationships/slideLayout" Target="../slideLayouts/slideLayout24.xml"/><Relationship Id="rId6" Type="http://schemas.openxmlformats.org/officeDocument/2006/relationships/customXml" Target="../ink/ink1.xml"/><Relationship Id="rId11" Type="http://schemas.openxmlformats.org/officeDocument/2006/relationships/image" Target="../media/image210.png"/><Relationship Id="rId5" Type="http://schemas.openxmlformats.org/officeDocument/2006/relationships/image" Target="../media/image80.png"/><Relationship Id="rId15" Type="http://schemas.openxmlformats.org/officeDocument/2006/relationships/image" Target="../media/image230.png"/><Relationship Id="rId10" Type="http://schemas.openxmlformats.org/officeDocument/2006/relationships/customXml" Target="../ink/ink3.xml"/><Relationship Id="rId19" Type="http://schemas.openxmlformats.org/officeDocument/2006/relationships/image" Target="../media/image250.png"/><Relationship Id="rId4" Type="http://schemas.openxmlformats.org/officeDocument/2006/relationships/image" Target="../media/image79.png"/><Relationship Id="rId9" Type="http://schemas.openxmlformats.org/officeDocument/2006/relationships/image" Target="../media/image200.png"/><Relationship Id="rId14" Type="http://schemas.openxmlformats.org/officeDocument/2006/relationships/customXml" Target="../ink/ink5.xml"/></Relationships>
</file>

<file path=ppt/slides/_rels/slide54.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hyperlink" Target="https://github.com/microsoft/graphrag" TargetMode="External"/><Relationship Id="rId1" Type="http://schemas.openxmlformats.org/officeDocument/2006/relationships/slideLayout" Target="../slideLayouts/slideLayout25.xml"/><Relationship Id="rId4" Type="http://schemas.openxmlformats.org/officeDocument/2006/relationships/image" Target="../media/image83.png"/></Relationships>
</file>

<file path=ppt/slides/_rels/slide55.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20.xml"/><Relationship Id="rId1" Type="http://schemas.openxmlformats.org/officeDocument/2006/relationships/slideLayout" Target="../slideLayouts/slideLayout38.xml"/></Relationships>
</file>

<file path=ppt/slides/_rels/slide5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21.xml"/><Relationship Id="rId1" Type="http://schemas.openxmlformats.org/officeDocument/2006/relationships/slideLayout" Target="../slideLayouts/slideLayout38.xml"/></Relationships>
</file>

<file path=ppt/slides/_rels/slide5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22.xml"/><Relationship Id="rId1" Type="http://schemas.openxmlformats.org/officeDocument/2006/relationships/slideLayout" Target="../slideLayouts/slideLayout38.xml"/></Relationships>
</file>

<file path=ppt/slides/_rels/slide6.xml.rels><?xml version="1.0" encoding="UTF-8" standalone="yes"?>
<Relationships xmlns="http://schemas.openxmlformats.org/package/2006/relationships"><Relationship Id="rId3" Type="http://schemas.openxmlformats.org/officeDocument/2006/relationships/hyperlink" Target="https://alphafoldserver.com/" TargetMode="External"/><Relationship Id="rId2" Type="http://schemas.openxmlformats.org/officeDocument/2006/relationships/hyperlink" Target="https://www.uniprot.org/" TargetMode="External"/><Relationship Id="rId1" Type="http://schemas.openxmlformats.org/officeDocument/2006/relationships/slideLayout" Target="../slideLayouts/slideLayout24.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4.xml"/><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3.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3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577D6B2E-37A3-429E-A37C-F30ED64872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3" name="Rectangle 12">
            <a:extLst>
              <a:ext uri="{FF2B5EF4-FFF2-40B4-BE49-F238E27FC236}">
                <a16:creationId xmlns:a16="http://schemas.microsoft.com/office/drawing/2014/main" id="{5CEAD642-85CF-4750-8432-7C80C901F0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1723" y="-1"/>
            <a:ext cx="12225953" cy="6868071"/>
          </a:xfrm>
          <a:prstGeom prst="rect">
            <a:avLst/>
          </a:prstGeom>
          <a:gradFill>
            <a:gsLst>
              <a:gs pos="0">
                <a:srgbClr val="000000"/>
              </a:gs>
              <a:gs pos="100000">
                <a:schemeClr val="accent1">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5" name="Rectangle 14">
            <a:extLst>
              <a:ext uri="{FF2B5EF4-FFF2-40B4-BE49-F238E27FC236}">
                <a16:creationId xmlns:a16="http://schemas.microsoft.com/office/drawing/2014/main" id="{FA33EEAE-15D5-4119-8C1E-89D943F911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441959" y="-3"/>
            <a:ext cx="11772269" cy="6868074"/>
          </a:xfrm>
          <a:prstGeom prst="rect">
            <a:avLst/>
          </a:prstGeom>
          <a:gradFill>
            <a:gsLst>
              <a:gs pos="21000">
                <a:schemeClr val="accent1">
                  <a:lumMod val="50000"/>
                  <a:alpha val="83000"/>
                </a:schemeClr>
              </a:gs>
              <a:gs pos="100000">
                <a:schemeClr val="accent1">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7" name="Rectangle 16">
            <a:extLst>
              <a:ext uri="{FF2B5EF4-FFF2-40B4-BE49-F238E27FC236}">
                <a16:creationId xmlns:a16="http://schemas.microsoft.com/office/drawing/2014/main" id="{730D8B3B-9B80-4025-B934-26DC7D7CD2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5200" y="0"/>
            <a:ext cx="3623374" cy="6868072"/>
          </a:xfrm>
          <a:prstGeom prst="rect">
            <a:avLst/>
          </a:prstGeom>
          <a:gradFill>
            <a:gsLst>
              <a:gs pos="0">
                <a:schemeClr val="accent1">
                  <a:lumMod val="75000"/>
                  <a:alpha val="0"/>
                </a:schemeClr>
              </a:gs>
              <a:gs pos="99000">
                <a:srgbClr val="000000">
                  <a:alpha val="41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9" name="Rectangle 18">
            <a:extLst>
              <a:ext uri="{FF2B5EF4-FFF2-40B4-BE49-F238E27FC236}">
                <a16:creationId xmlns:a16="http://schemas.microsoft.com/office/drawing/2014/main" id="{1064D5D5-227B-4F66-9AEA-46F570E793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5875" y="-3"/>
            <a:ext cx="12233581" cy="6868076"/>
          </a:xfrm>
          <a:prstGeom prst="rect">
            <a:avLst/>
          </a:prstGeom>
          <a:gradFill>
            <a:gsLst>
              <a:gs pos="3000">
                <a:schemeClr val="accent1">
                  <a:lumMod val="75000"/>
                  <a:alpha val="0"/>
                </a:schemeClr>
              </a:gs>
              <a:gs pos="100000">
                <a:srgbClr val="000000">
                  <a:alpha val="73000"/>
                </a:srgb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1" name="Rectangle 20">
            <a:extLst>
              <a:ext uri="{FF2B5EF4-FFF2-40B4-BE49-F238E27FC236}">
                <a16:creationId xmlns:a16="http://schemas.microsoft.com/office/drawing/2014/main" id="{646B67A4-D328-4747-A82B-65E84FA463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484334" y="-861824"/>
            <a:ext cx="6861931" cy="8597859"/>
          </a:xfrm>
          <a:prstGeom prst="rect">
            <a:avLst/>
          </a:prstGeom>
          <a:gradFill>
            <a:gsLst>
              <a:gs pos="3000">
                <a:schemeClr val="accent1">
                  <a:lumMod val="75000"/>
                  <a:alpha val="0"/>
                </a:schemeClr>
              </a:gs>
              <a:gs pos="100000">
                <a:srgbClr val="000000">
                  <a:alpha val="27000"/>
                </a:srgb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3" name="Oval 22">
            <a:extLst>
              <a:ext uri="{FF2B5EF4-FFF2-40B4-BE49-F238E27FC236}">
                <a16:creationId xmlns:a16="http://schemas.microsoft.com/office/drawing/2014/main" id="{B5A1B09C-1565-46F8-B70F-621C5EB48A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993193">
            <a:off x="1186972" y="1089049"/>
            <a:ext cx="4967533" cy="4988390"/>
          </a:xfrm>
          <a:prstGeom prst="ellipse">
            <a:avLst/>
          </a:prstGeom>
          <a:gradFill>
            <a:gsLst>
              <a:gs pos="0">
                <a:schemeClr val="accent1">
                  <a:alpha val="26000"/>
                </a:schemeClr>
              </a:gs>
              <a:gs pos="85000">
                <a:schemeClr val="accent1">
                  <a:lumMod val="60000"/>
                  <a:lumOff val="4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FE065C0B-72C8-2763-874F-996B58085E30}"/>
              </a:ext>
            </a:extLst>
          </p:cNvPr>
          <p:cNvSpPr>
            <a:spLocks noGrp="1"/>
          </p:cNvSpPr>
          <p:nvPr>
            <p:ph type="ctrTitle"/>
          </p:nvPr>
        </p:nvSpPr>
        <p:spPr>
          <a:xfrm>
            <a:off x="650609" y="911795"/>
            <a:ext cx="10916486" cy="3178689"/>
          </a:xfrm>
        </p:spPr>
        <p:txBody>
          <a:bodyPr>
            <a:noAutofit/>
          </a:bodyPr>
          <a:lstStyle/>
          <a:p>
            <a:pPr algn="l"/>
            <a:r>
              <a:rPr lang="nl-NL" sz="3200" dirty="0">
                <a:solidFill>
                  <a:schemeClr val="bg1"/>
                </a:solidFill>
              </a:rPr>
              <a:t>ECHA Course on </a:t>
            </a:r>
            <a:r>
              <a:rPr lang="nl-NL" sz="3200" dirty="0" err="1">
                <a:solidFill>
                  <a:schemeClr val="bg1"/>
                </a:solidFill>
              </a:rPr>
              <a:t>Artificial</a:t>
            </a:r>
            <a:r>
              <a:rPr lang="nl-NL" sz="3200" dirty="0">
                <a:solidFill>
                  <a:schemeClr val="bg1"/>
                </a:solidFill>
              </a:rPr>
              <a:t> Intelligence </a:t>
            </a:r>
            <a:r>
              <a:rPr lang="nl-NL" sz="3200" dirty="0" err="1">
                <a:solidFill>
                  <a:schemeClr val="bg1"/>
                </a:solidFill>
              </a:rPr>
              <a:t>for</a:t>
            </a:r>
            <a:r>
              <a:rPr lang="nl-NL" sz="3200" dirty="0">
                <a:solidFill>
                  <a:schemeClr val="bg1"/>
                </a:solidFill>
              </a:rPr>
              <a:t> Chemical Risk Assessment</a:t>
            </a:r>
            <a:br>
              <a:rPr lang="nl-NL" sz="3200" dirty="0">
                <a:solidFill>
                  <a:schemeClr val="bg1"/>
                </a:solidFill>
              </a:rPr>
            </a:br>
            <a:br>
              <a:rPr lang="nl-NL" sz="3200" dirty="0">
                <a:solidFill>
                  <a:schemeClr val="bg1"/>
                </a:solidFill>
              </a:rPr>
            </a:br>
            <a:r>
              <a:rPr lang="nl-NL" sz="3200" dirty="0" err="1">
                <a:solidFill>
                  <a:schemeClr val="bg1"/>
                </a:solidFill>
              </a:rPr>
              <a:t>Lecture</a:t>
            </a:r>
            <a:r>
              <a:rPr lang="nl-NL" sz="3200" dirty="0">
                <a:solidFill>
                  <a:schemeClr val="bg1"/>
                </a:solidFill>
              </a:rPr>
              <a:t> 3; Foundation </a:t>
            </a:r>
            <a:r>
              <a:rPr lang="nl-NL" sz="3200" dirty="0" err="1">
                <a:solidFill>
                  <a:schemeClr val="bg1"/>
                </a:solidFill>
              </a:rPr>
              <a:t>Models</a:t>
            </a:r>
            <a:br>
              <a:rPr lang="nl-NL" sz="3200" dirty="0">
                <a:solidFill>
                  <a:schemeClr val="bg1"/>
                </a:solidFill>
              </a:rPr>
            </a:br>
            <a:br>
              <a:rPr lang="nl-NL" sz="3200" dirty="0">
                <a:solidFill>
                  <a:schemeClr val="bg1"/>
                </a:solidFill>
              </a:rPr>
            </a:br>
            <a:r>
              <a:rPr lang="nl-NL" sz="3200" dirty="0" err="1">
                <a:solidFill>
                  <a:schemeClr val="bg1"/>
                </a:solidFill>
              </a:rPr>
              <a:t>Panagiotis</a:t>
            </a:r>
            <a:r>
              <a:rPr lang="nl-NL" sz="3200" dirty="0">
                <a:solidFill>
                  <a:schemeClr val="bg1"/>
                </a:solidFill>
              </a:rPr>
              <a:t> (</a:t>
            </a:r>
            <a:r>
              <a:rPr lang="nl-NL" sz="3200" dirty="0" err="1">
                <a:solidFill>
                  <a:schemeClr val="bg1"/>
                </a:solidFill>
              </a:rPr>
              <a:t>Panos</a:t>
            </a:r>
            <a:r>
              <a:rPr lang="nl-NL" sz="3200" dirty="0">
                <a:solidFill>
                  <a:schemeClr val="bg1"/>
                </a:solidFill>
              </a:rPr>
              <a:t>) </a:t>
            </a:r>
            <a:r>
              <a:rPr lang="nl-NL" sz="3200" dirty="0" err="1">
                <a:solidFill>
                  <a:schemeClr val="bg1"/>
                </a:solidFill>
              </a:rPr>
              <a:t>Karamertzanis</a:t>
            </a:r>
            <a:r>
              <a:rPr lang="nl-NL" sz="3200" dirty="0">
                <a:solidFill>
                  <a:schemeClr val="bg1"/>
                </a:solidFill>
              </a:rPr>
              <a:t>, PhD; Michael Liem, PhD; </a:t>
            </a:r>
            <a:br>
              <a:rPr lang="nl-NL" sz="3200" dirty="0">
                <a:solidFill>
                  <a:schemeClr val="bg1"/>
                </a:solidFill>
              </a:rPr>
            </a:br>
            <a:r>
              <a:rPr lang="nl-NL" sz="3200" dirty="0">
                <a:solidFill>
                  <a:schemeClr val="bg1"/>
                </a:solidFill>
              </a:rPr>
              <a:t>(Marc Teunis, PhD;) Coert van Gemeren, PhD</a:t>
            </a:r>
          </a:p>
        </p:txBody>
      </p:sp>
      <p:sp>
        <p:nvSpPr>
          <p:cNvPr id="25" name="Rectangle 24">
            <a:extLst>
              <a:ext uri="{FF2B5EF4-FFF2-40B4-BE49-F238E27FC236}">
                <a16:creationId xmlns:a16="http://schemas.microsoft.com/office/drawing/2014/main" id="{8C516CC8-80AC-446C-A56E-9F54B72104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4490110"/>
            <a:ext cx="12217710" cy="2377962"/>
          </a:xfrm>
          <a:prstGeom prst="rect">
            <a:avLst/>
          </a:prstGeom>
          <a:gradFill>
            <a:gsLst>
              <a:gs pos="0">
                <a:schemeClr val="accent1">
                  <a:lumMod val="75000"/>
                  <a:alpha val="50000"/>
                </a:schemeClr>
              </a:gs>
              <a:gs pos="99000">
                <a:srgbClr val="000000">
                  <a:alpha val="34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5" name="Footer Placeholder 4">
            <a:extLst>
              <a:ext uri="{FF2B5EF4-FFF2-40B4-BE49-F238E27FC236}">
                <a16:creationId xmlns:a16="http://schemas.microsoft.com/office/drawing/2014/main" id="{AFFECB1F-6ED2-727C-6758-E7BE975EF810}"/>
              </a:ext>
            </a:extLst>
          </p:cNvPr>
          <p:cNvSpPr>
            <a:spLocks noGrp="1"/>
          </p:cNvSpPr>
          <p:nvPr>
            <p:ph type="ftr" sz="quarter" idx="11"/>
          </p:nvPr>
        </p:nvSpPr>
        <p:spPr>
          <a:xfrm rot="5400000">
            <a:off x="-1828800" y="1984248"/>
            <a:ext cx="4114800" cy="365125"/>
          </a:xfrm>
        </p:spPr>
        <p:txBody>
          <a:bodyPr>
            <a:norm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nl-NL" sz="1100" b="0" i="0" u="none" strike="noStrike" kern="1200" cap="none" spc="0" normalizeH="0" baseline="0" noProof="0">
                <a:ln>
                  <a:noFill/>
                </a:ln>
                <a:solidFill>
                  <a:srgbClr val="FFFFFF"/>
                </a:solidFill>
                <a:effectLst/>
                <a:uLnTx/>
                <a:uFillTx/>
                <a:latin typeface="Aptos" panose="02110004020202020204"/>
                <a:ea typeface="+mn-ea"/>
                <a:cs typeface="+mn-cs"/>
              </a:rPr>
              <a:t>AInTox</a:t>
            </a:r>
          </a:p>
        </p:txBody>
      </p:sp>
      <p:sp>
        <p:nvSpPr>
          <p:cNvPr id="4" name="Date Placeholder 3">
            <a:extLst>
              <a:ext uri="{FF2B5EF4-FFF2-40B4-BE49-F238E27FC236}">
                <a16:creationId xmlns:a16="http://schemas.microsoft.com/office/drawing/2014/main" id="{8510A7C8-5B43-CA2C-84B1-C05072C3FCBA}"/>
              </a:ext>
            </a:extLst>
          </p:cNvPr>
          <p:cNvSpPr>
            <a:spLocks noGrp="1"/>
          </p:cNvSpPr>
          <p:nvPr>
            <p:ph type="dt" sz="half" idx="10"/>
          </p:nvPr>
        </p:nvSpPr>
        <p:spPr>
          <a:xfrm>
            <a:off x="8970264" y="6455664"/>
            <a:ext cx="2743200" cy="365125"/>
          </a:xfrm>
        </p:spPr>
        <p:txBody>
          <a:bodyP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r>
              <a:rPr kumimoji="0" lang="en-US" sz="1100" b="0" i="0" u="none" strike="noStrike" kern="1200" cap="none" spc="0" normalizeH="0" baseline="0" noProof="0">
                <a:ln>
                  <a:noFill/>
                </a:ln>
                <a:solidFill>
                  <a:srgbClr val="FFFFFF"/>
                </a:solidFill>
                <a:effectLst/>
                <a:uLnTx/>
                <a:uFillTx/>
                <a:latin typeface="Aptos" panose="02110004020202020204"/>
                <a:ea typeface="+mn-ea"/>
                <a:cs typeface="+mn-cs"/>
              </a:rPr>
              <a:t>26/27 Feb. 2025</a:t>
            </a:r>
            <a:endParaRPr kumimoji="0" lang="nl-NL" sz="1100" b="0" i="0" u="none" strike="noStrike" kern="1200" cap="none" spc="0" normalizeH="0" baseline="0" noProof="0">
              <a:ln>
                <a:noFill/>
              </a:ln>
              <a:solidFill>
                <a:srgbClr val="FFFFFF"/>
              </a:solidFill>
              <a:effectLst/>
              <a:uLnTx/>
              <a:uFillTx/>
              <a:latin typeface="Aptos" panose="02110004020202020204"/>
              <a:ea typeface="+mn-ea"/>
              <a:cs typeface="+mn-cs"/>
            </a:endParaRPr>
          </a:p>
        </p:txBody>
      </p:sp>
      <p:sp>
        <p:nvSpPr>
          <p:cNvPr id="6" name="Slide Number Placeholder 5">
            <a:extLst>
              <a:ext uri="{FF2B5EF4-FFF2-40B4-BE49-F238E27FC236}">
                <a16:creationId xmlns:a16="http://schemas.microsoft.com/office/drawing/2014/main" id="{C3D59142-22B5-1B07-DDD4-8AB77BEC0023}"/>
              </a:ext>
            </a:extLst>
          </p:cNvPr>
          <p:cNvSpPr>
            <a:spLocks noGrp="1"/>
          </p:cNvSpPr>
          <p:nvPr>
            <p:ph type="sldNum" sz="quarter" idx="12"/>
          </p:nvPr>
        </p:nvSpPr>
        <p:spPr>
          <a:xfrm>
            <a:off x="11704320" y="6455664"/>
            <a:ext cx="448056" cy="365125"/>
          </a:xfrm>
        </p:spPr>
        <p:txBody>
          <a:bodyP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C8EA8AC6-727D-D04B-AF18-1C187CFAAFD8}" type="slidenum">
              <a:rPr kumimoji="0" lang="nl-NL" sz="1100" b="0" i="0" u="none" strike="noStrike" kern="1200" cap="none" spc="0" normalizeH="0" baseline="0" noProof="0">
                <a:ln>
                  <a:noFill/>
                </a:ln>
                <a:solidFill>
                  <a:srgbClr val="FFFFFF"/>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1</a:t>
            </a:fld>
            <a:endParaRPr kumimoji="0" lang="nl-NL" sz="1100" b="0" i="0" u="none" strike="noStrike" kern="1200" cap="none" spc="0" normalizeH="0" baseline="0" noProof="0">
              <a:ln>
                <a:noFill/>
              </a:ln>
              <a:solidFill>
                <a:srgbClr val="FFFFFF"/>
              </a:solidFill>
              <a:effectLst/>
              <a:uLnTx/>
              <a:uFillTx/>
              <a:latin typeface="Aptos" panose="02110004020202020204"/>
              <a:ea typeface="+mn-ea"/>
              <a:cs typeface="+mn-cs"/>
            </a:endParaRPr>
          </a:p>
        </p:txBody>
      </p:sp>
    </p:spTree>
    <p:extLst>
      <p:ext uri="{BB962C8B-B14F-4D97-AF65-F5344CB8AC3E}">
        <p14:creationId xmlns:p14="http://schemas.microsoft.com/office/powerpoint/2010/main" val="40345978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264280-9FD4-8174-1DD4-B6BD181E4AB5}"/>
              </a:ext>
            </a:extLst>
          </p:cNvPr>
          <p:cNvSpPr>
            <a:spLocks noGrp="1"/>
          </p:cNvSpPr>
          <p:nvPr>
            <p:ph type="title"/>
          </p:nvPr>
        </p:nvSpPr>
        <p:spPr>
          <a:xfrm>
            <a:off x="252413" y="136525"/>
            <a:ext cx="10515600" cy="556546"/>
          </a:xfrm>
        </p:spPr>
        <p:txBody>
          <a:bodyPr>
            <a:normAutofit fontScale="90000"/>
          </a:bodyPr>
          <a:lstStyle/>
          <a:p>
            <a:r>
              <a:rPr lang="nl-NL" dirty="0" err="1"/>
              <a:t>Examples</a:t>
            </a:r>
            <a:r>
              <a:rPr lang="nl-NL" dirty="0"/>
              <a:t> of Foundation </a:t>
            </a:r>
            <a:r>
              <a:rPr lang="nl-NL" dirty="0" err="1"/>
              <a:t>Models</a:t>
            </a:r>
            <a:endParaRPr lang="nl-NL" dirty="0"/>
          </a:p>
        </p:txBody>
      </p:sp>
      <p:sp>
        <p:nvSpPr>
          <p:cNvPr id="3" name="Slide Number Placeholder 2">
            <a:extLst>
              <a:ext uri="{FF2B5EF4-FFF2-40B4-BE49-F238E27FC236}">
                <a16:creationId xmlns:a16="http://schemas.microsoft.com/office/drawing/2014/main" id="{662C40C7-97E2-CD03-89C6-266B4027EE90}"/>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D3CF4B8-FD15-4FC4-80D3-C9F53E2BB922}" type="slidenum">
              <a:rPr kumimoji="0" lang="sk-SK"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sk-SK" sz="1200" b="0" i="0" u="none" strike="noStrike" kern="1200" cap="none" spc="0" normalizeH="0" baseline="0" noProof="0">
              <a:ln>
                <a:noFill/>
              </a:ln>
              <a:solidFill>
                <a:prstClr val="black">
                  <a:tint val="75000"/>
                </a:prstClr>
              </a:solidFill>
              <a:effectLst/>
              <a:uLnTx/>
              <a:uFillTx/>
              <a:latin typeface="Verdana" panose="020B0604030504040204" pitchFamily="34" charset="0"/>
              <a:ea typeface="Verdana" panose="020B0604030504040204" pitchFamily="34" charset="0"/>
              <a:cs typeface="+mn-cs"/>
            </a:endParaRPr>
          </a:p>
        </p:txBody>
      </p:sp>
      <p:pic>
        <p:nvPicPr>
          <p:cNvPr id="43010" name="Picture 2" descr="Examples of foundation models">
            <a:extLst>
              <a:ext uri="{FF2B5EF4-FFF2-40B4-BE49-F238E27FC236}">
                <a16:creationId xmlns:a16="http://schemas.microsoft.com/office/drawing/2014/main" id="{577DEA5A-8E96-C951-8B48-0859B7C54B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4700" y="1028898"/>
            <a:ext cx="9471025" cy="53274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11084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0F101-C366-2A44-E58D-4F742A7180DF}"/>
              </a:ext>
            </a:extLst>
          </p:cNvPr>
          <p:cNvSpPr>
            <a:spLocks noGrp="1"/>
          </p:cNvSpPr>
          <p:nvPr>
            <p:ph type="title"/>
          </p:nvPr>
        </p:nvSpPr>
        <p:spPr/>
        <p:txBody>
          <a:bodyPr>
            <a:normAutofit fontScale="90000"/>
          </a:bodyPr>
          <a:lstStyle/>
          <a:p>
            <a:endParaRPr lang="nl-NL"/>
          </a:p>
        </p:txBody>
      </p:sp>
      <p:sp>
        <p:nvSpPr>
          <p:cNvPr id="3" name="Slide Number Placeholder 2">
            <a:extLst>
              <a:ext uri="{FF2B5EF4-FFF2-40B4-BE49-F238E27FC236}">
                <a16:creationId xmlns:a16="http://schemas.microsoft.com/office/drawing/2014/main" id="{003CC4AA-DAAF-A2C8-D335-B1585ED479F0}"/>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D3CF4B8-FD15-4FC4-80D3-C9F53E2BB922}" type="slidenum">
              <a:rPr kumimoji="0" lang="sk-SK"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sk-SK" sz="1200" b="0" i="0" u="none" strike="noStrike" kern="1200" cap="none" spc="0" normalizeH="0" baseline="0" noProof="0">
              <a:ln>
                <a:noFill/>
              </a:ln>
              <a:solidFill>
                <a:prstClr val="black">
                  <a:tint val="75000"/>
                </a:prstClr>
              </a:solidFill>
              <a:effectLst/>
              <a:uLnTx/>
              <a:uFillTx/>
              <a:latin typeface="Verdana" panose="020B0604030504040204" pitchFamily="34" charset="0"/>
              <a:ea typeface="Verdana" panose="020B0604030504040204" pitchFamily="34" charset="0"/>
              <a:cs typeface="+mn-cs"/>
            </a:endParaRPr>
          </a:p>
        </p:txBody>
      </p:sp>
      <p:sp>
        <p:nvSpPr>
          <p:cNvPr id="4" name="Text Placeholder 3">
            <a:extLst>
              <a:ext uri="{FF2B5EF4-FFF2-40B4-BE49-F238E27FC236}">
                <a16:creationId xmlns:a16="http://schemas.microsoft.com/office/drawing/2014/main" id="{86057359-8397-F921-2C25-F880A05DEE2D}"/>
              </a:ext>
            </a:extLst>
          </p:cNvPr>
          <p:cNvSpPr>
            <a:spLocks noGrp="1"/>
          </p:cNvSpPr>
          <p:nvPr>
            <p:ph type="body" sz="quarter" idx="11"/>
          </p:nvPr>
        </p:nvSpPr>
        <p:spPr/>
        <p:txBody>
          <a:bodyPr/>
          <a:lstStyle/>
          <a:p>
            <a:endParaRPr lang="nl-NL"/>
          </a:p>
        </p:txBody>
      </p:sp>
      <p:pic>
        <p:nvPicPr>
          <p:cNvPr id="44034" name="Picture 2" descr="Real-time machine learning in computer vision with YOLOv7">
            <a:extLst>
              <a:ext uri="{FF2B5EF4-FFF2-40B4-BE49-F238E27FC236}">
                <a16:creationId xmlns:a16="http://schemas.microsoft.com/office/drawing/2014/main" id="{067C3B58-7DBB-AAC6-9695-3A01C05F2C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8113" y="0"/>
            <a:ext cx="8970301" cy="6727726"/>
          </a:xfrm>
          <a:prstGeom prst="rect">
            <a:avLst/>
          </a:prstGeom>
          <a:noFill/>
          <a:extLst>
            <a:ext uri="{909E8E84-426E-40DD-AFC4-6F175D3DCCD1}">
              <a14:hiddenFill xmlns:a14="http://schemas.microsoft.com/office/drawing/2010/main">
                <a:solidFill>
                  <a:srgbClr val="FFFFFF"/>
                </a:solidFill>
              </a14:hiddenFill>
            </a:ext>
          </a:extLst>
        </p:spPr>
      </p:pic>
      <p:pic>
        <p:nvPicPr>
          <p:cNvPr id="44036" name="Picture 4" descr="Human Intelligence vs. Artificial Intelligence">
            <a:extLst>
              <a:ext uri="{FF2B5EF4-FFF2-40B4-BE49-F238E27FC236}">
                <a16:creationId xmlns:a16="http://schemas.microsoft.com/office/drawing/2014/main" id="{D7A7682F-E794-911F-5788-1E9BB144B4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83996" y="171051"/>
            <a:ext cx="4639477" cy="464978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B7E915A-8615-E440-8ECC-27920A0DB616}"/>
              </a:ext>
            </a:extLst>
          </p:cNvPr>
          <p:cNvSpPr txBox="1"/>
          <p:nvPr/>
        </p:nvSpPr>
        <p:spPr>
          <a:xfrm>
            <a:off x="299507" y="142527"/>
            <a:ext cx="5796493" cy="138499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2800" b="0" i="0" u="none" strike="noStrike" kern="1200" cap="none" spc="0" normalizeH="0" baseline="0" noProof="0" dirty="0">
                <a:ln>
                  <a:noFill/>
                </a:ln>
                <a:solidFill>
                  <a:prstClr val="black"/>
                </a:solidFill>
                <a:effectLst/>
                <a:uLnTx/>
                <a:uFillTx/>
                <a:latin typeface="Calibri" panose="020F0502020204030204"/>
                <a:ea typeface="+mn-ea"/>
                <a:cs typeface="+mn-cs"/>
              </a:rPr>
              <a:t>YOLO (</a:t>
            </a:r>
            <a:r>
              <a:rPr kumimoji="0" lang="nl-NL" sz="2800" b="0" i="0" u="none" strike="noStrike" kern="1200" cap="none" spc="0" normalizeH="0" baseline="0" noProof="0" dirty="0" err="1">
                <a:ln>
                  <a:noFill/>
                </a:ln>
                <a:solidFill>
                  <a:prstClr val="black"/>
                </a:solidFill>
                <a:effectLst/>
                <a:uLnTx/>
                <a:uFillTx/>
                <a:latin typeface="Calibri" panose="020F0502020204030204"/>
                <a:ea typeface="+mn-ea"/>
                <a:cs typeface="+mn-cs"/>
              </a:rPr>
              <a:t>You</a:t>
            </a:r>
            <a:r>
              <a:rPr kumimoji="0" lang="nl-NL" sz="2800" b="0" i="0" u="none" strike="noStrike" kern="1200" cap="none" spc="0" normalizeH="0" baseline="0" noProof="0" dirty="0">
                <a:ln>
                  <a:noFill/>
                </a:ln>
                <a:solidFill>
                  <a:prstClr val="black"/>
                </a:solidFill>
                <a:effectLst/>
                <a:uLnTx/>
                <a:uFillTx/>
                <a:latin typeface="Calibri" panose="020F0502020204030204"/>
                <a:ea typeface="+mn-ea"/>
                <a:cs typeface="+mn-cs"/>
              </a:rPr>
              <a:t>-</a:t>
            </a:r>
            <a:r>
              <a:rPr kumimoji="0" lang="nl-NL" sz="2800" b="0" i="0" u="none" strike="noStrike" kern="1200" cap="none" spc="0" normalizeH="0" baseline="0" noProof="0" dirty="0" err="1">
                <a:ln>
                  <a:noFill/>
                </a:ln>
                <a:solidFill>
                  <a:prstClr val="black"/>
                </a:solidFill>
                <a:effectLst/>
                <a:uLnTx/>
                <a:uFillTx/>
                <a:latin typeface="Calibri" panose="020F0502020204030204"/>
                <a:ea typeface="+mn-ea"/>
                <a:cs typeface="+mn-cs"/>
              </a:rPr>
              <a:t>Only</a:t>
            </a:r>
            <a:r>
              <a:rPr kumimoji="0" lang="nl-NL" sz="2800" b="0" i="0" u="none" strike="noStrike" kern="1200" cap="none" spc="0" normalizeH="0" baseline="0" noProof="0" dirty="0">
                <a:ln>
                  <a:noFill/>
                </a:ln>
                <a:solidFill>
                  <a:prstClr val="black"/>
                </a:solidFill>
                <a:effectLst/>
                <a:uLnTx/>
                <a:uFillTx/>
                <a:latin typeface="Calibri" panose="020F0502020204030204"/>
                <a:ea typeface="+mn-ea"/>
                <a:cs typeface="+mn-cs"/>
              </a:rPr>
              <a:t>-Look-</a:t>
            </a:r>
            <a:r>
              <a:rPr kumimoji="0" lang="nl-NL" sz="2800" b="0" i="0" u="none" strike="noStrike" kern="1200" cap="none" spc="0" normalizeH="0" baseline="0" noProof="0" dirty="0" err="1">
                <a:ln>
                  <a:noFill/>
                </a:ln>
                <a:solidFill>
                  <a:prstClr val="black"/>
                </a:solidFill>
                <a:effectLst/>
                <a:uLnTx/>
                <a:uFillTx/>
                <a:latin typeface="Calibri" panose="020F0502020204030204"/>
                <a:ea typeface="+mn-ea"/>
                <a:cs typeface="+mn-cs"/>
              </a:rPr>
              <a:t>Once</a:t>
            </a:r>
            <a:r>
              <a:rPr kumimoji="0" lang="nl-NL" sz="2800" b="0"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2800" b="0" i="0" u="none" strike="noStrike" kern="1200" cap="none" spc="0" normalizeH="0" baseline="0" noProof="0" dirty="0">
                <a:ln>
                  <a:noFill/>
                </a:ln>
                <a:solidFill>
                  <a:prstClr val="black"/>
                </a:solidFill>
                <a:effectLst/>
                <a:uLnTx/>
                <a:uFillTx/>
                <a:latin typeface="Calibri" panose="020F0502020204030204"/>
                <a:ea typeface="+mn-ea"/>
                <a:cs typeface="+mn-cs"/>
                <a:hlinkClick r:id="rId4"/>
              </a:rPr>
              <a:t>https://www.v7labs.com/blog/yolo-object-detection</a:t>
            </a:r>
            <a:r>
              <a:rPr kumimoji="0" lang="nl-NL" sz="2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sp>
        <p:nvSpPr>
          <p:cNvPr id="7" name="TextBox 6">
            <a:extLst>
              <a:ext uri="{FF2B5EF4-FFF2-40B4-BE49-F238E27FC236}">
                <a16:creationId xmlns:a16="http://schemas.microsoft.com/office/drawing/2014/main" id="{9A053C2B-3531-8EBF-C482-FD25BDD376C4}"/>
              </a:ext>
            </a:extLst>
          </p:cNvPr>
          <p:cNvSpPr txBox="1"/>
          <p:nvPr/>
        </p:nvSpPr>
        <p:spPr>
          <a:xfrm>
            <a:off x="9145191" y="4788570"/>
            <a:ext cx="6093618"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Barn owl or apple?</a:t>
            </a:r>
            <a:b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Source @</a:t>
            </a:r>
            <a:r>
              <a:rPr kumimoji="0" lang="en-GB" sz="1800" b="0" i="0" u="none" strike="noStrike" kern="1200" cap="none" spc="0" normalizeH="0" baseline="0" noProof="0" dirty="0" err="1">
                <a:ln>
                  <a:noFill/>
                </a:ln>
                <a:solidFill>
                  <a:prstClr val="black"/>
                </a:solidFill>
                <a:effectLst/>
                <a:uLnTx/>
                <a:uFillTx/>
                <a:latin typeface="Calibri" panose="020F0502020204030204"/>
                <a:ea typeface="+mn-ea"/>
                <a:cs typeface="+mn-cs"/>
              </a:rPr>
              <a:t>teenybiscuit</a:t>
            </a:r>
            <a:endPar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696279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Hoe kan Chat GPT meteen jouw bedrijf helpen? - Infrastructuur">
            <a:extLst>
              <a:ext uri="{FF2B5EF4-FFF2-40B4-BE49-F238E27FC236}">
                <a16:creationId xmlns:a16="http://schemas.microsoft.com/office/drawing/2014/main" id="{F7E4E4EE-A793-E309-E14A-9776ACDF1BF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7425"/>
          <a:stretch/>
        </p:blipFill>
        <p:spPr bwMode="auto">
          <a:xfrm>
            <a:off x="-1504" y="1282"/>
            <a:ext cx="12191980" cy="6856718"/>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oup 9">
            <a:extLst>
              <a:ext uri="{FF2B5EF4-FFF2-40B4-BE49-F238E27FC236}">
                <a16:creationId xmlns:a16="http://schemas.microsoft.com/office/drawing/2014/main" id="{3ABDCE31-EC6F-19F2-42AD-EB34D8D54444}"/>
              </a:ext>
            </a:extLst>
          </p:cNvPr>
          <p:cNvGrpSpPr/>
          <p:nvPr/>
        </p:nvGrpSpPr>
        <p:grpSpPr>
          <a:xfrm>
            <a:off x="159774" y="400059"/>
            <a:ext cx="10695831" cy="5670541"/>
            <a:chOff x="159774" y="400059"/>
            <a:chExt cx="10695831" cy="5670541"/>
          </a:xfrm>
        </p:grpSpPr>
        <p:pic>
          <p:nvPicPr>
            <p:cNvPr id="8" name="Picture 2" descr="Optimus Prime (IDW) | VS Battles Wiki | Fandom">
              <a:extLst>
                <a:ext uri="{FF2B5EF4-FFF2-40B4-BE49-F238E27FC236}">
                  <a16:creationId xmlns:a16="http://schemas.microsoft.com/office/drawing/2014/main" id="{B059A26A-1328-5B04-BCDC-E232D520F9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9774" y="400059"/>
              <a:ext cx="3763297" cy="5670541"/>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0AB54513-6190-5AF5-014E-D0464EF7072A}"/>
                </a:ext>
              </a:extLst>
            </p:cNvPr>
            <p:cNvSpPr txBox="1"/>
            <p:nvPr/>
          </p:nvSpPr>
          <p:spPr>
            <a:xfrm>
              <a:off x="8006684" y="1490008"/>
              <a:ext cx="2848921" cy="193899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4000" b="0" i="0" u="none" strike="noStrike" kern="1200" cap="none" spc="0" normalizeH="0" baseline="0" noProof="0" dirty="0" err="1">
                  <a:ln>
                    <a:noFill/>
                  </a:ln>
                  <a:solidFill>
                    <a:prstClr val="black"/>
                  </a:solidFill>
                  <a:effectLst/>
                  <a:uLnTx/>
                  <a:uFillTx/>
                  <a:latin typeface="Aptos" panose="02110004020202020204"/>
                  <a:ea typeface="+mn-ea"/>
                  <a:cs typeface="+mn-cs"/>
                </a:rPr>
                <a:t>Generative</a:t>
              </a:r>
              <a:r>
                <a:rPr kumimoji="0" lang="nl-NL" sz="4000" b="0" i="0" u="none" strike="noStrike" kern="1200" cap="none" spc="0" normalizeH="0" baseline="0" noProof="0" dirty="0">
                  <a:ln>
                    <a:noFill/>
                  </a:ln>
                  <a:solidFill>
                    <a:prstClr val="black"/>
                  </a:solidFill>
                  <a:effectLst/>
                  <a:uLnTx/>
                  <a:uFillTx/>
                  <a:latin typeface="Aptos" panose="02110004020202020204"/>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4000" b="0" i="0" u="none" strike="noStrike" kern="1200" cap="none" spc="0" normalizeH="0" baseline="0" noProof="0" dirty="0">
                  <a:ln>
                    <a:noFill/>
                  </a:ln>
                  <a:solidFill>
                    <a:prstClr val="black"/>
                  </a:solidFill>
                  <a:effectLst/>
                  <a:uLnTx/>
                  <a:uFillTx/>
                  <a:latin typeface="Aptos" panose="02110004020202020204"/>
                  <a:ea typeface="+mn-ea"/>
                  <a:cs typeface="+mn-cs"/>
                </a:rPr>
                <a:t>Pre-</a:t>
              </a:r>
              <a:r>
                <a:rPr kumimoji="0" lang="nl-NL" sz="4000" b="0" i="0" u="none" strike="noStrike" kern="1200" cap="none" spc="0" normalizeH="0" baseline="0" noProof="0" dirty="0" err="1">
                  <a:ln>
                    <a:noFill/>
                  </a:ln>
                  <a:solidFill>
                    <a:prstClr val="black"/>
                  </a:solidFill>
                  <a:effectLst/>
                  <a:uLnTx/>
                  <a:uFillTx/>
                  <a:latin typeface="Aptos" panose="02110004020202020204"/>
                  <a:ea typeface="+mn-ea"/>
                  <a:cs typeface="+mn-cs"/>
                </a:rPr>
                <a:t>Trained</a:t>
              </a:r>
              <a:r>
                <a:rPr kumimoji="0" lang="nl-NL" sz="4000" b="0" i="0" u="none" strike="noStrike" kern="1200" cap="none" spc="0" normalizeH="0" baseline="0" noProof="0" dirty="0">
                  <a:ln>
                    <a:noFill/>
                  </a:ln>
                  <a:solidFill>
                    <a:prstClr val="black"/>
                  </a:solidFill>
                  <a:effectLst/>
                  <a:uLnTx/>
                  <a:uFillTx/>
                  <a:latin typeface="Aptos" panose="02110004020202020204"/>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4000" b="0" i="0" u="none" strike="noStrike" kern="1200" cap="none" spc="0" normalizeH="0" baseline="0" noProof="0" dirty="0" err="1">
                  <a:ln>
                    <a:noFill/>
                  </a:ln>
                  <a:solidFill>
                    <a:prstClr val="black"/>
                  </a:solidFill>
                  <a:effectLst/>
                  <a:uLnTx/>
                  <a:uFillTx/>
                  <a:latin typeface="Aptos" panose="02110004020202020204"/>
                  <a:ea typeface="+mn-ea"/>
                  <a:cs typeface="+mn-cs"/>
                </a:rPr>
                <a:t>Transformer</a:t>
              </a:r>
              <a:endParaRPr kumimoji="0" lang="nl-NL" sz="40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grpSp>
      <p:sp>
        <p:nvSpPr>
          <p:cNvPr id="2" name="Date Placeholder 1">
            <a:extLst>
              <a:ext uri="{FF2B5EF4-FFF2-40B4-BE49-F238E27FC236}">
                <a16:creationId xmlns:a16="http://schemas.microsoft.com/office/drawing/2014/main" id="{047A6D2D-5E58-9D08-8B17-E42A1C322AB1}"/>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26/27 Feb. 2025</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Footer Placeholder 2">
            <a:extLst>
              <a:ext uri="{FF2B5EF4-FFF2-40B4-BE49-F238E27FC236}">
                <a16:creationId xmlns:a16="http://schemas.microsoft.com/office/drawing/2014/main" id="{089ED5EC-38BA-755E-1540-4F5D24A60F78}"/>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AInTox</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C92C5F14-C8CA-3313-405E-F9E6C33A358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71661B46-086A-D59F-0A8F-4AE3D808624A}"/>
              </a:ext>
            </a:extLst>
          </p:cNvPr>
          <p:cNvSpPr txBox="1"/>
          <p:nvPr/>
        </p:nvSpPr>
        <p:spPr>
          <a:xfrm>
            <a:off x="6866856" y="6408011"/>
            <a:ext cx="532838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Robot </a:t>
            </a: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depicted</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is </a:t>
            </a: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Optimus</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Prime, Hasbro </a:t>
            </a: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Transformers</a:t>
            </a:r>
            <a:endPar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07167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C331F6-29F2-7624-2609-1EF0F37CFD1F}"/>
              </a:ext>
            </a:extLst>
          </p:cNvPr>
          <p:cNvSpPr>
            <a:spLocks noGrp="1"/>
          </p:cNvSpPr>
          <p:nvPr>
            <p:ph type="title"/>
          </p:nvPr>
        </p:nvSpPr>
        <p:spPr>
          <a:xfrm>
            <a:off x="890338" y="640080"/>
            <a:ext cx="3734014" cy="3566160"/>
          </a:xfrm>
        </p:spPr>
        <p:txBody>
          <a:bodyPr vert="horz" lIns="91440" tIns="45720" rIns="91440" bIns="45720" rtlCol="0" anchor="b">
            <a:normAutofit/>
          </a:bodyPr>
          <a:lstStyle/>
          <a:p>
            <a:r>
              <a:rPr lang="en-US" sz="5400" dirty="0"/>
              <a:t>How to train your …</a:t>
            </a:r>
            <a:br>
              <a:rPr lang="en-US" sz="5400" dirty="0"/>
            </a:br>
            <a:r>
              <a:rPr lang="en-US" sz="5400" dirty="0"/>
              <a:t>LLM</a:t>
            </a:r>
          </a:p>
        </p:txBody>
      </p:sp>
      <p:sp>
        <p:nvSpPr>
          <p:cNvPr id="4" name="Date Placeholder 3">
            <a:extLst>
              <a:ext uri="{FF2B5EF4-FFF2-40B4-BE49-F238E27FC236}">
                <a16:creationId xmlns:a16="http://schemas.microsoft.com/office/drawing/2014/main" id="{E0BAE6A2-07C4-CCB7-0A03-08505345CE46}"/>
              </a:ext>
            </a:extLst>
          </p:cNvPr>
          <p:cNvSpPr>
            <a:spLocks noGrp="1"/>
          </p:cNvSpPr>
          <p:nvPr>
            <p:ph type="dt" sz="half" idx="10"/>
          </p:nvPr>
        </p:nvSpPr>
        <p:spPr>
          <a:xfrm>
            <a:off x="838200" y="6356350"/>
            <a:ext cx="2743200" cy="365125"/>
          </a:xfrm>
        </p:spPr>
        <p:txBody>
          <a:bodyPr vert="horz" lIns="91440" tIns="45720" rIns="91440" bIns="45720" rtlCol="0" anchor="ctr">
            <a:norm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26/27 Feb. 2025</a:t>
            </a:r>
          </a:p>
        </p:txBody>
      </p:sp>
      <p:sp>
        <p:nvSpPr>
          <p:cNvPr id="5" name="Footer Placeholder 4">
            <a:extLst>
              <a:ext uri="{FF2B5EF4-FFF2-40B4-BE49-F238E27FC236}">
                <a16:creationId xmlns:a16="http://schemas.microsoft.com/office/drawing/2014/main" id="{3C07B8B7-2BAE-3402-B0DD-30ED97EFC3F9}"/>
              </a:ext>
            </a:extLst>
          </p:cNvPr>
          <p:cNvSpPr>
            <a:spLocks noGrp="1"/>
          </p:cNvSpPr>
          <p:nvPr>
            <p:ph type="ftr" sz="quarter" idx="11"/>
          </p:nvPr>
        </p:nvSpPr>
        <p:spPr>
          <a:xfrm>
            <a:off x="6105278" y="6356350"/>
            <a:ext cx="4114800" cy="365125"/>
          </a:xfrm>
        </p:spPr>
        <p:txBody>
          <a:bodyPr vert="horz" lIns="91440" tIns="45720" rIns="91440" bIns="45720" rtlCol="0" anchor="ctr">
            <a:norm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Calibri" panose="020F0502020204030204"/>
                <a:ea typeface="+mn-ea"/>
                <a:cs typeface="+mn-cs"/>
              </a:rPr>
              <a:t>AInTox</a:t>
            </a:r>
          </a:p>
        </p:txBody>
      </p:sp>
      <p:sp>
        <p:nvSpPr>
          <p:cNvPr id="6" name="Slide Number Placeholder 5">
            <a:extLst>
              <a:ext uri="{FF2B5EF4-FFF2-40B4-BE49-F238E27FC236}">
                <a16:creationId xmlns:a16="http://schemas.microsoft.com/office/drawing/2014/main" id="{07FBF648-F782-BA81-E2FC-7167C09F07CF}"/>
              </a:ext>
            </a:extLst>
          </p:cNvPr>
          <p:cNvSpPr>
            <a:spLocks noGrp="1"/>
          </p:cNvSpPr>
          <p:nvPr>
            <p:ph type="sldNum" sz="quarter" idx="12"/>
          </p:nvPr>
        </p:nvSpPr>
        <p:spPr>
          <a:xfrm>
            <a:off x="10591800" y="6356350"/>
            <a:ext cx="762000" cy="365125"/>
          </a:xfrm>
        </p:spPr>
        <p:txBody>
          <a:bodyPr vert="horz" lIns="91440" tIns="45720" rIns="91440" bIns="45720" rtlCol="0" anchor="ct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A39C17D2-13B9-4643-8B86-513E5F8E7A04}" type="slidenum">
              <a:rPr kumimoji="0" lang="en-US" sz="1200" b="0" i="0" u="none" strike="noStrike" kern="1200" cap="none" spc="0" normalizeH="0" baseline="0" noProof="0">
                <a:ln>
                  <a:noFill/>
                </a:ln>
                <a:solidFill>
                  <a:srgbClr val="FFFFFF"/>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13</a:t>
            </a:fld>
            <a:endParaRPr kumimoji="0" lang="en-US" sz="12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7">
            <a:extLst>
              <a:ext uri="{FF2B5EF4-FFF2-40B4-BE49-F238E27FC236}">
                <a16:creationId xmlns:a16="http://schemas.microsoft.com/office/drawing/2014/main" id="{F3AD08E1-87A6-F5F0-5BB7-AF29CBE634D0}"/>
              </a:ext>
            </a:extLst>
          </p:cNvPr>
          <p:cNvPicPr>
            <a:picLocks noChangeAspect="1"/>
          </p:cNvPicPr>
          <p:nvPr/>
        </p:nvPicPr>
        <p:blipFill>
          <a:blip r:embed="rId2"/>
          <a:stretch>
            <a:fillRect/>
          </a:stretch>
        </p:blipFill>
        <p:spPr>
          <a:xfrm>
            <a:off x="5334000" y="0"/>
            <a:ext cx="6858000" cy="6858000"/>
          </a:xfrm>
          <a:prstGeom prst="rect">
            <a:avLst/>
          </a:prstGeom>
        </p:spPr>
      </p:pic>
      <p:sp>
        <p:nvSpPr>
          <p:cNvPr id="9" name="TextBox 8">
            <a:extLst>
              <a:ext uri="{FF2B5EF4-FFF2-40B4-BE49-F238E27FC236}">
                <a16:creationId xmlns:a16="http://schemas.microsoft.com/office/drawing/2014/main" id="{7B81ADE6-4AB2-A53E-ADB4-1A5E4E22BAE5}"/>
              </a:ext>
            </a:extLst>
          </p:cNvPr>
          <p:cNvSpPr txBox="1"/>
          <p:nvPr/>
        </p:nvSpPr>
        <p:spPr>
          <a:xfrm>
            <a:off x="136724" y="5681542"/>
            <a:ext cx="448762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Image </a:t>
            </a: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generated</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with</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help of GPT-4o, </a:t>
            </a: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January</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2025</a:t>
            </a:r>
          </a:p>
        </p:txBody>
      </p:sp>
    </p:spTree>
    <p:extLst>
      <p:ext uri="{BB962C8B-B14F-4D97-AF65-F5344CB8AC3E}">
        <p14:creationId xmlns:p14="http://schemas.microsoft.com/office/powerpoint/2010/main" val="27935009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3D5623-88A9-58BB-8589-EB3FFFC820BB}"/>
              </a:ext>
            </a:extLst>
          </p:cNvPr>
          <p:cNvSpPr>
            <a:spLocks noGrp="1"/>
          </p:cNvSpPr>
          <p:nvPr>
            <p:ph type="title"/>
          </p:nvPr>
        </p:nvSpPr>
        <p:spPr>
          <a:xfrm>
            <a:off x="408603" y="0"/>
            <a:ext cx="10515600" cy="1325563"/>
          </a:xfrm>
        </p:spPr>
        <p:txBody>
          <a:bodyPr>
            <a:normAutofit/>
          </a:bodyPr>
          <a:lstStyle/>
          <a:p>
            <a:r>
              <a:rPr lang="en-US" sz="4000" b="1" noProof="0" dirty="0"/>
              <a:t>What is needed to build and LLM?</a:t>
            </a:r>
          </a:p>
        </p:txBody>
      </p:sp>
      <p:sp>
        <p:nvSpPr>
          <p:cNvPr id="3" name="Content Placeholder 2">
            <a:extLst>
              <a:ext uri="{FF2B5EF4-FFF2-40B4-BE49-F238E27FC236}">
                <a16:creationId xmlns:a16="http://schemas.microsoft.com/office/drawing/2014/main" id="{852F463D-426A-4FC3-201A-CF5C29D76F29}"/>
              </a:ext>
            </a:extLst>
          </p:cNvPr>
          <p:cNvSpPr>
            <a:spLocks noGrp="1"/>
          </p:cNvSpPr>
          <p:nvPr>
            <p:ph idx="1"/>
          </p:nvPr>
        </p:nvSpPr>
        <p:spPr>
          <a:xfrm>
            <a:off x="546253" y="3321385"/>
            <a:ext cx="1472381" cy="1487846"/>
          </a:xfrm>
        </p:spPr>
        <p:txBody>
          <a:bodyPr/>
          <a:lstStyle/>
          <a:p>
            <a:pPr marL="0" indent="0">
              <a:buNone/>
            </a:pPr>
            <a:r>
              <a:rPr lang="en-US" noProof="0" dirty="0"/>
              <a:t>LLM = </a:t>
            </a:r>
          </a:p>
        </p:txBody>
      </p:sp>
      <p:sp>
        <p:nvSpPr>
          <p:cNvPr id="7" name="Rounded Rectangle 6">
            <a:extLst>
              <a:ext uri="{FF2B5EF4-FFF2-40B4-BE49-F238E27FC236}">
                <a16:creationId xmlns:a16="http://schemas.microsoft.com/office/drawing/2014/main" id="{CF1B3855-0255-D242-3475-B1507790F078}"/>
              </a:ext>
            </a:extLst>
          </p:cNvPr>
          <p:cNvSpPr/>
          <p:nvPr/>
        </p:nvSpPr>
        <p:spPr>
          <a:xfrm>
            <a:off x="1820194" y="3040002"/>
            <a:ext cx="2406446" cy="115316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l-NL" sz="2400" b="0" i="0" u="none" strike="noStrike" kern="1200" cap="none" spc="0" normalizeH="0" baseline="0" noProof="0" dirty="0" err="1">
                <a:ln>
                  <a:noFill/>
                </a:ln>
                <a:solidFill>
                  <a:prstClr val="white"/>
                </a:solidFill>
                <a:effectLst/>
                <a:uLnTx/>
                <a:uFillTx/>
                <a:latin typeface="Aptos" panose="02110004020202020204"/>
                <a:ea typeface="+mn-ea"/>
                <a:cs typeface="+mn-cs"/>
              </a:rPr>
              <a:t>Much</a:t>
            </a:r>
            <a:r>
              <a:rPr kumimoji="0" lang="nl-NL" sz="2400" b="0" i="0" u="none" strike="noStrike" kern="1200" cap="none" spc="0" normalizeH="0" baseline="0" noProof="0" dirty="0">
                <a:ln>
                  <a:noFill/>
                </a:ln>
                <a:solidFill>
                  <a:prstClr val="white"/>
                </a:solidFill>
                <a:effectLst/>
                <a:uLnTx/>
                <a:uFillTx/>
                <a:latin typeface="Aptos" panose="02110004020202020204"/>
                <a:ea typeface="+mn-ea"/>
                <a:cs typeface="+mn-cs"/>
              </a:rPr>
              <a:t> Training data</a:t>
            </a:r>
          </a:p>
        </p:txBody>
      </p:sp>
      <p:sp>
        <p:nvSpPr>
          <p:cNvPr id="8" name="Rounded Rectangle 7">
            <a:extLst>
              <a:ext uri="{FF2B5EF4-FFF2-40B4-BE49-F238E27FC236}">
                <a16:creationId xmlns:a16="http://schemas.microsoft.com/office/drawing/2014/main" id="{FA7FCE5B-584F-F947-149F-E0AE382E053A}"/>
              </a:ext>
            </a:extLst>
          </p:cNvPr>
          <p:cNvSpPr/>
          <p:nvPr/>
        </p:nvSpPr>
        <p:spPr>
          <a:xfrm>
            <a:off x="4781499" y="3050124"/>
            <a:ext cx="2406446" cy="115316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l-NL" sz="2400" b="0" i="0" u="none" strike="noStrike" kern="1200" cap="none" spc="0" normalizeH="0" baseline="0" noProof="0" dirty="0" err="1">
                <a:ln>
                  <a:noFill/>
                </a:ln>
                <a:solidFill>
                  <a:prstClr val="white"/>
                </a:solidFill>
                <a:effectLst/>
                <a:uLnTx/>
                <a:uFillTx/>
                <a:latin typeface="Aptos" panose="02110004020202020204"/>
                <a:ea typeface="+mn-ea"/>
                <a:cs typeface="+mn-cs"/>
              </a:rPr>
              <a:t>Deep</a:t>
            </a:r>
            <a:r>
              <a:rPr kumimoji="0" lang="nl-NL" sz="2400" b="0" i="0" u="none" strike="noStrike" kern="1200" cap="none" spc="0" normalizeH="0" baseline="0" noProof="0" dirty="0">
                <a:ln>
                  <a:noFill/>
                </a:ln>
                <a:solidFill>
                  <a:prstClr val="white"/>
                </a:solidFill>
                <a:effectLst/>
                <a:uLnTx/>
                <a:uFillTx/>
                <a:latin typeface="Aptos" panose="02110004020202020204"/>
                <a:ea typeface="+mn-ea"/>
                <a:cs typeface="+mn-cs"/>
              </a:rPr>
              <a:t> Learning Architecture</a:t>
            </a:r>
          </a:p>
        </p:txBody>
      </p:sp>
      <p:sp>
        <p:nvSpPr>
          <p:cNvPr id="9" name="Rounded Rectangle 8">
            <a:extLst>
              <a:ext uri="{FF2B5EF4-FFF2-40B4-BE49-F238E27FC236}">
                <a16:creationId xmlns:a16="http://schemas.microsoft.com/office/drawing/2014/main" id="{FB70C981-4DEB-5C36-0AC7-0DBBFF777FB5}"/>
              </a:ext>
            </a:extLst>
          </p:cNvPr>
          <p:cNvSpPr/>
          <p:nvPr/>
        </p:nvSpPr>
        <p:spPr>
          <a:xfrm>
            <a:off x="7828932" y="3050124"/>
            <a:ext cx="2406446" cy="115316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l-NL" sz="2400" b="0" i="0" u="none" strike="noStrike" kern="1200" cap="none" spc="0" normalizeH="0" baseline="0" noProof="0" dirty="0">
                <a:ln>
                  <a:noFill/>
                </a:ln>
                <a:solidFill>
                  <a:prstClr val="white"/>
                </a:solidFill>
                <a:effectLst/>
                <a:uLnTx/>
                <a:uFillTx/>
                <a:latin typeface="Aptos" panose="02110004020202020204"/>
                <a:ea typeface="+mn-ea"/>
                <a:cs typeface="+mn-cs"/>
              </a:rPr>
              <a:t>Training </a:t>
            </a:r>
            <a:r>
              <a:rPr kumimoji="0" lang="nl-NL" sz="2400" b="0" i="0" u="none" strike="noStrike" kern="1200" cap="none" spc="0" normalizeH="0" baseline="0" noProof="0" dirty="0" err="1">
                <a:ln>
                  <a:noFill/>
                </a:ln>
                <a:solidFill>
                  <a:prstClr val="white"/>
                </a:solidFill>
                <a:effectLst/>
                <a:uLnTx/>
                <a:uFillTx/>
                <a:latin typeface="Aptos" panose="02110004020202020204"/>
                <a:ea typeface="+mn-ea"/>
                <a:cs typeface="+mn-cs"/>
              </a:rPr>
              <a:t>process</a:t>
            </a:r>
            <a:endParaRPr kumimoji="0" lang="nl-NL" sz="24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10" name="TextBox 9">
            <a:extLst>
              <a:ext uri="{FF2B5EF4-FFF2-40B4-BE49-F238E27FC236}">
                <a16:creationId xmlns:a16="http://schemas.microsoft.com/office/drawing/2014/main" id="{853CF8B9-325C-FFB5-34D2-48F2D06E9561}"/>
              </a:ext>
            </a:extLst>
          </p:cNvPr>
          <p:cNvSpPr txBox="1"/>
          <p:nvPr/>
        </p:nvSpPr>
        <p:spPr>
          <a:xfrm>
            <a:off x="4259828" y="3141979"/>
            <a:ext cx="554960" cy="92333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5400" b="0" i="0" u="none" strike="noStrike" kern="1200" cap="none" spc="0" normalizeH="0" baseline="0" noProof="0" dirty="0">
                <a:ln>
                  <a:noFill/>
                </a:ln>
                <a:solidFill>
                  <a:prstClr val="black"/>
                </a:solidFill>
                <a:effectLst/>
                <a:uLnTx/>
                <a:uFillTx/>
                <a:latin typeface="Aptos" panose="02110004020202020204"/>
                <a:ea typeface="+mn-ea"/>
                <a:cs typeface="+mn-cs"/>
              </a:rPr>
              <a:t>+</a:t>
            </a:r>
          </a:p>
        </p:txBody>
      </p:sp>
      <p:sp>
        <p:nvSpPr>
          <p:cNvPr id="11" name="TextBox 10">
            <a:extLst>
              <a:ext uri="{FF2B5EF4-FFF2-40B4-BE49-F238E27FC236}">
                <a16:creationId xmlns:a16="http://schemas.microsoft.com/office/drawing/2014/main" id="{758F10B7-DBA0-F092-0659-177B6DFA51E6}"/>
              </a:ext>
            </a:extLst>
          </p:cNvPr>
          <p:cNvSpPr txBox="1"/>
          <p:nvPr/>
        </p:nvSpPr>
        <p:spPr>
          <a:xfrm>
            <a:off x="7227278" y="3141978"/>
            <a:ext cx="554960" cy="92333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5400" b="0" i="0" u="none" strike="noStrike" kern="1200" cap="none" spc="0" normalizeH="0" baseline="0" noProof="0" dirty="0">
                <a:ln>
                  <a:noFill/>
                </a:ln>
                <a:solidFill>
                  <a:prstClr val="black"/>
                </a:solidFill>
                <a:effectLst/>
                <a:uLnTx/>
                <a:uFillTx/>
                <a:latin typeface="Aptos" panose="02110004020202020204"/>
                <a:ea typeface="+mn-ea"/>
                <a:cs typeface="+mn-cs"/>
              </a:rPr>
              <a:t>+</a:t>
            </a:r>
          </a:p>
        </p:txBody>
      </p:sp>
      <p:sp>
        <p:nvSpPr>
          <p:cNvPr id="4" name="Date Placeholder 3">
            <a:extLst>
              <a:ext uri="{FF2B5EF4-FFF2-40B4-BE49-F238E27FC236}">
                <a16:creationId xmlns:a16="http://schemas.microsoft.com/office/drawing/2014/main" id="{1311A5E3-32AE-0DDF-3493-6D7F21F9DFD1}"/>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26/27 Feb. 2025</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03DE115D-BE80-E767-6518-0A12744F1E1F}"/>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AInTox</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B7CF8B43-7F9C-F9D9-07AC-C0C53BEAF1B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142721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108FE3-DE81-956B-CB30-6B6E4310A05F}"/>
              </a:ext>
            </a:extLst>
          </p:cNvPr>
          <p:cNvSpPr>
            <a:spLocks noGrp="1"/>
          </p:cNvSpPr>
          <p:nvPr>
            <p:ph type="title"/>
          </p:nvPr>
        </p:nvSpPr>
        <p:spPr/>
        <p:txBody>
          <a:bodyPr/>
          <a:lstStyle/>
          <a:p>
            <a:r>
              <a:rPr lang="en-US" noProof="0" dirty="0"/>
              <a:t>Training data</a:t>
            </a:r>
          </a:p>
        </p:txBody>
      </p:sp>
      <p:sp>
        <p:nvSpPr>
          <p:cNvPr id="3" name="Content Placeholder 2">
            <a:extLst>
              <a:ext uri="{FF2B5EF4-FFF2-40B4-BE49-F238E27FC236}">
                <a16:creationId xmlns:a16="http://schemas.microsoft.com/office/drawing/2014/main" id="{19959E5C-D2CA-A853-AEC9-DCF9158E6AC2}"/>
              </a:ext>
            </a:extLst>
          </p:cNvPr>
          <p:cNvSpPr>
            <a:spLocks noGrp="1"/>
          </p:cNvSpPr>
          <p:nvPr>
            <p:ph idx="1"/>
          </p:nvPr>
        </p:nvSpPr>
        <p:spPr>
          <a:xfrm>
            <a:off x="838200" y="1825018"/>
            <a:ext cx="10515600" cy="4351338"/>
          </a:xfrm>
        </p:spPr>
        <p:txBody>
          <a:bodyPr/>
          <a:lstStyle/>
          <a:p>
            <a:pPr marL="0" indent="0">
              <a:buNone/>
            </a:pPr>
            <a:r>
              <a:rPr lang="en-US" noProof="0" dirty="0"/>
              <a:t>1 Gb text = ~178 M words</a:t>
            </a:r>
          </a:p>
          <a:p>
            <a:pPr marL="0" indent="0">
              <a:buNone/>
            </a:pPr>
            <a:r>
              <a:rPr lang="en-US" noProof="0" dirty="0"/>
              <a:t>GPT-3 was trained on 45 Tb text data</a:t>
            </a:r>
          </a:p>
          <a:p>
            <a:pPr marL="0" indent="0">
              <a:buNone/>
            </a:pPr>
            <a:r>
              <a:rPr lang="en-US" noProof="0" dirty="0"/>
              <a:t>45,000 * 178,000,000 =</a:t>
            </a:r>
          </a:p>
          <a:p>
            <a:pPr marL="0" indent="0">
              <a:buNone/>
            </a:pPr>
            <a:r>
              <a:rPr lang="en-US" noProof="0" dirty="0"/>
              <a:t>~8 Billion (*10</a:t>
            </a:r>
            <a:r>
              <a:rPr lang="en-US" baseline="30000" noProof="0" dirty="0"/>
              <a:t>12</a:t>
            </a:r>
            <a:r>
              <a:rPr lang="en-US" noProof="0" dirty="0"/>
              <a:t>) words</a:t>
            </a:r>
          </a:p>
          <a:p>
            <a:pPr marL="0" indent="0">
              <a:buNone/>
            </a:pPr>
            <a:endParaRPr lang="en-US" baseline="30000" noProof="0" dirty="0"/>
          </a:p>
          <a:p>
            <a:pPr marL="0" indent="0">
              <a:buNone/>
            </a:pPr>
            <a:r>
              <a:rPr lang="en-US" noProof="0" dirty="0"/>
              <a:t>GPT-4 was trained on </a:t>
            </a:r>
          </a:p>
          <a:p>
            <a:pPr marL="0" indent="0">
              <a:buNone/>
            </a:pPr>
            <a:r>
              <a:rPr lang="en-US" noProof="0" dirty="0"/>
              <a:t>possibly Petabytes (*10</a:t>
            </a:r>
            <a:r>
              <a:rPr lang="en-US" baseline="30000" noProof="0" dirty="0"/>
              <a:t>15</a:t>
            </a:r>
            <a:r>
              <a:rPr lang="en-US" noProof="0" dirty="0"/>
              <a:t>)</a:t>
            </a:r>
            <a:endParaRPr lang="en-US" baseline="30000" noProof="0" dirty="0"/>
          </a:p>
          <a:p>
            <a:pPr marL="0" indent="0">
              <a:buNone/>
            </a:pPr>
            <a:r>
              <a:rPr lang="en-US" noProof="0" dirty="0"/>
              <a:t>of text data</a:t>
            </a:r>
          </a:p>
          <a:p>
            <a:pPr marL="0" indent="0">
              <a:buNone/>
            </a:pPr>
            <a:endParaRPr lang="en-US" baseline="30000" noProof="0" dirty="0"/>
          </a:p>
        </p:txBody>
      </p:sp>
      <p:pic>
        <p:nvPicPr>
          <p:cNvPr id="7" name="Graphic 6" descr="Books with solid fill">
            <a:extLst>
              <a:ext uri="{FF2B5EF4-FFF2-40B4-BE49-F238E27FC236}">
                <a16:creationId xmlns:a16="http://schemas.microsoft.com/office/drawing/2014/main" id="{2320958A-ADF5-9738-1104-9F30F135398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680973" y="1307395"/>
            <a:ext cx="2374490" cy="2374490"/>
          </a:xfrm>
          <a:prstGeom prst="rect">
            <a:avLst/>
          </a:prstGeom>
        </p:spPr>
      </p:pic>
      <p:pic>
        <p:nvPicPr>
          <p:cNvPr id="8" name="Graphic 7" descr="Contract with solid fill">
            <a:extLst>
              <a:ext uri="{FF2B5EF4-FFF2-40B4-BE49-F238E27FC236}">
                <a16:creationId xmlns:a16="http://schemas.microsoft.com/office/drawing/2014/main" id="{2E36DE8F-AFB5-7ED7-44A4-547DA9E87F3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638799" y="2971799"/>
            <a:ext cx="1600053" cy="1600053"/>
          </a:xfrm>
          <a:prstGeom prst="rect">
            <a:avLst/>
          </a:prstGeom>
        </p:spPr>
      </p:pic>
      <p:pic>
        <p:nvPicPr>
          <p:cNvPr id="9" name="Graphic 8" descr="Document with solid fill">
            <a:extLst>
              <a:ext uri="{FF2B5EF4-FFF2-40B4-BE49-F238E27FC236}">
                <a16:creationId xmlns:a16="http://schemas.microsoft.com/office/drawing/2014/main" id="{8EDCC80B-DD3D-021E-BB36-80D4289EA2E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870348" y="3222523"/>
            <a:ext cx="1740251" cy="1740251"/>
          </a:xfrm>
          <a:prstGeom prst="rect">
            <a:avLst/>
          </a:prstGeom>
        </p:spPr>
      </p:pic>
      <p:pic>
        <p:nvPicPr>
          <p:cNvPr id="10" name="Graphic 9" descr="Books with solid fill">
            <a:extLst>
              <a:ext uri="{FF2B5EF4-FFF2-40B4-BE49-F238E27FC236}">
                <a16:creationId xmlns:a16="http://schemas.microsoft.com/office/drawing/2014/main" id="{13E70F3F-C24F-4B16-66CD-AB6E51B0143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484488" y="3694177"/>
            <a:ext cx="2374490" cy="2374490"/>
          </a:xfrm>
          <a:prstGeom prst="rect">
            <a:avLst/>
          </a:prstGeom>
        </p:spPr>
      </p:pic>
      <p:pic>
        <p:nvPicPr>
          <p:cNvPr id="11" name="Graphic 10" descr="Document with solid fill">
            <a:extLst>
              <a:ext uri="{FF2B5EF4-FFF2-40B4-BE49-F238E27FC236}">
                <a16:creationId xmlns:a16="http://schemas.microsoft.com/office/drawing/2014/main" id="{1FC6A86C-B1BE-6D74-AC91-3FC648C4448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143595" y="4135929"/>
            <a:ext cx="1740251" cy="1740251"/>
          </a:xfrm>
          <a:prstGeom prst="rect">
            <a:avLst/>
          </a:prstGeom>
        </p:spPr>
      </p:pic>
      <p:pic>
        <p:nvPicPr>
          <p:cNvPr id="12" name="Graphic 11" descr="Contract with solid fill">
            <a:extLst>
              <a:ext uri="{FF2B5EF4-FFF2-40B4-BE49-F238E27FC236}">
                <a16:creationId xmlns:a16="http://schemas.microsoft.com/office/drawing/2014/main" id="{E458F5B6-EE1C-5939-3E93-668C6336FA7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638799" y="4468614"/>
            <a:ext cx="1600053" cy="1600053"/>
          </a:xfrm>
          <a:prstGeom prst="rect">
            <a:avLst/>
          </a:prstGeom>
        </p:spPr>
      </p:pic>
      <p:pic>
        <p:nvPicPr>
          <p:cNvPr id="13" name="Graphic 12" descr="Contract with solid fill">
            <a:extLst>
              <a:ext uri="{FF2B5EF4-FFF2-40B4-BE49-F238E27FC236}">
                <a16:creationId xmlns:a16="http://schemas.microsoft.com/office/drawing/2014/main" id="{E98FEC43-5C46-EE53-65D9-068D638A7B7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743392" y="2776034"/>
            <a:ext cx="1600053" cy="1600053"/>
          </a:xfrm>
          <a:prstGeom prst="rect">
            <a:avLst/>
          </a:prstGeom>
        </p:spPr>
      </p:pic>
      <p:sp>
        <p:nvSpPr>
          <p:cNvPr id="15" name="TextBox 14">
            <a:extLst>
              <a:ext uri="{FF2B5EF4-FFF2-40B4-BE49-F238E27FC236}">
                <a16:creationId xmlns:a16="http://schemas.microsoft.com/office/drawing/2014/main" id="{97D35F46-7F11-DE14-CA9B-C0D14C3FB81E}"/>
              </a:ext>
            </a:extLst>
          </p:cNvPr>
          <p:cNvSpPr txBox="1"/>
          <p:nvPr/>
        </p:nvSpPr>
        <p:spPr>
          <a:xfrm>
            <a:off x="5390589" y="225584"/>
            <a:ext cx="3558900" cy="120032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2400" b="0" i="1" u="none" strike="noStrike" kern="1200" cap="none" spc="0" normalizeH="0" baseline="0" noProof="0" dirty="0" err="1">
                <a:ln>
                  <a:noFill/>
                </a:ln>
                <a:solidFill>
                  <a:prstClr val="black"/>
                </a:solidFill>
                <a:effectLst/>
                <a:uLnTx/>
                <a:uFillTx/>
                <a:latin typeface="Aptos" panose="02110004020202020204"/>
                <a:ea typeface="+mn-ea"/>
                <a:cs typeface="+mn-cs"/>
              </a:rPr>
              <a:t>Truly</a:t>
            </a:r>
            <a:r>
              <a:rPr kumimoji="0" lang="nl-NL" sz="2400" b="0" i="1" u="none" strike="noStrike" kern="1200" cap="none" spc="0" normalizeH="0" baseline="0" noProof="0" dirty="0">
                <a:ln>
                  <a:noFill/>
                </a:ln>
                <a:solidFill>
                  <a:prstClr val="black"/>
                </a:solidFill>
                <a:effectLst/>
                <a:uLnTx/>
                <a:uFillTx/>
                <a:latin typeface="Aptos" panose="02110004020202020204"/>
                <a:ea typeface="+mn-ea"/>
                <a:cs typeface="+mn-cs"/>
              </a:rPr>
              <a:t> large volumes of </a:t>
            </a:r>
            <a:r>
              <a:rPr kumimoji="0" lang="nl-NL" sz="2400" b="0" i="1" u="none" strike="noStrike" kern="1200" cap="none" spc="0" normalizeH="0" baseline="0" noProof="0" dirty="0" err="1">
                <a:ln>
                  <a:noFill/>
                </a:ln>
                <a:solidFill>
                  <a:prstClr val="black"/>
                </a:solidFill>
                <a:effectLst/>
                <a:uLnTx/>
                <a:uFillTx/>
                <a:latin typeface="Aptos" panose="02110004020202020204"/>
                <a:ea typeface="+mn-ea"/>
                <a:cs typeface="+mn-cs"/>
              </a:rPr>
              <a:t>text</a:t>
            </a:r>
            <a:r>
              <a:rPr kumimoji="0" lang="nl-NL" sz="2400" b="0" i="1"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nl-NL" sz="2400" b="0" i="1" u="none" strike="noStrike" kern="1200" cap="none" spc="0" normalizeH="0" baseline="0" noProof="0" dirty="0" err="1">
                <a:ln>
                  <a:noFill/>
                </a:ln>
                <a:solidFill>
                  <a:prstClr val="black"/>
                </a:solidFill>
                <a:effectLst/>
                <a:uLnTx/>
                <a:uFillTx/>
                <a:latin typeface="Aptos" panose="02110004020202020204"/>
                <a:ea typeface="+mn-ea"/>
                <a:cs typeface="+mn-cs"/>
              </a:rPr>
              <a:t>conversations</a:t>
            </a:r>
            <a:r>
              <a:rPr kumimoji="0" lang="nl-NL" sz="2400" b="0" i="1"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nl-NL" sz="2400" b="0" i="1" u="none" strike="noStrike" kern="1200" cap="none" spc="0" normalizeH="0" baseline="0" noProof="0" dirty="0" err="1">
                <a:ln>
                  <a:noFill/>
                </a:ln>
                <a:solidFill>
                  <a:prstClr val="black"/>
                </a:solidFill>
                <a:effectLst/>
                <a:uLnTx/>
                <a:uFillTx/>
                <a:latin typeface="Aptos" panose="02110004020202020204"/>
                <a:ea typeface="+mn-ea"/>
                <a:cs typeface="+mn-cs"/>
              </a:rPr>
              <a:t>books</a:t>
            </a:r>
            <a:r>
              <a:rPr kumimoji="0" lang="nl-NL" sz="2400" b="0" i="1"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nl-NL" sz="2400" b="0" i="1" u="none" strike="noStrike" kern="1200" cap="none" spc="0" normalizeH="0" baseline="0" noProof="0" dirty="0" err="1">
                <a:ln>
                  <a:noFill/>
                </a:ln>
                <a:solidFill>
                  <a:prstClr val="black"/>
                </a:solidFill>
                <a:effectLst/>
                <a:uLnTx/>
                <a:uFillTx/>
                <a:latin typeface="Aptos" panose="02110004020202020204"/>
                <a:ea typeface="+mn-ea"/>
                <a:cs typeface="+mn-cs"/>
              </a:rPr>
              <a:t>articles</a:t>
            </a:r>
            <a:r>
              <a:rPr kumimoji="0" lang="nl-NL" sz="2400" b="0" i="1" u="none" strike="noStrike" kern="1200" cap="none" spc="0" normalizeH="0" baseline="0" noProof="0" dirty="0">
                <a:ln>
                  <a:noFill/>
                </a:ln>
                <a:solidFill>
                  <a:prstClr val="black"/>
                </a:solidFill>
                <a:effectLst/>
                <a:uLnTx/>
                <a:uFillTx/>
                <a:latin typeface="Aptos" panose="02110004020202020204"/>
                <a:ea typeface="+mn-ea"/>
                <a:cs typeface="+mn-cs"/>
              </a:rPr>
              <a:t>, …</a:t>
            </a:r>
          </a:p>
        </p:txBody>
      </p:sp>
      <p:sp>
        <p:nvSpPr>
          <p:cNvPr id="16" name="Rounded Rectangle 15">
            <a:extLst>
              <a:ext uri="{FF2B5EF4-FFF2-40B4-BE49-F238E27FC236}">
                <a16:creationId xmlns:a16="http://schemas.microsoft.com/office/drawing/2014/main" id="{F5DA0F17-6608-4FB6-26F2-C094B87F0DDF}"/>
              </a:ext>
            </a:extLst>
          </p:cNvPr>
          <p:cNvSpPr/>
          <p:nvPr/>
        </p:nvSpPr>
        <p:spPr>
          <a:xfrm>
            <a:off x="9883846" y="103022"/>
            <a:ext cx="2153265" cy="97339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white"/>
                </a:solidFill>
                <a:effectLst/>
                <a:uLnTx/>
                <a:uFillTx/>
                <a:latin typeface="Aptos" panose="02110004020202020204"/>
                <a:ea typeface="+mn-ea"/>
                <a:cs typeface="+mn-cs"/>
              </a:rPr>
              <a:t>Training data</a:t>
            </a:r>
          </a:p>
        </p:txBody>
      </p:sp>
      <p:sp>
        <p:nvSpPr>
          <p:cNvPr id="4" name="Date Placeholder 3">
            <a:extLst>
              <a:ext uri="{FF2B5EF4-FFF2-40B4-BE49-F238E27FC236}">
                <a16:creationId xmlns:a16="http://schemas.microsoft.com/office/drawing/2014/main" id="{2FFA6B4E-8228-EC69-E43E-37E3DC418AB0}"/>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26/27 Feb. 2025</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8C99B854-D72D-751F-BC09-157415AFA14D}"/>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AInTox</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F651E031-87C7-7C89-A8BA-FB132C063E0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905515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Optimus Prime (IDW) | VS Battles Wiki | Fandom">
            <a:extLst>
              <a:ext uri="{FF2B5EF4-FFF2-40B4-BE49-F238E27FC236}">
                <a16:creationId xmlns:a16="http://schemas.microsoft.com/office/drawing/2014/main" id="{2F15CA5E-CD99-45E7-156B-BAFD01B2CA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9271" y="367863"/>
            <a:ext cx="3576484" cy="5389051"/>
          </a:xfrm>
          <a:prstGeom prst="rect">
            <a:avLst/>
          </a:prstGeom>
          <a:noFill/>
          <a:extLst>
            <a:ext uri="{909E8E84-426E-40DD-AFC4-6F175D3DCCD1}">
              <a14:hiddenFill xmlns:a14="http://schemas.microsoft.com/office/drawing/2010/main">
                <a:solidFill>
                  <a:srgbClr val="FFFFFF"/>
                </a:solidFill>
              </a14:hiddenFill>
            </a:ext>
          </a:extLst>
        </p:spPr>
      </p:pic>
      <p:pic>
        <p:nvPicPr>
          <p:cNvPr id="10" name="Graphic 9" descr="Books with solid fill">
            <a:extLst>
              <a:ext uri="{FF2B5EF4-FFF2-40B4-BE49-F238E27FC236}">
                <a16:creationId xmlns:a16="http://schemas.microsoft.com/office/drawing/2014/main" id="{56AFA9BA-2EAF-C3EC-6572-C8EFC60DD8B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427639" y="772770"/>
            <a:ext cx="2374490" cy="2374490"/>
          </a:xfrm>
          <a:prstGeom prst="rect">
            <a:avLst/>
          </a:prstGeom>
        </p:spPr>
      </p:pic>
      <p:pic>
        <p:nvPicPr>
          <p:cNvPr id="14" name="Graphic 13" descr="Contract with solid fill">
            <a:extLst>
              <a:ext uri="{FF2B5EF4-FFF2-40B4-BE49-F238E27FC236}">
                <a16:creationId xmlns:a16="http://schemas.microsoft.com/office/drawing/2014/main" id="{AAAC27E1-32D4-E433-BFCA-130F85B7243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638799" y="2971799"/>
            <a:ext cx="1600053" cy="1600053"/>
          </a:xfrm>
          <a:prstGeom prst="rect">
            <a:avLst/>
          </a:prstGeom>
        </p:spPr>
      </p:pic>
      <p:pic>
        <p:nvPicPr>
          <p:cNvPr id="16" name="Graphic 15" descr="Document with solid fill">
            <a:extLst>
              <a:ext uri="{FF2B5EF4-FFF2-40B4-BE49-F238E27FC236}">
                <a16:creationId xmlns:a16="http://schemas.microsoft.com/office/drawing/2014/main" id="{0BC46A4C-F9A7-DBC0-56B3-4576DDC5E5D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870348" y="3222523"/>
            <a:ext cx="1740251" cy="1740251"/>
          </a:xfrm>
          <a:prstGeom prst="rect">
            <a:avLst/>
          </a:prstGeom>
        </p:spPr>
      </p:pic>
      <p:pic>
        <p:nvPicPr>
          <p:cNvPr id="17" name="Graphic 16" descr="Books with solid fill">
            <a:extLst>
              <a:ext uri="{FF2B5EF4-FFF2-40B4-BE49-F238E27FC236}">
                <a16:creationId xmlns:a16="http://schemas.microsoft.com/office/drawing/2014/main" id="{E05DA3B0-C61F-09CA-B2E5-9E773A8E781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283156" y="1171301"/>
            <a:ext cx="2374490" cy="2374490"/>
          </a:xfrm>
          <a:prstGeom prst="rect">
            <a:avLst/>
          </a:prstGeom>
        </p:spPr>
      </p:pic>
      <p:pic>
        <p:nvPicPr>
          <p:cNvPr id="18" name="Graphic 17" descr="Document with solid fill">
            <a:extLst>
              <a:ext uri="{FF2B5EF4-FFF2-40B4-BE49-F238E27FC236}">
                <a16:creationId xmlns:a16="http://schemas.microsoft.com/office/drawing/2014/main" id="{EA7E6627-E006-5252-C16D-6A656F3C565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143595" y="4135929"/>
            <a:ext cx="1740251" cy="1740251"/>
          </a:xfrm>
          <a:prstGeom prst="rect">
            <a:avLst/>
          </a:prstGeom>
        </p:spPr>
      </p:pic>
      <p:pic>
        <p:nvPicPr>
          <p:cNvPr id="19" name="Graphic 18" descr="Contract with solid fill">
            <a:extLst>
              <a:ext uri="{FF2B5EF4-FFF2-40B4-BE49-F238E27FC236}">
                <a16:creationId xmlns:a16="http://schemas.microsoft.com/office/drawing/2014/main" id="{E4061A2E-AC79-A5DE-697C-A33EB0D5A50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638799" y="4468614"/>
            <a:ext cx="1600053" cy="1600053"/>
          </a:xfrm>
          <a:prstGeom prst="rect">
            <a:avLst/>
          </a:prstGeom>
        </p:spPr>
      </p:pic>
      <p:pic>
        <p:nvPicPr>
          <p:cNvPr id="20" name="Graphic 19" descr="Contract with solid fill">
            <a:extLst>
              <a:ext uri="{FF2B5EF4-FFF2-40B4-BE49-F238E27FC236}">
                <a16:creationId xmlns:a16="http://schemas.microsoft.com/office/drawing/2014/main" id="{DAA95D1A-13BA-E816-DB99-8D7420EEBBB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743392" y="2776034"/>
            <a:ext cx="1600053" cy="1600053"/>
          </a:xfrm>
          <a:prstGeom prst="rect">
            <a:avLst/>
          </a:prstGeom>
        </p:spPr>
      </p:pic>
      <p:sp>
        <p:nvSpPr>
          <p:cNvPr id="21" name="Left Arrow 20">
            <a:extLst>
              <a:ext uri="{FF2B5EF4-FFF2-40B4-BE49-F238E27FC236}">
                <a16:creationId xmlns:a16="http://schemas.microsoft.com/office/drawing/2014/main" id="{674F3DA8-8678-8904-693F-ADCD29BA67EE}"/>
              </a:ext>
            </a:extLst>
          </p:cNvPr>
          <p:cNvSpPr/>
          <p:nvPr/>
        </p:nvSpPr>
        <p:spPr>
          <a:xfrm>
            <a:off x="4218039" y="2834575"/>
            <a:ext cx="936609" cy="1393954"/>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Rounded Rectangle 1">
            <a:extLst>
              <a:ext uri="{FF2B5EF4-FFF2-40B4-BE49-F238E27FC236}">
                <a16:creationId xmlns:a16="http://schemas.microsoft.com/office/drawing/2014/main" id="{3B3A8A40-EE93-479D-DC9B-0D50B7F9C126}"/>
              </a:ext>
            </a:extLst>
          </p:cNvPr>
          <p:cNvSpPr/>
          <p:nvPr/>
        </p:nvSpPr>
        <p:spPr>
          <a:xfrm>
            <a:off x="9849464" y="132561"/>
            <a:ext cx="2153265" cy="97339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l-NL" sz="2400" b="0" i="0" u="none" strike="noStrike" kern="1200" cap="none" spc="0" normalizeH="0" baseline="0" noProof="0" dirty="0">
                <a:ln>
                  <a:noFill/>
                </a:ln>
                <a:solidFill>
                  <a:prstClr val="white"/>
                </a:solidFill>
                <a:effectLst/>
                <a:uLnTx/>
                <a:uFillTx/>
                <a:latin typeface="Aptos" panose="02110004020202020204"/>
                <a:ea typeface="+mn-ea"/>
                <a:cs typeface="+mn-cs"/>
              </a:rPr>
              <a:t>Training </a:t>
            </a:r>
            <a:r>
              <a:rPr kumimoji="0" lang="nl-NL" sz="2400" b="0" i="0" u="none" strike="noStrike" kern="1200" cap="none" spc="0" normalizeH="0" baseline="0" noProof="0" dirty="0" err="1">
                <a:ln>
                  <a:noFill/>
                </a:ln>
                <a:solidFill>
                  <a:prstClr val="white"/>
                </a:solidFill>
                <a:effectLst/>
                <a:uLnTx/>
                <a:uFillTx/>
                <a:latin typeface="Aptos" panose="02110004020202020204"/>
                <a:ea typeface="+mn-ea"/>
                <a:cs typeface="+mn-cs"/>
              </a:rPr>
              <a:t>process</a:t>
            </a:r>
            <a:endParaRPr kumimoji="0" lang="nl-NL" sz="24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3" name="Date Placeholder 2">
            <a:extLst>
              <a:ext uri="{FF2B5EF4-FFF2-40B4-BE49-F238E27FC236}">
                <a16:creationId xmlns:a16="http://schemas.microsoft.com/office/drawing/2014/main" id="{AE2680AE-7F0D-B3EE-BB70-30934748D374}"/>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26/27 Feb. 2025</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Footer Placeholder 3">
            <a:extLst>
              <a:ext uri="{FF2B5EF4-FFF2-40B4-BE49-F238E27FC236}">
                <a16:creationId xmlns:a16="http://schemas.microsoft.com/office/drawing/2014/main" id="{C415BA3D-D45C-A9C0-9B0A-C67D445087CE}"/>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AInTox</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Slide Number Placeholder 4">
            <a:extLst>
              <a:ext uri="{FF2B5EF4-FFF2-40B4-BE49-F238E27FC236}">
                <a16:creationId xmlns:a16="http://schemas.microsoft.com/office/drawing/2014/main" id="{5467F9C0-C052-B448-098B-CF1FFE03F86E}"/>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70779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Optimus Prime (IDW) | VS Battles Wiki | Fandom">
            <a:extLst>
              <a:ext uri="{FF2B5EF4-FFF2-40B4-BE49-F238E27FC236}">
                <a16:creationId xmlns:a16="http://schemas.microsoft.com/office/drawing/2014/main" id="{2F15CA5E-CD99-45E7-156B-BAFD01B2CA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9271" y="367863"/>
            <a:ext cx="3576484" cy="5389051"/>
          </a:xfrm>
          <a:prstGeom prst="rect">
            <a:avLst/>
          </a:prstGeom>
          <a:noFill/>
          <a:extLst>
            <a:ext uri="{909E8E84-426E-40DD-AFC4-6F175D3DCCD1}">
              <a14:hiddenFill xmlns:a14="http://schemas.microsoft.com/office/drawing/2010/main">
                <a:solidFill>
                  <a:srgbClr val="FFFFFF"/>
                </a:solidFill>
              </a14:hiddenFill>
            </a:ext>
          </a:extLst>
        </p:spPr>
      </p:pic>
      <p:sp>
        <p:nvSpPr>
          <p:cNvPr id="2" name="Oval Callout 1">
            <a:extLst>
              <a:ext uri="{FF2B5EF4-FFF2-40B4-BE49-F238E27FC236}">
                <a16:creationId xmlns:a16="http://schemas.microsoft.com/office/drawing/2014/main" id="{3DFD5324-8F85-F800-B1B1-0036CA277DFA}"/>
              </a:ext>
            </a:extLst>
          </p:cNvPr>
          <p:cNvSpPr/>
          <p:nvPr/>
        </p:nvSpPr>
        <p:spPr>
          <a:xfrm>
            <a:off x="4376626" y="75678"/>
            <a:ext cx="2751761" cy="1480469"/>
          </a:xfrm>
          <a:prstGeom prst="wedgeEllipseCallout">
            <a:avLst>
              <a:gd name="adj1" fmla="val -117114"/>
              <a:gd name="adj2" fmla="val 8364"/>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l-NL" sz="2400" b="0" i="0" u="none" strike="noStrike" kern="1200" cap="none" spc="0" normalizeH="0" baseline="0" noProof="0" dirty="0">
                <a:ln>
                  <a:noFill/>
                </a:ln>
                <a:solidFill>
                  <a:prstClr val="white"/>
                </a:solidFill>
                <a:effectLst/>
                <a:uLnTx/>
                <a:uFillTx/>
                <a:latin typeface="Aptos" panose="02110004020202020204"/>
                <a:ea typeface="+mn-ea"/>
                <a:cs typeface="+mn-cs"/>
              </a:rPr>
              <a:t>The </a:t>
            </a:r>
            <a:r>
              <a:rPr kumimoji="0" lang="nl-NL" sz="2400" b="0" i="0" u="none" strike="noStrike" kern="1200" cap="none" spc="0" normalizeH="0" baseline="0" noProof="0" dirty="0" err="1">
                <a:ln>
                  <a:noFill/>
                </a:ln>
                <a:solidFill>
                  <a:prstClr val="white"/>
                </a:solidFill>
                <a:effectLst/>
                <a:uLnTx/>
                <a:uFillTx/>
                <a:latin typeface="Aptos" panose="02110004020202020204"/>
                <a:ea typeface="+mn-ea"/>
                <a:cs typeface="+mn-cs"/>
              </a:rPr>
              <a:t>cow</a:t>
            </a:r>
            <a:r>
              <a:rPr kumimoji="0" lang="nl-NL" sz="2400" b="0" i="0" u="none" strike="noStrike" kern="1200" cap="none" spc="0" normalizeH="0" baseline="0" noProof="0" dirty="0">
                <a:ln>
                  <a:noFill/>
                </a:ln>
                <a:solidFill>
                  <a:prstClr val="white"/>
                </a:solidFill>
                <a:effectLst/>
                <a:uLnTx/>
                <a:uFillTx/>
                <a:latin typeface="Aptos" panose="02110004020202020204"/>
                <a:ea typeface="+mn-ea"/>
                <a:cs typeface="+mn-cs"/>
              </a:rPr>
              <a:t> is in </a:t>
            </a:r>
            <a:r>
              <a:rPr kumimoji="0" lang="nl-NL" sz="2400" b="0" i="0" u="none" strike="noStrike" kern="1200" cap="none" spc="0" normalizeH="0" baseline="0" noProof="0" dirty="0" err="1">
                <a:ln>
                  <a:noFill/>
                </a:ln>
                <a:solidFill>
                  <a:prstClr val="white"/>
                </a:solidFill>
                <a:effectLst/>
                <a:uLnTx/>
                <a:uFillTx/>
                <a:latin typeface="Aptos" panose="02110004020202020204"/>
                <a:ea typeface="+mn-ea"/>
                <a:cs typeface="+mn-cs"/>
              </a:rPr>
              <a:t>the</a:t>
            </a:r>
            <a:r>
              <a:rPr kumimoji="0" lang="nl-NL" sz="2400" b="0" i="0" u="none" strike="noStrike" kern="1200" cap="none" spc="0" normalizeH="0" baseline="0" noProof="0" dirty="0">
                <a:ln>
                  <a:noFill/>
                </a:ln>
                <a:solidFill>
                  <a:prstClr val="white"/>
                </a:solidFill>
                <a:effectLst/>
                <a:uLnTx/>
                <a:uFillTx/>
                <a:latin typeface="Aptos" panose="02110004020202020204"/>
                <a:ea typeface="+mn-ea"/>
                <a:cs typeface="+mn-cs"/>
              </a:rPr>
              <a:t> </a:t>
            </a:r>
            <a:r>
              <a:rPr kumimoji="0" lang="nl-NL" sz="2400" b="0" i="0" u="none" strike="noStrike" kern="1200" cap="none" spc="0" normalizeH="0" baseline="0" noProof="0" dirty="0" err="1">
                <a:ln>
                  <a:noFill/>
                </a:ln>
                <a:solidFill>
                  <a:prstClr val="white"/>
                </a:solidFill>
                <a:effectLst/>
                <a:uLnTx/>
                <a:uFillTx/>
                <a:latin typeface="Aptos" panose="02110004020202020204"/>
                <a:ea typeface="+mn-ea"/>
                <a:cs typeface="+mn-cs"/>
              </a:rPr>
              <a:t>car</a:t>
            </a:r>
            <a:endParaRPr kumimoji="0" lang="nl-NL" sz="24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3" name="Rounded Rectangle 2">
            <a:extLst>
              <a:ext uri="{FF2B5EF4-FFF2-40B4-BE49-F238E27FC236}">
                <a16:creationId xmlns:a16="http://schemas.microsoft.com/office/drawing/2014/main" id="{16FDCA44-B00D-B8CA-EDA3-BBE73B050F57}"/>
              </a:ext>
            </a:extLst>
          </p:cNvPr>
          <p:cNvSpPr/>
          <p:nvPr/>
        </p:nvSpPr>
        <p:spPr>
          <a:xfrm>
            <a:off x="9746225" y="136525"/>
            <a:ext cx="2153265" cy="97339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white"/>
                </a:solidFill>
                <a:effectLst/>
                <a:uLnTx/>
                <a:uFillTx/>
                <a:latin typeface="Aptos" panose="02110004020202020204"/>
                <a:ea typeface="+mn-ea"/>
                <a:cs typeface="+mn-cs"/>
              </a:rPr>
              <a:t>Training </a:t>
            </a:r>
            <a:r>
              <a:rPr kumimoji="0" lang="nl-NL" sz="1800" b="0" i="0" u="none" strike="noStrike" kern="1200" cap="none" spc="0" normalizeH="0" baseline="0" noProof="0" dirty="0" err="1">
                <a:ln>
                  <a:noFill/>
                </a:ln>
                <a:solidFill>
                  <a:prstClr val="white"/>
                </a:solidFill>
                <a:effectLst/>
                <a:uLnTx/>
                <a:uFillTx/>
                <a:latin typeface="Aptos" panose="02110004020202020204"/>
                <a:ea typeface="+mn-ea"/>
                <a:cs typeface="+mn-cs"/>
              </a:rPr>
              <a:t>process</a:t>
            </a:r>
            <a:endParaRPr kumimoji="0" lang="nl-NL"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pic>
        <p:nvPicPr>
          <p:cNvPr id="9" name="Picture 8" descr="Understanding of Gradient Descent: Intuition and Implementation | by Rishi  | GoPenAI">
            <a:extLst>
              <a:ext uri="{FF2B5EF4-FFF2-40B4-BE49-F238E27FC236}">
                <a16:creationId xmlns:a16="http://schemas.microsoft.com/office/drawing/2014/main" id="{2BB8195F-FAD5-8EA2-7BC1-5D654060D9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10103" y="3878796"/>
            <a:ext cx="4114800" cy="2564892"/>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480A79F8-A80C-97F7-9AE9-6E30E327C68E}"/>
              </a:ext>
            </a:extLst>
          </p:cNvPr>
          <p:cNvSpPr txBox="1"/>
          <p:nvPr/>
        </p:nvSpPr>
        <p:spPr>
          <a:xfrm>
            <a:off x="5810103" y="1556147"/>
            <a:ext cx="4234236" cy="230832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err="1">
                <a:ln>
                  <a:noFill/>
                </a:ln>
                <a:solidFill>
                  <a:prstClr val="black"/>
                </a:solidFill>
                <a:effectLst/>
                <a:uLnTx/>
                <a:uFillTx/>
                <a:latin typeface="Aptos" panose="02110004020202020204"/>
                <a:ea typeface="+mn-ea"/>
                <a:cs typeface="+mn-cs"/>
              </a:rPr>
              <a:t>Self-supervised</a:t>
            </a:r>
            <a:r>
              <a:rPr kumimoji="0" lang="nl-NL" sz="1800" b="0"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nl-NL" sz="1800" b="0" i="0" u="none" strike="noStrike" kern="1200" cap="none" spc="0" normalizeH="0" baseline="0" noProof="0" dirty="0" err="1">
                <a:ln>
                  <a:noFill/>
                </a:ln>
                <a:solidFill>
                  <a:prstClr val="black"/>
                </a:solidFill>
                <a:effectLst/>
                <a:uLnTx/>
                <a:uFillTx/>
                <a:latin typeface="Aptos" panose="02110004020202020204"/>
                <a:ea typeface="+mn-ea"/>
                <a:cs typeface="+mn-cs"/>
              </a:rPr>
              <a:t>learning</a:t>
            </a:r>
            <a:endParaRPr kumimoji="0" lang="nl-NL" sz="1800" b="0" i="0" u="none" strike="noStrike" kern="1200" cap="none" spc="0" normalizeH="0" baseline="0" noProof="0" dirty="0">
              <a:ln>
                <a:noFill/>
              </a:ln>
              <a:solidFill>
                <a:prstClr val="black"/>
              </a:solidFill>
              <a:effectLst/>
              <a:uLnTx/>
              <a:uFillTx/>
              <a:latin typeface="Aptos" panose="0211000402020202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nl-NL" sz="1800" b="0" i="0" u="none" strike="noStrike" kern="1200" cap="none" spc="0" normalizeH="0" baseline="0" noProof="0" dirty="0">
                <a:ln>
                  <a:noFill/>
                </a:ln>
                <a:solidFill>
                  <a:prstClr val="black"/>
                </a:solidFill>
                <a:effectLst/>
                <a:uLnTx/>
                <a:uFillTx/>
                <a:latin typeface="Aptos" panose="02110004020202020204"/>
                <a:ea typeface="+mn-ea"/>
                <a:cs typeface="+mn-cs"/>
              </a:rPr>
            </a:br>
            <a:r>
              <a:rPr kumimoji="0" lang="nl-NL" sz="1800" b="0" i="0" u="none" strike="noStrike" kern="1200" cap="none" spc="0" normalizeH="0" baseline="0" noProof="0" dirty="0">
                <a:ln>
                  <a:noFill/>
                </a:ln>
                <a:solidFill>
                  <a:prstClr val="black"/>
                </a:solidFill>
                <a:effectLst/>
                <a:uLnTx/>
                <a:uFillTx/>
                <a:latin typeface="Aptos" panose="02110004020202020204"/>
                <a:ea typeface="+mn-ea"/>
                <a:cs typeface="+mn-cs"/>
              </a:rPr>
              <a:t>x = The </a:t>
            </a:r>
            <a:r>
              <a:rPr kumimoji="0" lang="nl-NL" sz="1800" b="0" i="0" u="none" strike="noStrike" kern="1200" cap="none" spc="0" normalizeH="0" baseline="0" noProof="0" dirty="0" err="1">
                <a:ln>
                  <a:noFill/>
                </a:ln>
                <a:solidFill>
                  <a:prstClr val="black"/>
                </a:solidFill>
                <a:effectLst/>
                <a:uLnTx/>
                <a:uFillTx/>
                <a:latin typeface="Aptos" panose="02110004020202020204"/>
                <a:ea typeface="+mn-ea"/>
                <a:cs typeface="+mn-cs"/>
              </a:rPr>
              <a:t>cow</a:t>
            </a:r>
            <a:r>
              <a:rPr kumimoji="0" lang="nl-NL" sz="1800" b="0" i="0" u="none" strike="noStrike" kern="1200" cap="none" spc="0" normalizeH="0" baseline="0" noProof="0" dirty="0">
                <a:ln>
                  <a:noFill/>
                </a:ln>
                <a:solidFill>
                  <a:prstClr val="black"/>
                </a:solidFill>
                <a:effectLst/>
                <a:uLnTx/>
                <a:uFillTx/>
                <a:latin typeface="Aptos" panose="02110004020202020204"/>
                <a:ea typeface="+mn-ea"/>
                <a:cs typeface="+mn-cs"/>
              </a:rPr>
              <a:t> is in </a:t>
            </a:r>
            <a:r>
              <a:rPr kumimoji="0" lang="nl-NL" sz="1800" b="0" i="0" u="none" strike="noStrike" kern="1200" cap="none" spc="0" normalizeH="0" baseline="0" noProof="0" dirty="0" err="1">
                <a:ln>
                  <a:noFill/>
                </a:ln>
                <a:solidFill>
                  <a:prstClr val="black"/>
                </a:solidFill>
                <a:effectLst/>
                <a:uLnTx/>
                <a:uFillTx/>
                <a:latin typeface="Aptos" panose="02110004020202020204"/>
                <a:ea typeface="+mn-ea"/>
                <a:cs typeface="+mn-cs"/>
              </a:rPr>
              <a:t>ther</a:t>
            </a:r>
            <a:r>
              <a:rPr kumimoji="0" lang="nl-NL" sz="1800" b="0"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nl-NL" sz="1800" b="0" i="0" u="none" strike="noStrike" kern="1200" cap="none" spc="0" normalizeH="0" baseline="0" noProof="0" dirty="0" err="1">
                <a:ln>
                  <a:noFill/>
                </a:ln>
                <a:solidFill>
                  <a:prstClr val="black"/>
                </a:solidFill>
                <a:effectLst/>
                <a:uLnTx/>
                <a:uFillTx/>
                <a:latin typeface="Aptos" panose="02110004020202020204"/>
                <a:ea typeface="+mn-ea"/>
                <a:cs typeface="+mn-cs"/>
              </a:rPr>
              <a:t>car</a:t>
            </a:r>
            <a:r>
              <a:rPr kumimoji="0" lang="nl-NL" sz="1800" b="0"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nl-NL" sz="1800" b="0" i="0" u="none" strike="noStrike" kern="1200" cap="none" spc="0" normalizeH="0" baseline="0" noProof="0" dirty="0" err="1">
                <a:ln>
                  <a:noFill/>
                </a:ln>
                <a:solidFill>
                  <a:prstClr val="black"/>
                </a:solidFill>
                <a:effectLst/>
                <a:uLnTx/>
                <a:uFillTx/>
                <a:latin typeface="Aptos" panose="02110004020202020204"/>
                <a:ea typeface="+mn-ea"/>
                <a:cs typeface="+mn-cs"/>
              </a:rPr>
              <a:t>vs</a:t>
            </a:r>
            <a:r>
              <a:rPr kumimoji="0" lang="nl-NL" sz="1800" b="0" i="0" u="none" strike="noStrike" kern="1200" cap="none" spc="0" normalizeH="0" baseline="0" noProof="0" dirty="0">
                <a:ln>
                  <a:noFill/>
                </a:ln>
                <a:solidFill>
                  <a:prstClr val="black"/>
                </a:solidFill>
                <a:effectLst/>
                <a:uLnTx/>
                <a:uFillTx/>
                <a:latin typeface="Aptos" panose="02110004020202020204"/>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black"/>
                </a:solidFill>
                <a:effectLst/>
                <a:uLnTx/>
                <a:uFillTx/>
                <a:latin typeface="Aptos" panose="02110004020202020204"/>
                <a:ea typeface="+mn-ea"/>
                <a:cs typeface="+mn-cs"/>
              </a:rPr>
              <a:t>y = The </a:t>
            </a:r>
            <a:r>
              <a:rPr kumimoji="0" lang="nl-NL" sz="1800" b="0" i="0" u="none" strike="noStrike" kern="1200" cap="none" spc="0" normalizeH="0" baseline="0" noProof="0" dirty="0" err="1">
                <a:ln>
                  <a:noFill/>
                </a:ln>
                <a:solidFill>
                  <a:prstClr val="black"/>
                </a:solidFill>
                <a:effectLst/>
                <a:uLnTx/>
                <a:uFillTx/>
                <a:latin typeface="Aptos" panose="02110004020202020204"/>
                <a:ea typeface="+mn-ea"/>
                <a:cs typeface="+mn-cs"/>
              </a:rPr>
              <a:t>cow</a:t>
            </a:r>
            <a:r>
              <a:rPr kumimoji="0" lang="nl-NL" sz="1800" b="0" i="0" u="none" strike="noStrike" kern="1200" cap="none" spc="0" normalizeH="0" baseline="0" noProof="0" dirty="0">
                <a:ln>
                  <a:noFill/>
                </a:ln>
                <a:solidFill>
                  <a:prstClr val="black"/>
                </a:solidFill>
                <a:effectLst/>
                <a:uLnTx/>
                <a:uFillTx/>
                <a:latin typeface="Aptos" panose="02110004020202020204"/>
                <a:ea typeface="+mn-ea"/>
                <a:cs typeface="+mn-cs"/>
              </a:rPr>
              <a:t> is in </a:t>
            </a:r>
            <a:r>
              <a:rPr kumimoji="0" lang="nl-NL" sz="1800" b="0" i="0" u="none" strike="noStrike" kern="1200" cap="none" spc="0" normalizeH="0" baseline="0" noProof="0" dirty="0" err="1">
                <a:ln>
                  <a:noFill/>
                </a:ln>
                <a:solidFill>
                  <a:prstClr val="black"/>
                </a:solidFill>
                <a:effectLst/>
                <a:uLnTx/>
                <a:uFillTx/>
                <a:latin typeface="Aptos" panose="02110004020202020204"/>
                <a:ea typeface="+mn-ea"/>
                <a:cs typeface="+mn-cs"/>
              </a:rPr>
              <a:t>the</a:t>
            </a:r>
            <a:r>
              <a:rPr kumimoji="0" lang="nl-NL" sz="1800" b="0"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nl-NL" sz="1800" b="0" i="0" u="none" strike="noStrike" kern="1200" cap="none" spc="0" normalizeH="0" baseline="0" noProof="0" dirty="0" err="1">
                <a:ln>
                  <a:noFill/>
                </a:ln>
                <a:solidFill>
                  <a:prstClr val="black"/>
                </a:solidFill>
                <a:effectLst/>
                <a:uLnTx/>
                <a:uFillTx/>
                <a:latin typeface="Aptos" panose="02110004020202020204"/>
                <a:ea typeface="+mn-ea"/>
                <a:cs typeface="+mn-cs"/>
              </a:rPr>
              <a:t>meadow</a:t>
            </a:r>
            <a:endParaRPr kumimoji="0" lang="nl-NL" sz="1800" b="0" i="0" u="none" strike="noStrike" kern="1200" cap="none" spc="0" normalizeH="0" baseline="0" noProof="0" dirty="0">
              <a:ln>
                <a:noFill/>
              </a:ln>
              <a:solidFill>
                <a:prstClr val="black"/>
              </a:solidFill>
              <a:effectLst/>
              <a:uLnTx/>
              <a:uFillTx/>
              <a:latin typeface="Aptos" panose="0211000402020202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black"/>
                </a:solidFill>
                <a:effectLst/>
                <a:uLnTx/>
                <a:uFillTx/>
                <a:latin typeface="Aptos" panose="02110004020202020204"/>
                <a:ea typeface="+mn-ea"/>
                <a:cs typeface="+mn-cs"/>
              </a:rPr>
              <a:t>large </a:t>
            </a:r>
            <a:r>
              <a:rPr kumimoji="0" lang="nl-NL" sz="1800" b="0" i="0" u="none" strike="noStrike" kern="1200" cap="none" spc="0" normalizeH="0" baseline="0" noProof="0" dirty="0" err="1">
                <a:ln>
                  <a:noFill/>
                </a:ln>
                <a:solidFill>
                  <a:prstClr val="black"/>
                </a:solidFill>
                <a:effectLst/>
                <a:uLnTx/>
                <a:uFillTx/>
                <a:latin typeface="Aptos" panose="02110004020202020204"/>
                <a:ea typeface="+mn-ea"/>
                <a:cs typeface="+mn-cs"/>
              </a:rPr>
              <a:t>numeric</a:t>
            </a:r>
            <a:r>
              <a:rPr kumimoji="0" lang="nl-NL" sz="1800" b="0"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nl-NL" sz="1800" b="0" i="0" u="none" strike="noStrike" kern="1200" cap="none" spc="0" normalizeH="0" baseline="0" noProof="0" dirty="0" err="1">
                <a:ln>
                  <a:noFill/>
                </a:ln>
                <a:solidFill>
                  <a:prstClr val="black"/>
                </a:solidFill>
                <a:effectLst/>
                <a:uLnTx/>
                <a:uFillTx/>
                <a:latin typeface="Aptos" panose="02110004020202020204"/>
                <a:ea typeface="+mn-ea"/>
                <a:cs typeface="+mn-cs"/>
              </a:rPr>
              <a:t>difference</a:t>
            </a:r>
            <a:r>
              <a:rPr kumimoji="0" lang="nl-NL" sz="1800" b="0"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nl-NL" sz="1800" b="0" i="0" u="none" strike="noStrike" kern="1200" cap="none" spc="0" normalizeH="0" baseline="0" noProof="0" dirty="0" err="1">
                <a:ln>
                  <a:noFill/>
                </a:ln>
                <a:solidFill>
                  <a:prstClr val="black"/>
                </a:solidFill>
                <a:effectLst/>
                <a:uLnTx/>
                <a:uFillTx/>
                <a:latin typeface="Aptos" panose="02110004020202020204"/>
                <a:ea typeface="+mn-ea"/>
                <a:cs typeface="+mn-cs"/>
              </a:rPr>
              <a:t>between</a:t>
            </a:r>
            <a:r>
              <a:rPr kumimoji="0" lang="nl-NL" sz="1800" b="0" i="0" u="none" strike="noStrike" kern="1200" cap="none" spc="0" normalizeH="0" baseline="0" noProof="0" dirty="0">
                <a:ln>
                  <a:noFill/>
                </a:ln>
                <a:solidFill>
                  <a:prstClr val="black"/>
                </a:solidFill>
                <a:effectLst/>
                <a:uLnTx/>
                <a:uFillTx/>
                <a:latin typeface="Aptos" panose="02110004020202020204"/>
                <a:ea typeface="+mn-ea"/>
                <a:cs typeface="+mn-cs"/>
              </a:rPr>
              <a:t> x </a:t>
            </a:r>
            <a:r>
              <a:rPr kumimoji="0" lang="nl-NL" sz="1800" b="0" i="0" u="none" strike="noStrike" kern="1200" cap="none" spc="0" normalizeH="0" baseline="0" noProof="0" dirty="0" err="1">
                <a:ln>
                  <a:noFill/>
                </a:ln>
                <a:solidFill>
                  <a:prstClr val="black"/>
                </a:solidFill>
                <a:effectLst/>
                <a:uLnTx/>
                <a:uFillTx/>
                <a:latin typeface="Aptos" panose="02110004020202020204"/>
                <a:ea typeface="+mn-ea"/>
                <a:cs typeface="+mn-cs"/>
              </a:rPr>
              <a:t>and</a:t>
            </a:r>
            <a:r>
              <a:rPr kumimoji="0" lang="nl-NL" sz="1800" b="0" i="0" u="none" strike="noStrike" kern="1200" cap="none" spc="0" normalizeH="0" baseline="0" noProof="0" dirty="0">
                <a:ln>
                  <a:noFill/>
                </a:ln>
                <a:solidFill>
                  <a:prstClr val="black"/>
                </a:solidFill>
                <a:effectLst/>
                <a:uLnTx/>
                <a:uFillTx/>
                <a:latin typeface="Aptos" panose="02110004020202020204"/>
                <a:ea typeface="+mn-ea"/>
                <a:cs typeface="+mn-cs"/>
              </a:rPr>
              <a:t> y</a:t>
            </a:r>
            <a:br>
              <a:rPr kumimoji="0" lang="nl-NL" sz="1800" b="0" i="0" u="none" strike="noStrike" kern="1200" cap="none" spc="0" normalizeH="0" baseline="0" noProof="0" dirty="0">
                <a:ln>
                  <a:noFill/>
                </a:ln>
                <a:solidFill>
                  <a:prstClr val="black"/>
                </a:solidFill>
                <a:effectLst/>
                <a:uLnTx/>
                <a:uFillTx/>
                <a:latin typeface="Aptos" panose="02110004020202020204"/>
                <a:ea typeface="+mn-ea"/>
                <a:cs typeface="+mn-cs"/>
              </a:rPr>
            </a:br>
            <a:br>
              <a:rPr kumimoji="0" lang="nl-NL" sz="1800" b="0" i="0" u="none" strike="noStrike" kern="1200" cap="none" spc="0" normalizeH="0" baseline="0" noProof="0" dirty="0">
                <a:ln>
                  <a:noFill/>
                </a:ln>
                <a:solidFill>
                  <a:prstClr val="black"/>
                </a:solidFill>
                <a:effectLst/>
                <a:uLnTx/>
                <a:uFillTx/>
                <a:latin typeface="Aptos" panose="02110004020202020204"/>
                <a:ea typeface="+mn-ea"/>
                <a:cs typeface="+mn-cs"/>
              </a:rPr>
            </a:br>
            <a:r>
              <a:rPr kumimoji="0" lang="nl-NL" sz="1800" b="0" i="0" u="none" strike="noStrike" kern="1200" cap="none" spc="0" normalizeH="0" baseline="0" noProof="0" dirty="0" err="1">
                <a:ln>
                  <a:noFill/>
                </a:ln>
                <a:solidFill>
                  <a:prstClr val="black"/>
                </a:solidFill>
                <a:effectLst/>
                <a:uLnTx/>
                <a:uFillTx/>
                <a:latin typeface="Aptos" panose="02110004020202020204"/>
                <a:ea typeface="+mn-ea"/>
                <a:cs typeface="+mn-cs"/>
              </a:rPr>
              <a:t>adjust</a:t>
            </a:r>
            <a:r>
              <a:rPr kumimoji="0" lang="nl-NL" sz="1800" b="0"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nl-NL" sz="1800" b="0" i="0" u="none" strike="noStrike" kern="1200" cap="none" spc="0" normalizeH="0" baseline="0" noProof="0" dirty="0" err="1">
                <a:ln>
                  <a:noFill/>
                </a:ln>
                <a:solidFill>
                  <a:prstClr val="black"/>
                </a:solidFill>
                <a:effectLst/>
                <a:uLnTx/>
                <a:uFillTx/>
                <a:latin typeface="Aptos" panose="02110004020202020204"/>
                <a:ea typeface="+mn-ea"/>
                <a:cs typeface="+mn-cs"/>
              </a:rPr>
              <a:t>weigths</a:t>
            </a:r>
            <a:r>
              <a:rPr kumimoji="0" lang="nl-NL" sz="1800" b="0"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nl-NL" sz="1800" b="0" i="0" u="none" strike="noStrike" kern="1200" cap="none" spc="0" normalizeH="0" baseline="0" noProof="0" dirty="0" err="1">
                <a:ln>
                  <a:noFill/>
                </a:ln>
                <a:solidFill>
                  <a:prstClr val="black"/>
                </a:solidFill>
                <a:effectLst/>
                <a:uLnTx/>
                <a:uFillTx/>
                <a:latin typeface="Aptos" panose="02110004020202020204"/>
                <a:ea typeface="+mn-ea"/>
                <a:cs typeface="+mn-cs"/>
              </a:rPr>
              <a:t>and</a:t>
            </a:r>
            <a:r>
              <a:rPr kumimoji="0" lang="nl-NL" sz="1800" b="0"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nl-NL" sz="1800" b="0" i="0" u="none" strike="noStrike" kern="1200" cap="none" spc="0" normalizeH="0" baseline="0" noProof="0" dirty="0" err="1">
                <a:ln>
                  <a:noFill/>
                </a:ln>
                <a:solidFill>
                  <a:prstClr val="black"/>
                </a:solidFill>
                <a:effectLst/>
                <a:uLnTx/>
                <a:uFillTx/>
                <a:latin typeface="Aptos" panose="02110004020202020204"/>
                <a:ea typeface="+mn-ea"/>
                <a:cs typeface="+mn-cs"/>
              </a:rPr>
              <a:t>biases</a:t>
            </a:r>
            <a:r>
              <a:rPr kumimoji="0" lang="nl-NL" sz="1800" b="0" i="0" u="none" strike="noStrike" kern="1200" cap="none" spc="0" normalizeH="0" baseline="0" noProof="0" dirty="0">
                <a:ln>
                  <a:noFill/>
                </a:ln>
                <a:solidFill>
                  <a:prstClr val="black"/>
                </a:solidFill>
                <a:effectLst/>
                <a:uLnTx/>
                <a:uFillTx/>
                <a:latin typeface="Aptos" panose="02110004020202020204"/>
                <a:ea typeface="+mn-ea"/>
                <a:cs typeface="+mn-cs"/>
              </a:rPr>
              <a:t> &amp; </a:t>
            </a:r>
            <a:r>
              <a:rPr kumimoji="0" lang="nl-NL" sz="1800" b="0" i="0" u="none" strike="noStrike" kern="1200" cap="none" spc="0" normalizeH="0" baseline="0" noProof="0" dirty="0" err="1">
                <a:ln>
                  <a:noFill/>
                </a:ln>
                <a:solidFill>
                  <a:prstClr val="black"/>
                </a:solidFill>
                <a:effectLst/>
                <a:uLnTx/>
                <a:uFillTx/>
                <a:latin typeface="Aptos" panose="02110004020202020204"/>
                <a:ea typeface="+mn-ea"/>
                <a:cs typeface="+mn-cs"/>
              </a:rPr>
              <a:t>try</a:t>
            </a:r>
            <a:r>
              <a:rPr kumimoji="0" lang="nl-NL" sz="1800" b="0"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nl-NL" sz="1800" b="0" i="0" u="none" strike="noStrike" kern="1200" cap="none" spc="0" normalizeH="0" baseline="0" noProof="0" dirty="0" err="1">
                <a:ln>
                  <a:noFill/>
                </a:ln>
                <a:solidFill>
                  <a:prstClr val="black"/>
                </a:solidFill>
                <a:effectLst/>
                <a:uLnTx/>
                <a:uFillTx/>
                <a:latin typeface="Aptos" panose="02110004020202020204"/>
                <a:ea typeface="+mn-ea"/>
                <a:cs typeface="+mn-cs"/>
              </a:rPr>
              <a:t>again</a:t>
            </a:r>
            <a:r>
              <a:rPr kumimoji="0" lang="nl-NL" sz="1800" b="0" i="0" u="none" strike="noStrike" kern="1200" cap="none" spc="0" normalizeH="0" baseline="0" noProof="0" dirty="0">
                <a:ln>
                  <a:noFill/>
                </a:ln>
                <a:solidFill>
                  <a:prstClr val="black"/>
                </a:solidFill>
                <a:effectLst/>
                <a:uLnTx/>
                <a:uFillTx/>
                <a:latin typeface="Aptos" panose="02110004020202020204"/>
                <a:ea typeface="+mn-ea"/>
                <a:cs typeface="+mn-cs"/>
              </a:rPr>
              <a:t> -&gt;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err="1">
                <a:ln>
                  <a:noFill/>
                </a:ln>
                <a:solidFill>
                  <a:prstClr val="black"/>
                </a:solidFill>
                <a:effectLst/>
                <a:uLnTx/>
                <a:uFillTx/>
                <a:latin typeface="Aptos" panose="02110004020202020204"/>
                <a:ea typeface="+mn-ea"/>
                <a:cs typeface="+mn-cs"/>
              </a:rPr>
              <a:t>reduce</a:t>
            </a:r>
            <a:r>
              <a:rPr kumimoji="0" lang="nl-NL" sz="1800" b="0"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nl-NL" sz="1800" b="0" i="0" u="none" strike="noStrike" kern="1200" cap="none" spc="0" normalizeH="0" baseline="0" noProof="0" dirty="0" err="1">
                <a:ln>
                  <a:noFill/>
                </a:ln>
                <a:solidFill>
                  <a:prstClr val="black"/>
                </a:solidFill>
                <a:effectLst/>
                <a:uLnTx/>
                <a:uFillTx/>
                <a:latin typeface="Aptos" panose="02110004020202020204"/>
                <a:ea typeface="+mn-ea"/>
                <a:cs typeface="+mn-cs"/>
              </a:rPr>
              <a:t>Cost</a:t>
            </a:r>
            <a:r>
              <a:rPr kumimoji="0" lang="nl-NL" sz="1800" b="0"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nl-NL" sz="1800" b="0" i="0" u="none" strike="noStrike" kern="1200" cap="none" spc="0" normalizeH="0" baseline="0" noProof="0" dirty="0" err="1">
                <a:ln>
                  <a:noFill/>
                </a:ln>
                <a:solidFill>
                  <a:prstClr val="black"/>
                </a:solidFill>
                <a:effectLst/>
                <a:uLnTx/>
                <a:uFillTx/>
                <a:latin typeface="Aptos" panose="02110004020202020204"/>
                <a:ea typeface="+mn-ea"/>
                <a:cs typeface="+mn-cs"/>
              </a:rPr>
              <a:t>to</a:t>
            </a:r>
            <a:r>
              <a:rPr kumimoji="0" lang="nl-NL" sz="1800" b="0" i="0" u="none" strike="noStrike" kern="1200" cap="none" spc="0" normalizeH="0" baseline="0" noProof="0" dirty="0">
                <a:ln>
                  <a:noFill/>
                </a:ln>
                <a:solidFill>
                  <a:prstClr val="black"/>
                </a:solidFill>
                <a:effectLst/>
                <a:uLnTx/>
                <a:uFillTx/>
                <a:latin typeface="Aptos" panose="02110004020202020204"/>
                <a:ea typeface="+mn-ea"/>
                <a:cs typeface="+mn-cs"/>
              </a:rPr>
              <a:t> minimum</a:t>
            </a:r>
          </a:p>
        </p:txBody>
      </p:sp>
      <p:sp>
        <p:nvSpPr>
          <p:cNvPr id="4" name="Date Placeholder 3">
            <a:extLst>
              <a:ext uri="{FF2B5EF4-FFF2-40B4-BE49-F238E27FC236}">
                <a16:creationId xmlns:a16="http://schemas.microsoft.com/office/drawing/2014/main" id="{BA960B5D-26CC-AA97-257B-BB6DCAB197CE}"/>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26/27 Feb. 2025</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52FC901D-6948-8333-14EA-0D2339658AD3}"/>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AInTox</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750DA058-EB4F-887C-830B-E5844A3DC80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867783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Optimus Prime (IDW) | VS Battles Wiki | Fandom">
            <a:extLst>
              <a:ext uri="{FF2B5EF4-FFF2-40B4-BE49-F238E27FC236}">
                <a16:creationId xmlns:a16="http://schemas.microsoft.com/office/drawing/2014/main" id="{2F15CA5E-CD99-45E7-156B-BAFD01B2CA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9271" y="367863"/>
            <a:ext cx="3576484" cy="5389051"/>
          </a:xfrm>
          <a:prstGeom prst="rect">
            <a:avLst/>
          </a:prstGeom>
          <a:noFill/>
          <a:extLst>
            <a:ext uri="{909E8E84-426E-40DD-AFC4-6F175D3DCCD1}">
              <a14:hiddenFill xmlns:a14="http://schemas.microsoft.com/office/drawing/2010/main">
                <a:solidFill>
                  <a:srgbClr val="FFFFFF"/>
                </a:solidFill>
              </a14:hiddenFill>
            </a:ext>
          </a:extLst>
        </p:spPr>
      </p:pic>
      <p:sp>
        <p:nvSpPr>
          <p:cNvPr id="2" name="Oval Callout 1">
            <a:extLst>
              <a:ext uri="{FF2B5EF4-FFF2-40B4-BE49-F238E27FC236}">
                <a16:creationId xmlns:a16="http://schemas.microsoft.com/office/drawing/2014/main" id="{3DFD5324-8F85-F800-B1B1-0036CA277DFA}"/>
              </a:ext>
            </a:extLst>
          </p:cNvPr>
          <p:cNvSpPr/>
          <p:nvPr/>
        </p:nvSpPr>
        <p:spPr>
          <a:xfrm>
            <a:off x="4376626" y="75678"/>
            <a:ext cx="2751761" cy="1480469"/>
          </a:xfrm>
          <a:prstGeom prst="wedgeEllipseCallout">
            <a:avLst>
              <a:gd name="adj1" fmla="val -117114"/>
              <a:gd name="adj2" fmla="val 8364"/>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l-NL" sz="2400" b="0" i="0" u="none" strike="noStrike" kern="1200" cap="none" spc="0" normalizeH="0" baseline="0" noProof="0" dirty="0">
                <a:ln>
                  <a:noFill/>
                </a:ln>
                <a:solidFill>
                  <a:prstClr val="white"/>
                </a:solidFill>
                <a:effectLst/>
                <a:uLnTx/>
                <a:uFillTx/>
                <a:latin typeface="Aptos" panose="02110004020202020204"/>
                <a:ea typeface="+mn-ea"/>
                <a:cs typeface="+mn-cs"/>
              </a:rPr>
              <a:t>The </a:t>
            </a:r>
            <a:r>
              <a:rPr kumimoji="0" lang="nl-NL" sz="2400" b="0" i="0" u="none" strike="noStrike" kern="1200" cap="none" spc="0" normalizeH="0" baseline="0" noProof="0" dirty="0" err="1">
                <a:ln>
                  <a:noFill/>
                </a:ln>
                <a:solidFill>
                  <a:prstClr val="white"/>
                </a:solidFill>
                <a:effectLst/>
                <a:uLnTx/>
                <a:uFillTx/>
                <a:latin typeface="Aptos" panose="02110004020202020204"/>
                <a:ea typeface="+mn-ea"/>
                <a:cs typeface="+mn-cs"/>
              </a:rPr>
              <a:t>cow</a:t>
            </a:r>
            <a:r>
              <a:rPr kumimoji="0" lang="nl-NL" sz="2400" b="0" i="0" u="none" strike="noStrike" kern="1200" cap="none" spc="0" normalizeH="0" baseline="0" noProof="0" dirty="0">
                <a:ln>
                  <a:noFill/>
                </a:ln>
                <a:solidFill>
                  <a:prstClr val="white"/>
                </a:solidFill>
                <a:effectLst/>
                <a:uLnTx/>
                <a:uFillTx/>
                <a:latin typeface="Aptos" panose="02110004020202020204"/>
                <a:ea typeface="+mn-ea"/>
                <a:cs typeface="+mn-cs"/>
              </a:rPr>
              <a:t> is in </a:t>
            </a:r>
            <a:r>
              <a:rPr kumimoji="0" lang="nl-NL" sz="2400" b="0" i="0" u="none" strike="noStrike" kern="1200" cap="none" spc="0" normalizeH="0" baseline="0" noProof="0" dirty="0" err="1">
                <a:ln>
                  <a:noFill/>
                </a:ln>
                <a:solidFill>
                  <a:prstClr val="white"/>
                </a:solidFill>
                <a:effectLst/>
                <a:uLnTx/>
                <a:uFillTx/>
                <a:latin typeface="Aptos" panose="02110004020202020204"/>
                <a:ea typeface="+mn-ea"/>
                <a:cs typeface="+mn-cs"/>
              </a:rPr>
              <a:t>the</a:t>
            </a:r>
            <a:r>
              <a:rPr kumimoji="0" lang="nl-NL" sz="2400" b="0" i="0" u="none" strike="noStrike" kern="1200" cap="none" spc="0" normalizeH="0" baseline="0" noProof="0" dirty="0">
                <a:ln>
                  <a:noFill/>
                </a:ln>
                <a:solidFill>
                  <a:prstClr val="white"/>
                </a:solidFill>
                <a:effectLst/>
                <a:uLnTx/>
                <a:uFillTx/>
                <a:latin typeface="Aptos" panose="02110004020202020204"/>
                <a:ea typeface="+mn-ea"/>
                <a:cs typeface="+mn-cs"/>
              </a:rPr>
              <a:t> …</a:t>
            </a:r>
          </a:p>
        </p:txBody>
      </p:sp>
      <p:sp>
        <p:nvSpPr>
          <p:cNvPr id="3" name="Rounded Rectangle 2">
            <a:extLst>
              <a:ext uri="{FF2B5EF4-FFF2-40B4-BE49-F238E27FC236}">
                <a16:creationId xmlns:a16="http://schemas.microsoft.com/office/drawing/2014/main" id="{16FDCA44-B00D-B8CA-EDA3-BBE73B050F57}"/>
              </a:ext>
            </a:extLst>
          </p:cNvPr>
          <p:cNvSpPr/>
          <p:nvPr/>
        </p:nvSpPr>
        <p:spPr>
          <a:xfrm>
            <a:off x="9746225" y="136525"/>
            <a:ext cx="2153265" cy="97339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l-NL" sz="2400" b="0" i="0" u="none" strike="noStrike" kern="1200" cap="none" spc="0" normalizeH="0" baseline="0" noProof="0" dirty="0">
                <a:ln>
                  <a:noFill/>
                </a:ln>
                <a:solidFill>
                  <a:prstClr val="white"/>
                </a:solidFill>
                <a:effectLst/>
                <a:uLnTx/>
                <a:uFillTx/>
                <a:latin typeface="Aptos" panose="02110004020202020204"/>
                <a:ea typeface="+mn-ea"/>
                <a:cs typeface="+mn-cs"/>
              </a:rPr>
              <a:t>Training </a:t>
            </a:r>
            <a:r>
              <a:rPr kumimoji="0" lang="nl-NL" sz="2400" b="0" i="0" u="none" strike="noStrike" kern="1200" cap="none" spc="0" normalizeH="0" baseline="0" noProof="0" dirty="0" err="1">
                <a:ln>
                  <a:noFill/>
                </a:ln>
                <a:solidFill>
                  <a:prstClr val="white"/>
                </a:solidFill>
                <a:effectLst/>
                <a:uLnTx/>
                <a:uFillTx/>
                <a:latin typeface="Aptos" panose="02110004020202020204"/>
                <a:ea typeface="+mn-ea"/>
                <a:cs typeface="+mn-cs"/>
              </a:rPr>
              <a:t>process</a:t>
            </a:r>
            <a:endParaRPr kumimoji="0" lang="nl-NL" sz="24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4" name="TextBox 3">
            <a:extLst>
              <a:ext uri="{FF2B5EF4-FFF2-40B4-BE49-F238E27FC236}">
                <a16:creationId xmlns:a16="http://schemas.microsoft.com/office/drawing/2014/main" id="{C16D84F3-2440-E2B6-7022-A1EF99B1BD08}"/>
              </a:ext>
            </a:extLst>
          </p:cNvPr>
          <p:cNvSpPr txBox="1"/>
          <p:nvPr/>
        </p:nvSpPr>
        <p:spPr>
          <a:xfrm>
            <a:off x="4583599" y="1556147"/>
            <a:ext cx="4359233"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2400" b="0" i="0" u="none" strike="noStrike" kern="1200" cap="none" spc="0" normalizeH="0" baseline="0" noProof="0" dirty="0" err="1">
                <a:ln>
                  <a:noFill/>
                </a:ln>
                <a:solidFill>
                  <a:prstClr val="black"/>
                </a:solidFill>
                <a:effectLst/>
                <a:uLnTx/>
                <a:uFillTx/>
                <a:latin typeface="Calibri" panose="020F0502020204030204"/>
                <a:ea typeface="+mn-ea"/>
                <a:cs typeface="+mn-cs"/>
              </a:rPr>
              <a:t>Self</a:t>
            </a:r>
            <a:r>
              <a:rPr kumimoji="0" lang="nl-NL" sz="24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nl-NL" sz="2400" b="0" i="0" u="none" strike="noStrike" kern="1200" cap="none" spc="0" normalizeH="0" baseline="0" noProof="0" dirty="0" err="1">
                <a:ln>
                  <a:noFill/>
                </a:ln>
                <a:solidFill>
                  <a:prstClr val="black"/>
                </a:solidFill>
                <a:effectLst/>
                <a:uLnTx/>
                <a:uFillTx/>
                <a:latin typeface="Calibri" panose="020F0502020204030204"/>
                <a:ea typeface="+mn-ea"/>
                <a:cs typeface="+mn-cs"/>
              </a:rPr>
              <a:t>Supervised</a:t>
            </a:r>
            <a:r>
              <a:rPr kumimoji="0" lang="nl-NL" sz="2400" b="0" i="0" u="none" strike="noStrike" kern="1200" cap="none" spc="0" normalizeH="0" baseline="0" noProof="0" dirty="0">
                <a:ln>
                  <a:noFill/>
                </a:ln>
                <a:solidFill>
                  <a:prstClr val="black"/>
                </a:solidFill>
                <a:effectLst/>
                <a:uLnTx/>
                <a:uFillTx/>
                <a:latin typeface="Calibri" panose="020F0502020204030204"/>
                <a:ea typeface="+mn-ea"/>
                <a:cs typeface="+mn-cs"/>
              </a:rPr>
              <a:t> Learning </a:t>
            </a:r>
          </a:p>
        </p:txBody>
      </p:sp>
      <p:sp>
        <p:nvSpPr>
          <p:cNvPr id="6" name="TextBox 5">
            <a:extLst>
              <a:ext uri="{FF2B5EF4-FFF2-40B4-BE49-F238E27FC236}">
                <a16:creationId xmlns:a16="http://schemas.microsoft.com/office/drawing/2014/main" id="{406FB061-B54B-8611-CDC6-AA9C1AF61DD9}"/>
              </a:ext>
            </a:extLst>
          </p:cNvPr>
          <p:cNvSpPr txBox="1"/>
          <p:nvPr/>
        </p:nvSpPr>
        <p:spPr>
          <a:xfrm>
            <a:off x="4583598" y="2122986"/>
            <a:ext cx="7419131" cy="563231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rPr>
              <a:t>The cow is in the meadow, contentedly munching on the dew-soaked grass, when the farmer notices something unusual. Early in the morning, as the first rays of sunlight pierce through the mist, he spots a shimmering circle hovering above the ground. Curious and slightly apprehensive, he approaches the anomaly, realizing it's a portal to another dimension. As he steps closer, the portal pulses with a brilliant light, and ethereal whispers seem to invite him in. Overwhelmed but intrigued, the farmer must decide whether to step through to the unknown or remain in his familiar world with his cows.</a:t>
            </a:r>
            <a:br>
              <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rPr>
            </a:br>
            <a:br>
              <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rPr>
              <a:t>Text by ChatGPT (GPT-4) – assume this is from a </a:t>
            </a:r>
            <a:r>
              <a:rPr kumimoji="0" lang="en-GB" sz="2400" b="0" i="0" u="none" strike="noStrike" kern="1200" cap="none" spc="0" normalizeH="0" baseline="0" noProof="0" dirty="0" err="1">
                <a:ln>
                  <a:noFill/>
                </a:ln>
                <a:solidFill>
                  <a:prstClr val="black"/>
                </a:solidFill>
                <a:effectLst/>
                <a:uLnTx/>
                <a:uFillTx/>
                <a:latin typeface="Calibri" panose="020F0502020204030204"/>
                <a:ea typeface="+mn-ea"/>
                <a:cs typeface="+mn-cs"/>
              </a:rPr>
              <a:t>SciFi</a:t>
            </a:r>
            <a:r>
              <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rPr>
              <a:t> book</a:t>
            </a:r>
            <a:endParaRPr kumimoji="0" lang="nl-NL"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Date Placeholder 4">
            <a:extLst>
              <a:ext uri="{FF2B5EF4-FFF2-40B4-BE49-F238E27FC236}">
                <a16:creationId xmlns:a16="http://schemas.microsoft.com/office/drawing/2014/main" id="{C2F6C4F5-06CA-E95A-AAD9-34F90D13C53B}"/>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26/27 Feb. 2025</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Footer Placeholder 6">
            <a:extLst>
              <a:ext uri="{FF2B5EF4-FFF2-40B4-BE49-F238E27FC236}">
                <a16:creationId xmlns:a16="http://schemas.microsoft.com/office/drawing/2014/main" id="{EED51666-DC69-72C7-B08C-A4A06E82FD61}"/>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AInTox</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9" name="Slide Number Placeholder 8">
            <a:extLst>
              <a:ext uri="{FF2B5EF4-FFF2-40B4-BE49-F238E27FC236}">
                <a16:creationId xmlns:a16="http://schemas.microsoft.com/office/drawing/2014/main" id="{79589A0C-93E3-B4D7-EBC9-224FAF95021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676826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102B6-951B-6159-A7A7-16B705AF0CEE}"/>
              </a:ext>
            </a:extLst>
          </p:cNvPr>
          <p:cNvSpPr>
            <a:spLocks noGrp="1"/>
          </p:cNvSpPr>
          <p:nvPr>
            <p:ph type="title"/>
          </p:nvPr>
        </p:nvSpPr>
        <p:spPr>
          <a:xfrm>
            <a:off x="126526" y="0"/>
            <a:ext cx="10515600" cy="1325563"/>
          </a:xfrm>
        </p:spPr>
        <p:txBody>
          <a:bodyPr/>
          <a:lstStyle/>
          <a:p>
            <a:r>
              <a:rPr lang="nl-NL" dirty="0" err="1"/>
              <a:t>Embeddings</a:t>
            </a:r>
            <a:endParaRPr lang="nl-NL" dirty="0"/>
          </a:p>
        </p:txBody>
      </p:sp>
      <p:pic>
        <p:nvPicPr>
          <p:cNvPr id="4" name="Picture 4">
            <a:extLst>
              <a:ext uri="{FF2B5EF4-FFF2-40B4-BE49-F238E27FC236}">
                <a16:creationId xmlns:a16="http://schemas.microsoft.com/office/drawing/2014/main" id="{FA40387E-9359-D2F4-260F-BA2D10238C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46703" y="209342"/>
            <a:ext cx="8531619" cy="6374337"/>
          </a:xfrm>
          <a:prstGeom prst="rect">
            <a:avLst/>
          </a:prstGeom>
          <a:noFill/>
          <a:extLst>
            <a:ext uri="{909E8E84-426E-40DD-AFC4-6F175D3DCCD1}">
              <a14:hiddenFill xmlns:a14="http://schemas.microsoft.com/office/drawing/2010/main">
                <a:solidFill>
                  <a:srgbClr val="FFFFFF"/>
                </a:solidFill>
              </a14:hiddenFill>
            </a:ext>
          </a:extLst>
        </p:spPr>
      </p:pic>
      <p:sp>
        <p:nvSpPr>
          <p:cNvPr id="3" name="Date Placeholder 2">
            <a:extLst>
              <a:ext uri="{FF2B5EF4-FFF2-40B4-BE49-F238E27FC236}">
                <a16:creationId xmlns:a16="http://schemas.microsoft.com/office/drawing/2014/main" id="{DFF158A3-3965-D9AD-6C7A-A4ACDB3F1C40}"/>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26/27 Feb. 2025</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0494C039-5735-0EA6-64F7-FC4728C0AAB2}"/>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AInTox</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2511CB7E-11DC-0722-E657-27372EEE2E9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269767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descr="Angle view of circuit shaped like a brain">
            <a:extLst>
              <a:ext uri="{FF2B5EF4-FFF2-40B4-BE49-F238E27FC236}">
                <a16:creationId xmlns:a16="http://schemas.microsoft.com/office/drawing/2014/main" id="{88AA598E-79A6-4109-AFCC-A7454A6D49E5}"/>
              </a:ext>
            </a:extLst>
          </p:cNvPr>
          <p:cNvPicPr>
            <a:picLocks noChangeAspect="1"/>
          </p:cNvPicPr>
          <p:nvPr/>
        </p:nvPicPr>
        <p:blipFill rotWithShape="1">
          <a:blip r:embed="rId3"/>
          <a:srcRect r="11837" b="2"/>
          <a:stretch/>
        </p:blipFill>
        <p:spPr>
          <a:xfrm>
            <a:off x="3523488" y="41575"/>
            <a:ext cx="8668512" cy="6857990"/>
          </a:xfrm>
          <a:prstGeom prst="rect">
            <a:avLst/>
          </a:prstGeom>
        </p:spPr>
      </p:pic>
      <p:sp>
        <p:nvSpPr>
          <p:cNvPr id="11" name="Rectangle 10">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D738077-2413-874B-94F0-E1F496D8F355}"/>
              </a:ext>
            </a:extLst>
          </p:cNvPr>
          <p:cNvSpPr>
            <a:spLocks noGrp="1"/>
          </p:cNvSpPr>
          <p:nvPr>
            <p:ph type="ctrTitle"/>
          </p:nvPr>
        </p:nvSpPr>
        <p:spPr>
          <a:xfrm>
            <a:off x="477980" y="1122363"/>
            <a:ext cx="4875069" cy="3204134"/>
          </a:xfrm>
        </p:spPr>
        <p:txBody>
          <a:bodyPr vert="horz" lIns="91440" tIns="45720" rIns="91440" bIns="45720" rtlCol="0" anchor="b">
            <a:normAutofit/>
          </a:bodyPr>
          <a:lstStyle/>
          <a:p>
            <a:pPr algn="l"/>
            <a:r>
              <a:rPr lang="en-US" sz="4800" dirty="0"/>
              <a:t>Lecture 3; Foundation Models </a:t>
            </a:r>
          </a:p>
        </p:txBody>
      </p:sp>
      <p:sp>
        <p:nvSpPr>
          <p:cNvPr id="13" name="Rectangle 12">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Date Placeholder 3">
            <a:extLst>
              <a:ext uri="{FF2B5EF4-FFF2-40B4-BE49-F238E27FC236}">
                <a16:creationId xmlns:a16="http://schemas.microsoft.com/office/drawing/2014/main" id="{4A94F5E4-0B37-D057-078C-268E07C7EBC5}"/>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rPr>
              <a:t>26/27 Feb. 2025</a:t>
            </a:r>
            <a:endParaRPr kumimoji="0" lang="nl-NL"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endParaRPr>
          </a:p>
        </p:txBody>
      </p:sp>
      <p:sp>
        <p:nvSpPr>
          <p:cNvPr id="7" name="Footer Placeholder 6">
            <a:extLst>
              <a:ext uri="{FF2B5EF4-FFF2-40B4-BE49-F238E27FC236}">
                <a16:creationId xmlns:a16="http://schemas.microsoft.com/office/drawing/2014/main" id="{9801F004-F17D-BDBD-3EFE-B8547283C8E9}"/>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rPr>
              <a:t>AInTox</a:t>
            </a:r>
            <a:endParaRPr kumimoji="0" lang="nl-NL"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endParaRPr>
          </a:p>
        </p:txBody>
      </p:sp>
      <p:sp>
        <p:nvSpPr>
          <p:cNvPr id="10" name="Slide Number Placeholder 9">
            <a:extLst>
              <a:ext uri="{FF2B5EF4-FFF2-40B4-BE49-F238E27FC236}">
                <a16:creationId xmlns:a16="http://schemas.microsoft.com/office/drawing/2014/main" id="{54219D5B-6EA7-C2D4-758B-7471933B7B7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white">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nl-NL"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endParaRPr>
          </a:p>
        </p:txBody>
      </p:sp>
      <p:sp>
        <p:nvSpPr>
          <p:cNvPr id="16" name="Subtitle 2">
            <a:extLst>
              <a:ext uri="{FF2B5EF4-FFF2-40B4-BE49-F238E27FC236}">
                <a16:creationId xmlns:a16="http://schemas.microsoft.com/office/drawing/2014/main" id="{72488955-5688-5F51-DA11-D5CDE537F385}"/>
              </a:ext>
            </a:extLst>
          </p:cNvPr>
          <p:cNvSpPr txBox="1">
            <a:spLocks/>
          </p:cNvSpPr>
          <p:nvPr/>
        </p:nvSpPr>
        <p:spPr>
          <a:xfrm>
            <a:off x="477980" y="4872922"/>
            <a:ext cx="5866376" cy="183377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700" dirty="0"/>
              <a:t>Coert van Gemeren, PhD,</a:t>
            </a:r>
          </a:p>
          <a:p>
            <a:pPr algn="l"/>
            <a:r>
              <a:rPr lang="en-US" sz="1700" dirty="0"/>
              <a:t>Research scientist,</a:t>
            </a:r>
          </a:p>
          <a:p>
            <a:pPr algn="l"/>
            <a:r>
              <a:rPr lang="en-US" sz="1700" dirty="0"/>
              <a:t>University of Applied Sciences, Utrecht</a:t>
            </a:r>
          </a:p>
          <a:p>
            <a:pPr algn="l"/>
            <a:r>
              <a:rPr lang="en-US" sz="1700" dirty="0"/>
              <a:t>The Netherlands</a:t>
            </a:r>
          </a:p>
          <a:p>
            <a:pPr algn="l"/>
            <a:endParaRPr lang="en-US" sz="1700" dirty="0"/>
          </a:p>
        </p:txBody>
      </p:sp>
      <p:sp>
        <p:nvSpPr>
          <p:cNvPr id="17" name="Subtitle 2">
            <a:extLst>
              <a:ext uri="{FF2B5EF4-FFF2-40B4-BE49-F238E27FC236}">
                <a16:creationId xmlns:a16="http://schemas.microsoft.com/office/drawing/2014/main" id="{7BEDF39F-A4C8-7D8F-F2C0-504791F197E2}"/>
              </a:ext>
            </a:extLst>
          </p:cNvPr>
          <p:cNvSpPr txBox="1">
            <a:spLocks/>
          </p:cNvSpPr>
          <p:nvPr/>
        </p:nvSpPr>
        <p:spPr>
          <a:xfrm>
            <a:off x="4473381" y="4831357"/>
            <a:ext cx="5866376" cy="183377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700" dirty="0"/>
              <a:t>Marc A.T. Teunis, PhD,</a:t>
            </a:r>
          </a:p>
          <a:p>
            <a:pPr algn="l"/>
            <a:r>
              <a:rPr lang="en-US" sz="1700" dirty="0"/>
              <a:t>Associate professor,</a:t>
            </a:r>
          </a:p>
          <a:p>
            <a:pPr algn="l"/>
            <a:endParaRPr lang="en-US" sz="1700" dirty="0"/>
          </a:p>
        </p:txBody>
      </p:sp>
    </p:spTree>
    <p:extLst>
      <p:ext uri="{BB962C8B-B14F-4D97-AF65-F5344CB8AC3E}">
        <p14:creationId xmlns:p14="http://schemas.microsoft.com/office/powerpoint/2010/main" val="291378863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loud 3">
            <a:extLst>
              <a:ext uri="{FF2B5EF4-FFF2-40B4-BE49-F238E27FC236}">
                <a16:creationId xmlns:a16="http://schemas.microsoft.com/office/drawing/2014/main" id="{B537F706-57BC-42E2-99D0-46168487CE6F}"/>
              </a:ext>
            </a:extLst>
          </p:cNvPr>
          <p:cNvSpPr/>
          <p:nvPr/>
        </p:nvSpPr>
        <p:spPr>
          <a:xfrm>
            <a:off x="695632" y="1631187"/>
            <a:ext cx="2654709" cy="1533832"/>
          </a:xfrm>
          <a:prstGeom prst="clou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dirty="0">
              <a:ln>
                <a:noFill/>
              </a:ln>
              <a:solidFill>
                <a:prstClr val="white"/>
              </a:solidFill>
              <a:effectLst/>
              <a:uLnTx/>
              <a:uFillTx/>
              <a:latin typeface="Aptos" panose="0211000402020202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err="1">
                <a:ln>
                  <a:noFill/>
                </a:ln>
                <a:solidFill>
                  <a:prstClr val="white"/>
                </a:solidFill>
                <a:effectLst/>
                <a:uLnTx/>
                <a:uFillTx/>
                <a:latin typeface="Aptos" panose="02110004020202020204"/>
                <a:ea typeface="+mn-ea"/>
                <a:cs typeface="+mn-cs"/>
              </a:rPr>
              <a:t>meadow</a:t>
            </a:r>
            <a:r>
              <a:rPr kumimoji="0" lang="nl-NL" sz="1800" b="0" i="0" u="none" strike="noStrike" kern="1200" cap="none" spc="0" normalizeH="0" baseline="0" noProof="0" dirty="0">
                <a:ln>
                  <a:noFill/>
                </a:ln>
                <a:solidFill>
                  <a:prstClr val="white"/>
                </a:solidFill>
                <a:effectLst/>
                <a:uLnTx/>
                <a:uFillTx/>
                <a:latin typeface="Aptos" panose="02110004020202020204"/>
                <a:ea typeface="+mn-ea"/>
                <a:cs typeface="+mn-cs"/>
              </a:rPr>
              <a:t>, field, land, yard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white"/>
                </a:solidFill>
                <a:effectLst/>
                <a:uLnTx/>
                <a:uFillTx/>
                <a:latin typeface="Aptos" panose="02110004020202020204"/>
                <a:ea typeface="+mn-ea"/>
                <a:cs typeface="+mn-cs"/>
              </a:rPr>
              <a:t>weide, veld</a:t>
            </a:r>
          </a:p>
        </p:txBody>
      </p:sp>
      <p:sp>
        <p:nvSpPr>
          <p:cNvPr id="5" name="Cloud 4">
            <a:extLst>
              <a:ext uri="{FF2B5EF4-FFF2-40B4-BE49-F238E27FC236}">
                <a16:creationId xmlns:a16="http://schemas.microsoft.com/office/drawing/2014/main" id="{C853ECD9-0819-2F45-F624-43CB438CB0E7}"/>
              </a:ext>
            </a:extLst>
          </p:cNvPr>
          <p:cNvSpPr/>
          <p:nvPr/>
        </p:nvSpPr>
        <p:spPr>
          <a:xfrm>
            <a:off x="2278626" y="3123232"/>
            <a:ext cx="2654709" cy="1533832"/>
          </a:xfrm>
          <a:prstGeom prst="clou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white"/>
                </a:solidFill>
                <a:effectLst/>
                <a:uLnTx/>
                <a:uFillTx/>
                <a:latin typeface="Aptos" panose="02110004020202020204"/>
                <a:ea typeface="+mn-ea"/>
                <a:cs typeface="+mn-cs"/>
              </a:rPr>
              <a:t>farm, boerderij, stal, huis, ferme</a:t>
            </a:r>
          </a:p>
        </p:txBody>
      </p:sp>
      <p:sp>
        <p:nvSpPr>
          <p:cNvPr id="6" name="Cloud 5">
            <a:extLst>
              <a:ext uri="{FF2B5EF4-FFF2-40B4-BE49-F238E27FC236}">
                <a16:creationId xmlns:a16="http://schemas.microsoft.com/office/drawing/2014/main" id="{535CC3E0-F69A-C792-D10C-8A8DD1AE1F57}"/>
              </a:ext>
            </a:extLst>
          </p:cNvPr>
          <p:cNvSpPr/>
          <p:nvPr/>
        </p:nvSpPr>
        <p:spPr>
          <a:xfrm>
            <a:off x="4139381" y="4657064"/>
            <a:ext cx="2654709" cy="1533832"/>
          </a:xfrm>
          <a:prstGeom prst="clou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white"/>
                </a:solidFill>
                <a:effectLst/>
                <a:uLnTx/>
                <a:uFillTx/>
                <a:latin typeface="Aptos" panose="02110004020202020204"/>
                <a:ea typeface="+mn-ea"/>
                <a:cs typeface="+mn-cs"/>
              </a:rPr>
              <a:t>zolder, woonkamer, </a:t>
            </a:r>
            <a:r>
              <a:rPr kumimoji="0" lang="nl-NL" sz="1800" b="0" i="0" u="none" strike="noStrike" kern="1200" cap="none" spc="0" normalizeH="0" baseline="0" noProof="0" dirty="0" err="1">
                <a:ln>
                  <a:noFill/>
                </a:ln>
                <a:solidFill>
                  <a:prstClr val="white"/>
                </a:solidFill>
                <a:effectLst/>
                <a:uLnTx/>
                <a:uFillTx/>
                <a:latin typeface="Aptos" panose="02110004020202020204"/>
                <a:ea typeface="+mn-ea"/>
                <a:cs typeface="+mn-cs"/>
              </a:rPr>
              <a:t>attic</a:t>
            </a:r>
            <a:r>
              <a:rPr kumimoji="0" lang="nl-NL" sz="1800" b="0" i="0" u="none" strike="noStrike" kern="1200" cap="none" spc="0" normalizeH="0" baseline="0" noProof="0" dirty="0">
                <a:ln>
                  <a:noFill/>
                </a:ln>
                <a:solidFill>
                  <a:prstClr val="white"/>
                </a:solidFill>
                <a:effectLst/>
                <a:uLnTx/>
                <a:uFillTx/>
                <a:latin typeface="Aptos" panose="02110004020202020204"/>
                <a:ea typeface="+mn-ea"/>
                <a:cs typeface="+mn-cs"/>
              </a:rPr>
              <a:t>, living room</a:t>
            </a:r>
          </a:p>
        </p:txBody>
      </p:sp>
      <p:sp>
        <p:nvSpPr>
          <p:cNvPr id="7" name="Title 6">
            <a:extLst>
              <a:ext uri="{FF2B5EF4-FFF2-40B4-BE49-F238E27FC236}">
                <a16:creationId xmlns:a16="http://schemas.microsoft.com/office/drawing/2014/main" id="{71BC3FF3-0A49-5252-3D00-1B2C10ED8BC3}"/>
              </a:ext>
            </a:extLst>
          </p:cNvPr>
          <p:cNvSpPr>
            <a:spLocks noGrp="1"/>
          </p:cNvSpPr>
          <p:nvPr>
            <p:ph type="title"/>
          </p:nvPr>
        </p:nvSpPr>
        <p:spPr>
          <a:xfrm>
            <a:off x="208935" y="97355"/>
            <a:ext cx="10515600" cy="1325563"/>
          </a:xfrm>
        </p:spPr>
        <p:txBody>
          <a:bodyPr>
            <a:normAutofit/>
          </a:bodyPr>
          <a:lstStyle/>
          <a:p>
            <a:r>
              <a:rPr lang="en-US" sz="3600" noProof="0" dirty="0"/>
              <a:t>Language ‘concepts’ representations (high dimensional data representation</a:t>
            </a:r>
          </a:p>
        </p:txBody>
      </p:sp>
      <p:pic>
        <p:nvPicPr>
          <p:cNvPr id="13" name="Picture 12">
            <a:extLst>
              <a:ext uri="{FF2B5EF4-FFF2-40B4-BE49-F238E27FC236}">
                <a16:creationId xmlns:a16="http://schemas.microsoft.com/office/drawing/2014/main" id="{4F248ED6-EECA-8E98-64E1-6B3879BE7697}"/>
              </a:ext>
            </a:extLst>
          </p:cNvPr>
          <p:cNvPicPr>
            <a:picLocks noChangeAspect="1"/>
          </p:cNvPicPr>
          <p:nvPr/>
        </p:nvPicPr>
        <p:blipFill>
          <a:blip r:embed="rId2"/>
          <a:stretch>
            <a:fillRect/>
          </a:stretch>
        </p:blipFill>
        <p:spPr>
          <a:xfrm>
            <a:off x="6278592" y="870304"/>
            <a:ext cx="5509876" cy="3446291"/>
          </a:xfrm>
          <a:prstGeom prst="rect">
            <a:avLst/>
          </a:prstGeom>
        </p:spPr>
      </p:pic>
      <p:sp>
        <p:nvSpPr>
          <p:cNvPr id="14" name="Rounded Rectangle 13">
            <a:extLst>
              <a:ext uri="{FF2B5EF4-FFF2-40B4-BE49-F238E27FC236}">
                <a16:creationId xmlns:a16="http://schemas.microsoft.com/office/drawing/2014/main" id="{BA282BFF-BBF2-9C2B-26F7-CBCFE7EF84E4}"/>
              </a:ext>
            </a:extLst>
          </p:cNvPr>
          <p:cNvSpPr/>
          <p:nvPr/>
        </p:nvSpPr>
        <p:spPr>
          <a:xfrm>
            <a:off x="9635203" y="4657064"/>
            <a:ext cx="2153265" cy="97339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l-NL" sz="2400" b="0" i="0" u="none" strike="noStrike" kern="1200" cap="none" spc="0" normalizeH="0" baseline="0" noProof="0" dirty="0">
                <a:ln>
                  <a:noFill/>
                </a:ln>
                <a:solidFill>
                  <a:prstClr val="white"/>
                </a:solidFill>
                <a:effectLst/>
                <a:uLnTx/>
                <a:uFillTx/>
                <a:latin typeface="Aptos" panose="02110004020202020204"/>
                <a:ea typeface="+mn-ea"/>
                <a:cs typeface="+mn-cs"/>
              </a:rPr>
              <a:t>Training </a:t>
            </a:r>
            <a:r>
              <a:rPr kumimoji="0" lang="nl-NL" sz="2400" b="0" i="0" u="none" strike="noStrike" kern="1200" cap="none" spc="0" normalizeH="0" baseline="0" noProof="0" dirty="0" err="1">
                <a:ln>
                  <a:noFill/>
                </a:ln>
                <a:solidFill>
                  <a:prstClr val="white"/>
                </a:solidFill>
                <a:effectLst/>
                <a:uLnTx/>
                <a:uFillTx/>
                <a:latin typeface="Aptos" panose="02110004020202020204"/>
                <a:ea typeface="+mn-ea"/>
                <a:cs typeface="+mn-cs"/>
              </a:rPr>
              <a:t>process</a:t>
            </a:r>
            <a:endParaRPr kumimoji="0" lang="nl-NL" sz="24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2" name="Date Placeholder 1">
            <a:extLst>
              <a:ext uri="{FF2B5EF4-FFF2-40B4-BE49-F238E27FC236}">
                <a16:creationId xmlns:a16="http://schemas.microsoft.com/office/drawing/2014/main" id="{193BD8F6-A873-89DC-7487-9C6FB8CE87F9}"/>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26/27 Feb. 2025</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Footer Placeholder 2">
            <a:extLst>
              <a:ext uri="{FF2B5EF4-FFF2-40B4-BE49-F238E27FC236}">
                <a16:creationId xmlns:a16="http://schemas.microsoft.com/office/drawing/2014/main" id="{86CA6A03-64B6-C169-EF19-54667F5E21D3}"/>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AInTox</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Slide Number Placeholder 7">
            <a:extLst>
              <a:ext uri="{FF2B5EF4-FFF2-40B4-BE49-F238E27FC236}">
                <a16:creationId xmlns:a16="http://schemas.microsoft.com/office/drawing/2014/main" id="{874AD595-E566-91FB-70C0-D2D2EEE65B4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00015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C7ECDE-E7CA-86A0-E0B8-2C6E04BC26CE}"/>
              </a:ext>
            </a:extLst>
          </p:cNvPr>
          <p:cNvSpPr>
            <a:spLocks noGrp="1"/>
          </p:cNvSpPr>
          <p:nvPr>
            <p:ph type="title"/>
          </p:nvPr>
        </p:nvSpPr>
        <p:spPr/>
        <p:txBody>
          <a:bodyPr/>
          <a:lstStyle/>
          <a:p>
            <a:r>
              <a:rPr lang="nl-NL" dirty="0"/>
              <a:t>Attention</a:t>
            </a:r>
          </a:p>
        </p:txBody>
      </p:sp>
      <p:sp>
        <p:nvSpPr>
          <p:cNvPr id="4" name="Date Placeholder 3">
            <a:extLst>
              <a:ext uri="{FF2B5EF4-FFF2-40B4-BE49-F238E27FC236}">
                <a16:creationId xmlns:a16="http://schemas.microsoft.com/office/drawing/2014/main" id="{DDE527DC-A69A-7D70-1A3D-E64B4B7A84C7}"/>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26/27 Feb. 2025</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9977C7FF-493C-D698-9A08-7F1FCC065891}"/>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AInTox</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0E0336F7-2DE0-A23E-A2D5-FC15DF4B3F15}"/>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50178" name="Picture 2">
            <a:extLst>
              <a:ext uri="{FF2B5EF4-FFF2-40B4-BE49-F238E27FC236}">
                <a16:creationId xmlns:a16="http://schemas.microsoft.com/office/drawing/2014/main" id="{66CEAC89-92C3-E8D6-8B16-5F98F225E5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973263"/>
            <a:ext cx="12192000" cy="29098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56848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35249A-9D39-06DE-2088-1F8601A91ECF}"/>
              </a:ext>
            </a:extLst>
          </p:cNvPr>
          <p:cNvSpPr>
            <a:spLocks noGrp="1"/>
          </p:cNvSpPr>
          <p:nvPr>
            <p:ph type="title"/>
          </p:nvPr>
        </p:nvSpPr>
        <p:spPr>
          <a:xfrm>
            <a:off x="361950" y="28575"/>
            <a:ext cx="10515600" cy="768350"/>
          </a:xfrm>
        </p:spPr>
        <p:txBody>
          <a:bodyPr/>
          <a:lstStyle/>
          <a:p>
            <a:r>
              <a:rPr lang="nl-NL" dirty="0"/>
              <a:t>Attention</a:t>
            </a:r>
          </a:p>
        </p:txBody>
      </p:sp>
      <p:sp>
        <p:nvSpPr>
          <p:cNvPr id="3" name="Content Placeholder 2">
            <a:extLst>
              <a:ext uri="{FF2B5EF4-FFF2-40B4-BE49-F238E27FC236}">
                <a16:creationId xmlns:a16="http://schemas.microsoft.com/office/drawing/2014/main" id="{CBD8D519-0D54-178D-417F-3B56750DA2E7}"/>
              </a:ext>
            </a:extLst>
          </p:cNvPr>
          <p:cNvSpPr>
            <a:spLocks noGrp="1"/>
          </p:cNvSpPr>
          <p:nvPr>
            <p:ph idx="1"/>
          </p:nvPr>
        </p:nvSpPr>
        <p:spPr/>
        <p:txBody>
          <a:bodyPr/>
          <a:lstStyle/>
          <a:p>
            <a:endParaRPr lang="nl-NL"/>
          </a:p>
        </p:txBody>
      </p:sp>
      <p:pic>
        <p:nvPicPr>
          <p:cNvPr id="11266" name="Picture 2" descr="A graphic showing the BertViz representation of the sentence &quot;the animal didn't cross the street because it was too scared.&quot; The last word, scared, was predicted by the GPT-2 model. The graphic shows that GPT-2 correlates &quot;it&quot; to the animal.">
            <a:extLst>
              <a:ext uri="{FF2B5EF4-FFF2-40B4-BE49-F238E27FC236}">
                <a16:creationId xmlns:a16="http://schemas.microsoft.com/office/drawing/2014/main" id="{A2C23203-F8A9-18B6-01EE-A6492A287A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24150" y="276676"/>
            <a:ext cx="9334500" cy="6304319"/>
          </a:xfrm>
          <a:prstGeom prst="rect">
            <a:avLst/>
          </a:prstGeom>
          <a:noFill/>
          <a:extLst>
            <a:ext uri="{909E8E84-426E-40DD-AFC4-6F175D3DCCD1}">
              <a14:hiddenFill xmlns:a14="http://schemas.microsoft.com/office/drawing/2010/main">
                <a:solidFill>
                  <a:srgbClr val="FFFFFF"/>
                </a:solidFill>
              </a14:hiddenFill>
            </a:ext>
          </a:extLst>
        </p:spPr>
      </p:pic>
      <p:sp>
        <p:nvSpPr>
          <p:cNvPr id="4" name="Date Placeholder 3">
            <a:extLst>
              <a:ext uri="{FF2B5EF4-FFF2-40B4-BE49-F238E27FC236}">
                <a16:creationId xmlns:a16="http://schemas.microsoft.com/office/drawing/2014/main" id="{A6810CDB-325A-2F99-E9DC-86AA57B9F0D6}"/>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26/27 Feb. 2025</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B7629783-CC53-1666-3B22-40E8C34F6D53}"/>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AInTox</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E0F489B0-D3B8-9525-0255-D30FF2647DA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441156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Optimus Prime (IDW) | VS Battles Wiki | Fandom">
            <a:extLst>
              <a:ext uri="{FF2B5EF4-FFF2-40B4-BE49-F238E27FC236}">
                <a16:creationId xmlns:a16="http://schemas.microsoft.com/office/drawing/2014/main" id="{84E5EF2E-9951-57E5-0E73-E38B6AA4D7DC}"/>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443885" y="643467"/>
            <a:ext cx="3690830" cy="5571066"/>
          </a:xfrm>
          <a:prstGeom prst="rect">
            <a:avLst/>
          </a:prstGeom>
          <a:noFill/>
          <a:extLst>
            <a:ext uri="{909E8E84-426E-40DD-AFC4-6F175D3DCCD1}">
              <a14:hiddenFill xmlns:a14="http://schemas.microsoft.com/office/drawing/2010/main">
                <a:solidFill>
                  <a:srgbClr val="FFFFFF"/>
                </a:solidFill>
              </a14:hiddenFill>
            </a:ext>
          </a:extLst>
        </p:spPr>
      </p:pic>
      <p:pic>
        <p:nvPicPr>
          <p:cNvPr id="15" name="Graphic 14" descr="Man outline">
            <a:extLst>
              <a:ext uri="{FF2B5EF4-FFF2-40B4-BE49-F238E27FC236}">
                <a16:creationId xmlns:a16="http://schemas.microsoft.com/office/drawing/2014/main" id="{14C4766F-D833-CE2C-85C2-95157B9F9B1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42045" y="-92725"/>
            <a:ext cx="5291667" cy="5291667"/>
          </a:xfrm>
          <a:prstGeom prst="rect">
            <a:avLst/>
          </a:prstGeom>
        </p:spPr>
      </p:pic>
      <p:sp>
        <p:nvSpPr>
          <p:cNvPr id="16" name="Oval Callout 15">
            <a:extLst>
              <a:ext uri="{FF2B5EF4-FFF2-40B4-BE49-F238E27FC236}">
                <a16:creationId xmlns:a16="http://schemas.microsoft.com/office/drawing/2014/main" id="{BCB97D1A-2507-A1A9-8E6E-75F44EC98152}"/>
              </a:ext>
            </a:extLst>
          </p:cNvPr>
          <p:cNvSpPr/>
          <p:nvPr/>
        </p:nvSpPr>
        <p:spPr>
          <a:xfrm>
            <a:off x="5778910" y="1147934"/>
            <a:ext cx="2831690" cy="797540"/>
          </a:xfrm>
          <a:prstGeom prst="wedgeEllipseCallout">
            <a:avLst>
              <a:gd name="adj1" fmla="val -126389"/>
              <a:gd name="adj2" fmla="val -37262"/>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white"/>
                </a:solidFill>
                <a:effectLst/>
                <a:uLnTx/>
                <a:uFillTx/>
                <a:latin typeface="Aptos" panose="02110004020202020204"/>
                <a:ea typeface="+mn-ea"/>
                <a:cs typeface="+mn-cs"/>
              </a:rPr>
              <a:t>The </a:t>
            </a:r>
            <a:r>
              <a:rPr kumimoji="0" lang="nl-NL" sz="1800" b="0" i="0" u="none" strike="noStrike" kern="1200" cap="none" spc="0" normalizeH="0" baseline="0" noProof="0" dirty="0" err="1">
                <a:ln>
                  <a:noFill/>
                </a:ln>
                <a:solidFill>
                  <a:prstClr val="white"/>
                </a:solidFill>
                <a:effectLst/>
                <a:uLnTx/>
                <a:uFillTx/>
                <a:latin typeface="Aptos" panose="02110004020202020204"/>
                <a:ea typeface="+mn-ea"/>
                <a:cs typeface="+mn-cs"/>
              </a:rPr>
              <a:t>cow</a:t>
            </a:r>
            <a:r>
              <a:rPr kumimoji="0" lang="nl-NL" sz="1800" b="0" i="0" u="none" strike="noStrike" kern="1200" cap="none" spc="0" normalizeH="0" baseline="0" noProof="0" dirty="0">
                <a:ln>
                  <a:noFill/>
                </a:ln>
                <a:solidFill>
                  <a:prstClr val="white"/>
                </a:solidFill>
                <a:effectLst/>
                <a:uLnTx/>
                <a:uFillTx/>
                <a:latin typeface="Aptos" panose="02110004020202020204"/>
                <a:ea typeface="+mn-ea"/>
                <a:cs typeface="+mn-cs"/>
              </a:rPr>
              <a:t> is in </a:t>
            </a:r>
            <a:r>
              <a:rPr kumimoji="0" lang="nl-NL" sz="1800" b="0" i="0" u="none" strike="noStrike" kern="1200" cap="none" spc="0" normalizeH="0" baseline="0" noProof="0" dirty="0" err="1">
                <a:ln>
                  <a:noFill/>
                </a:ln>
                <a:solidFill>
                  <a:prstClr val="white"/>
                </a:solidFill>
                <a:effectLst/>
                <a:uLnTx/>
                <a:uFillTx/>
                <a:latin typeface="Aptos" panose="02110004020202020204"/>
                <a:ea typeface="+mn-ea"/>
                <a:cs typeface="+mn-cs"/>
              </a:rPr>
              <a:t>the</a:t>
            </a:r>
            <a:r>
              <a:rPr kumimoji="0" lang="nl-NL" sz="1800" b="0" i="0" u="none" strike="noStrike" kern="1200" cap="none" spc="0" normalizeH="0" baseline="0" noProof="0" dirty="0">
                <a:ln>
                  <a:noFill/>
                </a:ln>
                <a:solidFill>
                  <a:prstClr val="white"/>
                </a:solidFill>
                <a:effectLst/>
                <a:uLnTx/>
                <a:uFillTx/>
                <a:latin typeface="Aptos" panose="02110004020202020204"/>
                <a:ea typeface="+mn-ea"/>
                <a:cs typeface="+mn-cs"/>
              </a:rPr>
              <a:t> </a:t>
            </a:r>
            <a:r>
              <a:rPr kumimoji="0" lang="nl-NL" sz="1800" b="0" i="0" u="none" strike="noStrike" kern="1200" cap="none" spc="0" normalizeH="0" baseline="0" noProof="0" dirty="0" err="1">
                <a:ln>
                  <a:noFill/>
                </a:ln>
                <a:solidFill>
                  <a:prstClr val="white"/>
                </a:solidFill>
                <a:effectLst/>
                <a:uLnTx/>
                <a:uFillTx/>
                <a:latin typeface="Aptos" panose="02110004020202020204"/>
                <a:ea typeface="+mn-ea"/>
                <a:cs typeface="+mn-cs"/>
              </a:rPr>
              <a:t>meadow</a:t>
            </a:r>
            <a:endParaRPr kumimoji="0" lang="nl-NL"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17" name="Oval Callout 16">
            <a:extLst>
              <a:ext uri="{FF2B5EF4-FFF2-40B4-BE49-F238E27FC236}">
                <a16:creationId xmlns:a16="http://schemas.microsoft.com/office/drawing/2014/main" id="{16A4616C-F7F2-7613-0C04-5F4A0F32A04B}"/>
              </a:ext>
            </a:extLst>
          </p:cNvPr>
          <p:cNvSpPr/>
          <p:nvPr/>
        </p:nvSpPr>
        <p:spPr>
          <a:xfrm>
            <a:off x="5778910" y="2449940"/>
            <a:ext cx="2831690" cy="839360"/>
          </a:xfrm>
          <a:prstGeom prst="wedgeEllipseCallout">
            <a:avLst>
              <a:gd name="adj1" fmla="val -126735"/>
              <a:gd name="adj2" fmla="val -191354"/>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white"/>
                </a:solidFill>
                <a:effectLst/>
                <a:uLnTx/>
                <a:uFillTx/>
                <a:latin typeface="Aptos" panose="02110004020202020204"/>
                <a:ea typeface="+mn-ea"/>
                <a:cs typeface="+mn-cs"/>
              </a:rPr>
              <a:t>The </a:t>
            </a:r>
            <a:r>
              <a:rPr kumimoji="0" lang="nl-NL" sz="1800" b="0" i="0" u="none" strike="noStrike" kern="1200" cap="none" spc="0" normalizeH="0" baseline="0" noProof="0" dirty="0" err="1">
                <a:ln>
                  <a:noFill/>
                </a:ln>
                <a:solidFill>
                  <a:prstClr val="white"/>
                </a:solidFill>
                <a:effectLst/>
                <a:uLnTx/>
                <a:uFillTx/>
                <a:latin typeface="Aptos" panose="02110004020202020204"/>
                <a:ea typeface="+mn-ea"/>
                <a:cs typeface="+mn-cs"/>
              </a:rPr>
              <a:t>cow</a:t>
            </a:r>
            <a:r>
              <a:rPr kumimoji="0" lang="nl-NL" sz="1800" b="0" i="0" u="none" strike="noStrike" kern="1200" cap="none" spc="0" normalizeH="0" baseline="0" noProof="0" dirty="0">
                <a:ln>
                  <a:noFill/>
                </a:ln>
                <a:solidFill>
                  <a:prstClr val="white"/>
                </a:solidFill>
                <a:effectLst/>
                <a:uLnTx/>
                <a:uFillTx/>
                <a:latin typeface="Aptos" panose="02110004020202020204"/>
                <a:ea typeface="+mn-ea"/>
                <a:cs typeface="+mn-cs"/>
              </a:rPr>
              <a:t> is </a:t>
            </a:r>
            <a:r>
              <a:rPr kumimoji="0" lang="nl-NL" sz="1800" b="0" i="0" u="none" strike="noStrike" kern="1200" cap="none" spc="0" normalizeH="0" baseline="0" noProof="0" dirty="0" err="1">
                <a:ln>
                  <a:noFill/>
                </a:ln>
                <a:solidFill>
                  <a:prstClr val="white"/>
                </a:solidFill>
                <a:effectLst/>
                <a:uLnTx/>
                <a:uFillTx/>
                <a:latin typeface="Aptos" panose="02110004020202020204"/>
                <a:ea typeface="+mn-ea"/>
                <a:cs typeface="+mn-cs"/>
              </a:rPr>
              <a:t>grazing</a:t>
            </a:r>
            <a:r>
              <a:rPr kumimoji="0" lang="nl-NL" sz="1800" b="0" i="0" u="none" strike="noStrike" kern="1200" cap="none" spc="0" normalizeH="0" baseline="0" noProof="0" dirty="0">
                <a:ln>
                  <a:noFill/>
                </a:ln>
                <a:solidFill>
                  <a:prstClr val="white"/>
                </a:solidFill>
                <a:effectLst/>
                <a:uLnTx/>
                <a:uFillTx/>
                <a:latin typeface="Aptos" panose="02110004020202020204"/>
                <a:ea typeface="+mn-ea"/>
                <a:cs typeface="+mn-cs"/>
              </a:rPr>
              <a:t> in </a:t>
            </a:r>
            <a:r>
              <a:rPr kumimoji="0" lang="nl-NL" sz="1800" b="0" i="0" u="none" strike="noStrike" kern="1200" cap="none" spc="0" normalizeH="0" baseline="0" noProof="0" dirty="0" err="1">
                <a:ln>
                  <a:noFill/>
                </a:ln>
                <a:solidFill>
                  <a:prstClr val="white"/>
                </a:solidFill>
                <a:effectLst/>
                <a:uLnTx/>
                <a:uFillTx/>
                <a:latin typeface="Aptos" panose="02110004020202020204"/>
                <a:ea typeface="+mn-ea"/>
                <a:cs typeface="+mn-cs"/>
              </a:rPr>
              <a:t>the</a:t>
            </a:r>
            <a:r>
              <a:rPr kumimoji="0" lang="nl-NL" sz="1800" b="0" i="0" u="none" strike="noStrike" kern="1200" cap="none" spc="0" normalizeH="0" baseline="0" noProof="0" dirty="0">
                <a:ln>
                  <a:noFill/>
                </a:ln>
                <a:solidFill>
                  <a:prstClr val="white"/>
                </a:solidFill>
                <a:effectLst/>
                <a:uLnTx/>
                <a:uFillTx/>
                <a:latin typeface="Aptos" panose="02110004020202020204"/>
                <a:ea typeface="+mn-ea"/>
                <a:cs typeface="+mn-cs"/>
              </a:rPr>
              <a:t> </a:t>
            </a:r>
            <a:r>
              <a:rPr kumimoji="0" lang="nl-NL" sz="1800" b="0" i="0" u="none" strike="noStrike" kern="1200" cap="none" spc="0" normalizeH="0" baseline="0" noProof="0" dirty="0" err="1">
                <a:ln>
                  <a:noFill/>
                </a:ln>
                <a:solidFill>
                  <a:prstClr val="white"/>
                </a:solidFill>
                <a:effectLst/>
                <a:uLnTx/>
                <a:uFillTx/>
                <a:latin typeface="Aptos" panose="02110004020202020204"/>
                <a:ea typeface="+mn-ea"/>
                <a:cs typeface="+mn-cs"/>
              </a:rPr>
              <a:t>meadow</a:t>
            </a:r>
            <a:r>
              <a:rPr kumimoji="0" lang="nl-NL" sz="1800" b="0" i="0" u="none" strike="noStrike" kern="1200" cap="none" spc="0" normalizeH="0" baseline="0" noProof="0" dirty="0">
                <a:ln>
                  <a:noFill/>
                </a:ln>
                <a:solidFill>
                  <a:prstClr val="white"/>
                </a:solidFill>
                <a:effectLst/>
                <a:uLnTx/>
                <a:uFillTx/>
                <a:latin typeface="Aptos" panose="02110004020202020204"/>
                <a:ea typeface="+mn-ea"/>
                <a:cs typeface="+mn-cs"/>
              </a:rPr>
              <a:t>….</a:t>
            </a:r>
          </a:p>
        </p:txBody>
      </p:sp>
      <p:pic>
        <p:nvPicPr>
          <p:cNvPr id="3" name="Graphic 2" descr="Tick with solid fill">
            <a:extLst>
              <a:ext uri="{FF2B5EF4-FFF2-40B4-BE49-F238E27FC236}">
                <a16:creationId xmlns:a16="http://schemas.microsoft.com/office/drawing/2014/main" id="{449511FA-6701-1D39-494A-AD5B172F595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047703" y="2021588"/>
            <a:ext cx="914400" cy="914400"/>
          </a:xfrm>
          <a:prstGeom prst="rect">
            <a:avLst/>
          </a:prstGeom>
        </p:spPr>
      </p:pic>
      <p:pic>
        <p:nvPicPr>
          <p:cNvPr id="9" name="Graphic 8" descr="Close with solid fill">
            <a:extLst>
              <a:ext uri="{FF2B5EF4-FFF2-40B4-BE49-F238E27FC236}">
                <a16:creationId xmlns:a16="http://schemas.microsoft.com/office/drawing/2014/main" id="{263FF0A1-0C55-B423-3E0D-495ADFD589F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074742" y="854955"/>
            <a:ext cx="914400" cy="914400"/>
          </a:xfrm>
          <a:prstGeom prst="rect">
            <a:avLst/>
          </a:prstGeom>
        </p:spPr>
      </p:pic>
      <p:sp>
        <p:nvSpPr>
          <p:cNvPr id="2" name="Rounded Rectangle 1">
            <a:extLst>
              <a:ext uri="{FF2B5EF4-FFF2-40B4-BE49-F238E27FC236}">
                <a16:creationId xmlns:a16="http://schemas.microsoft.com/office/drawing/2014/main" id="{F013B361-3CD5-8124-59AA-BA372E8410B4}"/>
              </a:ext>
            </a:extLst>
          </p:cNvPr>
          <p:cNvSpPr/>
          <p:nvPr/>
        </p:nvSpPr>
        <p:spPr>
          <a:xfrm>
            <a:off x="56535" y="85862"/>
            <a:ext cx="2153265" cy="97339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white"/>
                </a:solidFill>
                <a:effectLst/>
                <a:uLnTx/>
                <a:uFillTx/>
                <a:latin typeface="Aptos" panose="02110004020202020204"/>
                <a:ea typeface="+mn-ea"/>
                <a:cs typeface="+mn-cs"/>
              </a:rPr>
              <a:t>Training </a:t>
            </a:r>
            <a:r>
              <a:rPr kumimoji="0" lang="nl-NL" sz="1800" b="0" i="0" u="none" strike="noStrike" kern="1200" cap="none" spc="0" normalizeH="0" baseline="0" noProof="0" dirty="0" err="1">
                <a:ln>
                  <a:noFill/>
                </a:ln>
                <a:solidFill>
                  <a:prstClr val="white"/>
                </a:solidFill>
                <a:effectLst/>
                <a:uLnTx/>
                <a:uFillTx/>
                <a:latin typeface="Aptos" panose="02110004020202020204"/>
                <a:ea typeface="+mn-ea"/>
                <a:cs typeface="+mn-cs"/>
              </a:rPr>
              <a:t>process</a:t>
            </a:r>
            <a:endParaRPr kumimoji="0" lang="nl-NL"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4" name="TextBox 3">
            <a:extLst>
              <a:ext uri="{FF2B5EF4-FFF2-40B4-BE49-F238E27FC236}">
                <a16:creationId xmlns:a16="http://schemas.microsoft.com/office/drawing/2014/main" id="{2810ADC0-697B-99CE-A5D3-0A1186ABA696}"/>
              </a:ext>
            </a:extLst>
          </p:cNvPr>
          <p:cNvSpPr txBox="1"/>
          <p:nvPr/>
        </p:nvSpPr>
        <p:spPr>
          <a:xfrm>
            <a:off x="5428520" y="4965656"/>
            <a:ext cx="5443065" cy="15696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2400" b="0" i="0" u="none" strike="noStrike" kern="1200" cap="none" spc="0" normalizeH="0" baseline="0" noProof="0" dirty="0">
                <a:ln>
                  <a:noFill/>
                </a:ln>
                <a:solidFill>
                  <a:prstClr val="black"/>
                </a:solidFill>
                <a:effectLst/>
                <a:uLnTx/>
                <a:uFillTx/>
                <a:latin typeface="Calibri" panose="020F0502020204030204"/>
                <a:ea typeface="+mn-ea"/>
                <a:cs typeface="+mn-cs"/>
              </a:rPr>
              <a:t>RLHF; </a:t>
            </a:r>
            <a:r>
              <a:rPr kumimoji="0" lang="nl-NL" sz="2400" b="0" i="0" u="none" strike="noStrike" kern="1200" cap="none" spc="0" normalizeH="0" baseline="0" noProof="0" dirty="0" err="1">
                <a:ln>
                  <a:noFill/>
                </a:ln>
                <a:solidFill>
                  <a:prstClr val="black"/>
                </a:solidFill>
                <a:effectLst/>
                <a:uLnTx/>
                <a:uFillTx/>
                <a:latin typeface="Calibri" panose="020F0502020204030204"/>
                <a:ea typeface="+mn-ea"/>
                <a:cs typeface="+mn-cs"/>
              </a:rPr>
              <a:t>Reinforcement</a:t>
            </a:r>
            <a:r>
              <a:rPr kumimoji="0" lang="nl-NL" sz="2400" b="0" i="0" u="none" strike="noStrike" kern="1200" cap="none" spc="0" normalizeH="0" baseline="0" noProof="0" dirty="0">
                <a:ln>
                  <a:noFill/>
                </a:ln>
                <a:solidFill>
                  <a:prstClr val="black"/>
                </a:solidFill>
                <a:effectLst/>
                <a:uLnTx/>
                <a:uFillTx/>
                <a:latin typeface="Calibri" panose="020F0502020204030204"/>
                <a:ea typeface="+mn-ea"/>
                <a:cs typeface="+mn-cs"/>
              </a:rPr>
              <a:t> Learning </a:t>
            </a:r>
            <a:r>
              <a:rPr kumimoji="0" lang="nl-NL" sz="2400" b="0" i="0" u="none" strike="noStrike" kern="1200" cap="none" spc="0" normalizeH="0" baseline="0" noProof="0" dirty="0" err="1">
                <a:ln>
                  <a:noFill/>
                </a:ln>
                <a:solidFill>
                  <a:prstClr val="black"/>
                </a:solidFill>
                <a:effectLst/>
                <a:uLnTx/>
                <a:uFillTx/>
                <a:latin typeface="Calibri" panose="020F0502020204030204"/>
                <a:ea typeface="+mn-ea"/>
                <a:cs typeface="+mn-cs"/>
              </a:rPr>
              <a:t>with</a:t>
            </a:r>
            <a:r>
              <a:rPr kumimoji="0" lang="nl-NL" sz="2400" b="0" i="0" u="none" strike="noStrike" kern="1200" cap="none" spc="0" normalizeH="0" baseline="0" noProof="0" dirty="0">
                <a:ln>
                  <a:noFill/>
                </a:ln>
                <a:solidFill>
                  <a:prstClr val="black"/>
                </a:solidFill>
                <a:effectLst/>
                <a:uLnTx/>
                <a:uFillTx/>
                <a:latin typeface="Calibri" panose="020F0502020204030204"/>
                <a:ea typeface="+mn-ea"/>
                <a:cs typeface="+mn-cs"/>
              </a:rPr>
              <a:t> Human Feedback,</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2400" b="0" i="0" u="none" strike="noStrike" kern="1200" cap="none" spc="0" normalizeH="0" baseline="0" noProof="0" dirty="0" err="1">
                <a:ln>
                  <a:noFill/>
                </a:ln>
                <a:solidFill>
                  <a:prstClr val="black"/>
                </a:solidFill>
                <a:effectLst/>
                <a:uLnTx/>
                <a:uFillTx/>
                <a:latin typeface="Calibri" panose="020F0502020204030204"/>
                <a:ea typeface="+mn-ea"/>
                <a:cs typeface="+mn-cs"/>
              </a:rPr>
              <a:t>based</a:t>
            </a:r>
            <a:r>
              <a:rPr kumimoji="0" lang="nl-NL" sz="2400" b="0" i="0" u="none" strike="noStrike" kern="1200" cap="none" spc="0" normalizeH="0" baseline="0" noProof="0" dirty="0">
                <a:ln>
                  <a:noFill/>
                </a:ln>
                <a:solidFill>
                  <a:prstClr val="black"/>
                </a:solidFill>
                <a:effectLst/>
                <a:uLnTx/>
                <a:uFillTx/>
                <a:latin typeface="Calibri" panose="020F0502020204030204"/>
                <a:ea typeface="+mn-ea"/>
                <a:cs typeface="+mn-cs"/>
              </a:rPr>
              <a:t> on </a:t>
            </a:r>
            <a:r>
              <a:rPr kumimoji="0" lang="nl-NL" sz="2400" b="0" i="0" u="none" strike="noStrike" kern="1200" cap="none" spc="0" normalizeH="0" baseline="0" noProof="0" dirty="0" err="1">
                <a:ln>
                  <a:noFill/>
                </a:ln>
                <a:solidFill>
                  <a:prstClr val="black"/>
                </a:solidFill>
                <a:effectLst/>
                <a:uLnTx/>
                <a:uFillTx/>
                <a:latin typeface="Calibri" panose="020F0502020204030204"/>
                <a:ea typeface="+mn-ea"/>
                <a:cs typeface="+mn-cs"/>
              </a:rPr>
              <a:t>reward</a:t>
            </a:r>
            <a:r>
              <a:rPr kumimoji="0" lang="nl-NL" sz="2400" b="0"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2400" b="0" i="0" u="none" strike="noStrike" kern="1200" cap="none" spc="0" normalizeH="0" baseline="0" noProof="0" dirty="0">
                <a:ln>
                  <a:noFill/>
                </a:ln>
                <a:solidFill>
                  <a:prstClr val="black"/>
                </a:solidFill>
                <a:effectLst/>
                <a:uLnTx/>
                <a:uFillTx/>
                <a:latin typeface="Calibri" panose="020F0502020204030204"/>
                <a:ea typeface="+mn-ea"/>
                <a:cs typeface="+mn-cs"/>
              </a:rPr>
              <a:t>The model </a:t>
            </a:r>
            <a:r>
              <a:rPr kumimoji="0" lang="nl-NL" sz="2400" b="0" i="0" u="none" strike="noStrike" kern="1200" cap="none" spc="0" normalizeH="0" baseline="0" noProof="0" dirty="0" err="1">
                <a:ln>
                  <a:noFill/>
                </a:ln>
                <a:solidFill>
                  <a:prstClr val="black"/>
                </a:solidFill>
                <a:effectLst/>
                <a:uLnTx/>
                <a:uFillTx/>
                <a:latin typeface="Calibri" panose="020F0502020204030204"/>
                <a:ea typeface="+mn-ea"/>
                <a:cs typeface="+mn-cs"/>
              </a:rPr>
              <a:t>will</a:t>
            </a:r>
            <a:r>
              <a:rPr kumimoji="0" lang="nl-NL" sz="24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nl-NL" sz="2400" b="0" i="0" u="none" strike="noStrike" kern="1200" cap="none" spc="0" normalizeH="0" baseline="0" noProof="0" dirty="0" err="1">
                <a:ln>
                  <a:noFill/>
                </a:ln>
                <a:solidFill>
                  <a:prstClr val="black"/>
                </a:solidFill>
                <a:effectLst/>
                <a:uLnTx/>
                <a:uFillTx/>
                <a:latin typeface="Calibri" panose="020F0502020204030204"/>
                <a:ea typeface="+mn-ea"/>
                <a:cs typeface="+mn-cs"/>
              </a:rPr>
              <a:t>optimize</a:t>
            </a:r>
            <a:r>
              <a:rPr kumimoji="0" lang="nl-NL" sz="24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nl-NL" sz="2400" b="0" i="0" u="none" strike="noStrike" kern="1200" cap="none" spc="0" normalizeH="0" baseline="0" noProof="0" dirty="0" err="1">
                <a:ln>
                  <a:noFill/>
                </a:ln>
                <a:solidFill>
                  <a:prstClr val="black"/>
                </a:solidFill>
                <a:effectLst/>
                <a:uLnTx/>
                <a:uFillTx/>
                <a:latin typeface="Calibri" panose="020F0502020204030204"/>
                <a:ea typeface="+mn-ea"/>
                <a:cs typeface="+mn-cs"/>
              </a:rPr>
              <a:t>its</a:t>
            </a:r>
            <a:r>
              <a:rPr kumimoji="0" lang="nl-NL" sz="24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nl-NL" sz="2400" b="0" i="0" u="none" strike="noStrike" kern="1200" cap="none" spc="0" normalizeH="0" baseline="0" noProof="0" dirty="0" err="1">
                <a:ln>
                  <a:noFill/>
                </a:ln>
                <a:solidFill>
                  <a:prstClr val="black"/>
                </a:solidFill>
                <a:effectLst/>
                <a:uLnTx/>
                <a:uFillTx/>
                <a:latin typeface="Calibri" panose="020F0502020204030204"/>
                <a:ea typeface="+mn-ea"/>
                <a:cs typeface="+mn-cs"/>
              </a:rPr>
              <a:t>reward</a:t>
            </a:r>
            <a:r>
              <a:rPr kumimoji="0" lang="nl-NL" sz="24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pic>
        <p:nvPicPr>
          <p:cNvPr id="5" name="Graphic 4" descr="Tick with solid fill">
            <a:extLst>
              <a:ext uri="{FF2B5EF4-FFF2-40B4-BE49-F238E27FC236}">
                <a16:creationId xmlns:a16="http://schemas.microsoft.com/office/drawing/2014/main" id="{4CB9D4F7-0C77-EAB9-F8D4-94F5339877CE}"/>
              </a:ext>
            </a:extLst>
          </p:cNvPr>
          <p:cNvPicPr>
            <a:picLocks noChangeAspect="1"/>
          </p:cNvPicPr>
          <p:nvPr/>
        </p:nvPicPr>
        <p:blipFill>
          <a:blip r:embed="rId5">
            <a:extLst>
              <a:ext uri="{96DAC541-7B7A-43D3-8B79-37D633B846F1}">
                <asvg:svgBlip xmlns:asvg="http://schemas.microsoft.com/office/drawing/2016/SVG/main" r:embed="rId9"/>
              </a:ext>
            </a:extLst>
          </a:blip>
          <a:stretch>
            <a:fillRect/>
          </a:stretch>
        </p:blipFill>
        <p:spPr>
          <a:xfrm>
            <a:off x="10027004" y="5620916"/>
            <a:ext cx="914400" cy="914400"/>
          </a:xfrm>
          <a:prstGeom prst="rect">
            <a:avLst/>
          </a:prstGeom>
        </p:spPr>
      </p:pic>
      <p:sp>
        <p:nvSpPr>
          <p:cNvPr id="6" name="Date Placeholder 5">
            <a:extLst>
              <a:ext uri="{FF2B5EF4-FFF2-40B4-BE49-F238E27FC236}">
                <a16:creationId xmlns:a16="http://schemas.microsoft.com/office/drawing/2014/main" id="{90B2E6AA-F181-7793-7713-D58FF9F5A7D5}"/>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26/27 Feb. 2025</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Footer Placeholder 7">
            <a:extLst>
              <a:ext uri="{FF2B5EF4-FFF2-40B4-BE49-F238E27FC236}">
                <a16:creationId xmlns:a16="http://schemas.microsoft.com/office/drawing/2014/main" id="{AF952BDD-0FA7-B198-0ADA-174EEF37DA21}"/>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AInTox</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0" name="Slide Number Placeholder 9">
            <a:extLst>
              <a:ext uri="{FF2B5EF4-FFF2-40B4-BE49-F238E27FC236}">
                <a16:creationId xmlns:a16="http://schemas.microsoft.com/office/drawing/2014/main" id="{E53CFA83-1C3B-9200-73F8-82B5C551164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33669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a:extLst>
            <a:ext uri="{FF2B5EF4-FFF2-40B4-BE49-F238E27FC236}">
              <a16:creationId xmlns:a16="http://schemas.microsoft.com/office/drawing/2014/main" id="{7A16BC36-0CB2-249F-0C22-F15051684E58}"/>
            </a:ext>
          </a:extLst>
        </p:cNvPr>
        <p:cNvGrpSpPr/>
        <p:nvPr/>
      </p:nvGrpSpPr>
      <p:grpSpPr>
        <a:xfrm>
          <a:off x="0" y="0"/>
          <a:ext cx="0" cy="0"/>
          <a:chOff x="0" y="0"/>
          <a:chExt cx="0" cy="0"/>
        </a:xfrm>
      </p:grpSpPr>
      <p:sp>
        <p:nvSpPr>
          <p:cNvPr id="16" name="Rectangle 15">
            <a:extLst>
              <a:ext uri="{FF2B5EF4-FFF2-40B4-BE49-F238E27FC236}">
                <a16:creationId xmlns:a16="http://schemas.microsoft.com/office/drawing/2014/main" id="{203DE647-9A1D-8CE6-446C-AC5DDF4362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Picture 6" descr="Typebar ready to print a question mark">
            <a:extLst>
              <a:ext uri="{FF2B5EF4-FFF2-40B4-BE49-F238E27FC236}">
                <a16:creationId xmlns:a16="http://schemas.microsoft.com/office/drawing/2014/main" id="{2C97B1E2-9EAF-C259-7824-1C2928F27BA8}"/>
              </a:ext>
            </a:extLst>
          </p:cNvPr>
          <p:cNvPicPr>
            <a:picLocks noChangeAspect="1"/>
          </p:cNvPicPr>
          <p:nvPr/>
        </p:nvPicPr>
        <p:blipFill rotWithShape="1">
          <a:blip r:embed="rId2">
            <a:alphaModFix amt="50000"/>
          </a:blip>
          <a:srcRect t="12410" b="3320"/>
          <a:stretch/>
        </p:blipFill>
        <p:spPr>
          <a:xfrm>
            <a:off x="20" y="1"/>
            <a:ext cx="12191980" cy="6857999"/>
          </a:xfrm>
          <a:prstGeom prst="rect">
            <a:avLst/>
          </a:prstGeom>
        </p:spPr>
      </p:pic>
      <p:sp>
        <p:nvSpPr>
          <p:cNvPr id="4" name="Title 3">
            <a:extLst>
              <a:ext uri="{FF2B5EF4-FFF2-40B4-BE49-F238E27FC236}">
                <a16:creationId xmlns:a16="http://schemas.microsoft.com/office/drawing/2014/main" id="{EA01E080-BCF2-BE5D-3A43-6AEAF613DFC0}"/>
              </a:ext>
            </a:extLst>
          </p:cNvPr>
          <p:cNvSpPr>
            <a:spLocks noGrp="1"/>
          </p:cNvSpPr>
          <p:nvPr>
            <p:ph type="ctrTitle"/>
          </p:nvPr>
        </p:nvSpPr>
        <p:spPr>
          <a:xfrm>
            <a:off x="1524000" y="1484243"/>
            <a:ext cx="9144000" cy="1186915"/>
          </a:xfrm>
        </p:spPr>
        <p:txBody>
          <a:bodyPr>
            <a:normAutofit fontScale="90000"/>
          </a:bodyPr>
          <a:lstStyle/>
          <a:p>
            <a:r>
              <a:rPr lang="en-US" dirty="0">
                <a:solidFill>
                  <a:srgbClr val="FFFFFF"/>
                </a:solidFill>
              </a:rPr>
              <a:t>Foundation models in medical biology and healthcare</a:t>
            </a:r>
          </a:p>
        </p:txBody>
      </p:sp>
      <p:sp>
        <p:nvSpPr>
          <p:cNvPr id="2" name="Date Placeholder 1">
            <a:extLst>
              <a:ext uri="{FF2B5EF4-FFF2-40B4-BE49-F238E27FC236}">
                <a16:creationId xmlns:a16="http://schemas.microsoft.com/office/drawing/2014/main" id="{98444FAE-3E57-8799-9E96-5A02FB0EAD4D}"/>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rPr>
              <a:t>26/27 Feb. 2025</a:t>
            </a:r>
            <a:endParaRPr kumimoji="0" lang="nl-NL"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endParaRPr>
          </a:p>
        </p:txBody>
      </p:sp>
      <p:sp>
        <p:nvSpPr>
          <p:cNvPr id="3" name="Footer Placeholder 2">
            <a:extLst>
              <a:ext uri="{FF2B5EF4-FFF2-40B4-BE49-F238E27FC236}">
                <a16:creationId xmlns:a16="http://schemas.microsoft.com/office/drawing/2014/main" id="{16C18426-4E9A-259F-24DE-BE151F2A44E8}"/>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rPr>
              <a:t>AInTox</a:t>
            </a:r>
            <a:endParaRPr kumimoji="0" lang="nl-NL"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endParaRPr>
          </a:p>
        </p:txBody>
      </p:sp>
      <p:sp>
        <p:nvSpPr>
          <p:cNvPr id="5" name="Slide Number Placeholder 4">
            <a:extLst>
              <a:ext uri="{FF2B5EF4-FFF2-40B4-BE49-F238E27FC236}">
                <a16:creationId xmlns:a16="http://schemas.microsoft.com/office/drawing/2014/main" id="{FE570EB6-74C6-4E80-BCE6-ADA5C1F1807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white">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nl-NL"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06919793"/>
      </p:ext>
    </p:extLst>
  </p:cSld>
  <p:clrMapOvr>
    <a:overrideClrMapping bg1="dk1" tx1="lt1" bg2="dk2" tx2="lt2" accent1="accent1" accent2="accent2" accent3="accent3" accent4="accent4" accent5="accent5" accent6="accent6" hlink="hlink" folHlink="folHlink"/>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7EDC0B-4BAB-E373-A902-02F7FC11131B}"/>
              </a:ext>
            </a:extLst>
          </p:cNvPr>
          <p:cNvSpPr>
            <a:spLocks noGrp="1"/>
          </p:cNvSpPr>
          <p:nvPr>
            <p:ph type="title"/>
          </p:nvPr>
        </p:nvSpPr>
        <p:spPr/>
        <p:txBody>
          <a:bodyPr/>
          <a:lstStyle/>
          <a:p>
            <a:r>
              <a:rPr lang="nl-NL" dirty="0"/>
              <a:t>Case </a:t>
            </a:r>
            <a:r>
              <a:rPr lang="nl-NL" dirty="0" err="1"/>
              <a:t>study</a:t>
            </a:r>
            <a:endParaRPr lang="nl-NL" dirty="0"/>
          </a:p>
        </p:txBody>
      </p:sp>
      <p:sp>
        <p:nvSpPr>
          <p:cNvPr id="3" name="Content Placeholder 2">
            <a:extLst>
              <a:ext uri="{FF2B5EF4-FFF2-40B4-BE49-F238E27FC236}">
                <a16:creationId xmlns:a16="http://schemas.microsoft.com/office/drawing/2014/main" id="{4C7D5B5E-04F3-52E8-E614-DDF7B565C731}"/>
              </a:ext>
            </a:extLst>
          </p:cNvPr>
          <p:cNvSpPr>
            <a:spLocks noGrp="1"/>
          </p:cNvSpPr>
          <p:nvPr>
            <p:ph idx="1"/>
          </p:nvPr>
        </p:nvSpPr>
        <p:spPr/>
        <p:txBody>
          <a:bodyPr/>
          <a:lstStyle/>
          <a:p>
            <a:r>
              <a:rPr lang="nl-NL" dirty="0"/>
              <a:t>We </a:t>
            </a:r>
            <a:r>
              <a:rPr lang="nl-NL" dirty="0" err="1"/>
              <a:t>will</a:t>
            </a:r>
            <a:r>
              <a:rPr lang="nl-NL" dirty="0"/>
              <a:t> look at </a:t>
            </a:r>
            <a:r>
              <a:rPr lang="nl-NL" dirty="0" err="1"/>
              <a:t>some</a:t>
            </a:r>
            <a:r>
              <a:rPr lang="nl-NL" dirty="0"/>
              <a:t> foundation </a:t>
            </a:r>
            <a:r>
              <a:rPr lang="nl-NL" dirty="0" err="1"/>
              <a:t>models</a:t>
            </a:r>
            <a:r>
              <a:rPr lang="nl-NL" dirty="0"/>
              <a:t>, </a:t>
            </a:r>
            <a:r>
              <a:rPr lang="nl-NL" dirty="0" err="1"/>
              <a:t>used</a:t>
            </a:r>
            <a:r>
              <a:rPr lang="nl-NL" dirty="0"/>
              <a:t> in imaging</a:t>
            </a:r>
          </a:p>
          <a:p>
            <a:r>
              <a:rPr lang="nl-NL" dirty="0"/>
              <a:t>We </a:t>
            </a:r>
            <a:r>
              <a:rPr lang="nl-NL" dirty="0" err="1"/>
              <a:t>will</a:t>
            </a:r>
            <a:r>
              <a:rPr lang="nl-NL" dirty="0"/>
              <a:t> take a closer look at </a:t>
            </a:r>
            <a:r>
              <a:rPr lang="nl-NL" dirty="0" err="1"/>
              <a:t>the</a:t>
            </a:r>
            <a:r>
              <a:rPr lang="nl-NL" dirty="0"/>
              <a:t> </a:t>
            </a:r>
            <a:r>
              <a:rPr lang="nl-NL" dirty="0" err="1"/>
              <a:t>methods</a:t>
            </a:r>
            <a:r>
              <a:rPr lang="nl-NL" dirty="0"/>
              <a:t> </a:t>
            </a:r>
            <a:r>
              <a:rPr lang="nl-NL" dirty="0" err="1"/>
              <a:t>used</a:t>
            </a:r>
            <a:r>
              <a:rPr lang="nl-NL" dirty="0"/>
              <a:t> </a:t>
            </a:r>
            <a:r>
              <a:rPr lang="nl-NL" dirty="0" err="1"/>
              <a:t>and</a:t>
            </a:r>
            <a:r>
              <a:rPr lang="nl-NL" dirty="0"/>
              <a:t> </a:t>
            </a:r>
            <a:r>
              <a:rPr lang="nl-NL" dirty="0" err="1"/>
              <a:t>the</a:t>
            </a:r>
            <a:r>
              <a:rPr lang="nl-NL" dirty="0"/>
              <a:t> </a:t>
            </a:r>
            <a:r>
              <a:rPr lang="nl-NL" dirty="0" err="1"/>
              <a:t>architectures</a:t>
            </a:r>
            <a:r>
              <a:rPr lang="nl-NL" dirty="0"/>
              <a:t> (training </a:t>
            </a:r>
            <a:r>
              <a:rPr lang="nl-NL" dirty="0" err="1"/>
              <a:t>paradigms</a:t>
            </a:r>
            <a:r>
              <a:rPr lang="nl-NL" dirty="0"/>
              <a:t> </a:t>
            </a:r>
            <a:r>
              <a:rPr lang="nl-NL" dirty="0" err="1"/>
              <a:t>and</a:t>
            </a:r>
            <a:r>
              <a:rPr lang="nl-NL" dirty="0"/>
              <a:t> type of data)</a:t>
            </a:r>
          </a:p>
          <a:p>
            <a:r>
              <a:rPr lang="nl-NL" dirty="0"/>
              <a:t>We </a:t>
            </a:r>
            <a:r>
              <a:rPr lang="nl-NL" dirty="0" err="1"/>
              <a:t>can</a:t>
            </a:r>
            <a:r>
              <a:rPr lang="nl-NL" dirty="0"/>
              <a:t> </a:t>
            </a:r>
            <a:r>
              <a:rPr lang="nl-NL" dirty="0" err="1"/>
              <a:t>then</a:t>
            </a:r>
            <a:r>
              <a:rPr lang="nl-NL" dirty="0"/>
              <a:t> start </a:t>
            </a:r>
            <a:r>
              <a:rPr lang="nl-NL" dirty="0" err="1"/>
              <a:t>extrapolating</a:t>
            </a:r>
            <a:r>
              <a:rPr lang="nl-NL" dirty="0"/>
              <a:t> </a:t>
            </a:r>
            <a:r>
              <a:rPr lang="nl-NL" dirty="0" err="1"/>
              <a:t>to</a:t>
            </a:r>
            <a:r>
              <a:rPr lang="nl-NL" dirty="0"/>
              <a:t> </a:t>
            </a:r>
            <a:r>
              <a:rPr lang="nl-NL" dirty="0" err="1"/>
              <a:t>our</a:t>
            </a:r>
            <a:r>
              <a:rPr lang="nl-NL" dirty="0"/>
              <a:t> </a:t>
            </a:r>
            <a:r>
              <a:rPr lang="nl-NL" dirty="0" err="1"/>
              <a:t>own</a:t>
            </a:r>
            <a:r>
              <a:rPr lang="nl-NL" dirty="0"/>
              <a:t> field (</a:t>
            </a:r>
            <a:r>
              <a:rPr lang="nl-NL" dirty="0" err="1"/>
              <a:t>chemical</a:t>
            </a:r>
            <a:r>
              <a:rPr lang="nl-NL" dirty="0"/>
              <a:t> </a:t>
            </a:r>
            <a:r>
              <a:rPr lang="nl-NL" dirty="0" err="1"/>
              <a:t>safety</a:t>
            </a:r>
            <a:r>
              <a:rPr lang="nl-NL" dirty="0"/>
              <a:t>)</a:t>
            </a:r>
          </a:p>
          <a:p>
            <a:r>
              <a:rPr lang="nl-NL" dirty="0" err="1"/>
              <a:t>Why</a:t>
            </a:r>
            <a:r>
              <a:rPr lang="nl-NL" dirty="0"/>
              <a:t> imaging: </a:t>
            </a:r>
            <a:r>
              <a:rPr lang="nl-NL" dirty="0" err="1"/>
              <a:t>because</a:t>
            </a:r>
            <a:r>
              <a:rPr lang="nl-NL" dirty="0"/>
              <a:t> </a:t>
            </a:r>
            <a:r>
              <a:rPr lang="nl-NL" dirty="0" err="1"/>
              <a:t>humans</a:t>
            </a:r>
            <a:r>
              <a:rPr lang="nl-NL" dirty="0"/>
              <a:t> </a:t>
            </a:r>
            <a:r>
              <a:rPr lang="nl-NL" dirty="0" err="1"/>
              <a:t>tend</a:t>
            </a:r>
            <a:r>
              <a:rPr lang="nl-NL" dirty="0"/>
              <a:t> </a:t>
            </a:r>
            <a:r>
              <a:rPr lang="nl-NL" dirty="0" err="1"/>
              <a:t>to</a:t>
            </a:r>
            <a:r>
              <a:rPr lang="nl-NL" dirty="0"/>
              <a:t> </a:t>
            </a:r>
            <a:r>
              <a:rPr lang="nl-NL" dirty="0" err="1"/>
              <a:t>understand</a:t>
            </a:r>
            <a:r>
              <a:rPr lang="nl-NL" dirty="0"/>
              <a:t> pictures </a:t>
            </a:r>
            <a:r>
              <a:rPr lang="nl-NL" dirty="0" err="1"/>
              <a:t>above</a:t>
            </a:r>
            <a:r>
              <a:rPr lang="nl-NL" dirty="0"/>
              <a:t> </a:t>
            </a:r>
            <a:r>
              <a:rPr lang="nl-NL" dirty="0" err="1"/>
              <a:t>everything</a:t>
            </a:r>
            <a:r>
              <a:rPr lang="nl-NL" dirty="0"/>
              <a:t> </a:t>
            </a:r>
            <a:r>
              <a:rPr lang="nl-NL" dirty="0" err="1"/>
              <a:t>else</a:t>
            </a:r>
            <a:endParaRPr lang="nl-NL" dirty="0"/>
          </a:p>
        </p:txBody>
      </p:sp>
      <p:sp>
        <p:nvSpPr>
          <p:cNvPr id="4" name="Date Placeholder 3">
            <a:extLst>
              <a:ext uri="{FF2B5EF4-FFF2-40B4-BE49-F238E27FC236}">
                <a16:creationId xmlns:a16="http://schemas.microsoft.com/office/drawing/2014/main" id="{44613382-9E7D-1116-458F-F00391B81B7D}"/>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82000"/>
                  </a:prstClr>
                </a:solidFill>
                <a:effectLst/>
                <a:uLnTx/>
                <a:uFillTx/>
                <a:latin typeface="Aptos" panose="02110004020202020204"/>
                <a:ea typeface="+mn-ea"/>
                <a:cs typeface="+mn-cs"/>
              </a:rPr>
              <a:t>26/27 Feb. 2025</a:t>
            </a:r>
            <a:endParaRPr kumimoji="0" lang="nl-NL" sz="1200" b="0" i="0" u="none" strike="noStrike" kern="1200" cap="none" spc="0" normalizeH="0" baseline="0" noProof="0">
              <a:ln>
                <a:noFill/>
              </a:ln>
              <a:solidFill>
                <a:prstClr val="black">
                  <a:tint val="82000"/>
                </a:prstClr>
              </a:solidFill>
              <a:effectLst/>
              <a:uLnTx/>
              <a:uFillTx/>
              <a:latin typeface="Aptos" panose="02110004020202020204"/>
              <a:ea typeface="+mn-ea"/>
              <a:cs typeface="+mn-cs"/>
            </a:endParaRPr>
          </a:p>
        </p:txBody>
      </p:sp>
      <p:sp>
        <p:nvSpPr>
          <p:cNvPr id="5" name="Footer Placeholder 4">
            <a:extLst>
              <a:ext uri="{FF2B5EF4-FFF2-40B4-BE49-F238E27FC236}">
                <a16:creationId xmlns:a16="http://schemas.microsoft.com/office/drawing/2014/main" id="{3E7EBE18-67B6-F2CD-3396-F6789BE02849}"/>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82000"/>
                  </a:prstClr>
                </a:solidFill>
                <a:effectLst/>
                <a:uLnTx/>
                <a:uFillTx/>
                <a:latin typeface="Aptos" panose="02110004020202020204"/>
                <a:ea typeface="+mn-ea"/>
                <a:cs typeface="+mn-cs"/>
              </a:rPr>
              <a:t>AInTox</a:t>
            </a:r>
            <a:endParaRPr kumimoji="0" lang="nl-NL" sz="1200" b="0" i="0" u="none" strike="noStrike" kern="1200" cap="none" spc="0" normalizeH="0" baseline="0" noProof="0">
              <a:ln>
                <a:noFill/>
              </a:ln>
              <a:solidFill>
                <a:prstClr val="black">
                  <a:tint val="82000"/>
                </a:prstClr>
              </a:solidFill>
              <a:effectLst/>
              <a:uLnTx/>
              <a:uFillTx/>
              <a:latin typeface="Aptos" panose="02110004020202020204"/>
              <a:ea typeface="+mn-ea"/>
              <a:cs typeface="+mn-cs"/>
            </a:endParaRPr>
          </a:p>
        </p:txBody>
      </p:sp>
      <p:sp>
        <p:nvSpPr>
          <p:cNvPr id="6" name="Slide Number Placeholder 5">
            <a:extLst>
              <a:ext uri="{FF2B5EF4-FFF2-40B4-BE49-F238E27FC236}">
                <a16:creationId xmlns:a16="http://schemas.microsoft.com/office/drawing/2014/main" id="{29DDC281-FD94-AAFF-5677-009C98D3F73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black">
                    <a:tint val="82000"/>
                  </a:prstClr>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nl-NL" sz="1200" b="0" i="0" u="none" strike="noStrike" kern="1200" cap="none" spc="0" normalizeH="0" baseline="0" noProof="0">
              <a:ln>
                <a:noFill/>
              </a:ln>
              <a:solidFill>
                <a:prstClr val="black">
                  <a:tint val="82000"/>
                </a:prstClr>
              </a:solidFill>
              <a:effectLst/>
              <a:uLnTx/>
              <a:uFillTx/>
              <a:latin typeface="Aptos" panose="02110004020202020204"/>
              <a:ea typeface="+mn-ea"/>
              <a:cs typeface="+mn-cs"/>
            </a:endParaRPr>
          </a:p>
        </p:txBody>
      </p:sp>
    </p:spTree>
    <p:extLst>
      <p:ext uri="{BB962C8B-B14F-4D97-AF65-F5344CB8AC3E}">
        <p14:creationId xmlns:p14="http://schemas.microsoft.com/office/powerpoint/2010/main" val="37774707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F06FE1-D276-70DB-EF6E-020466908D09}"/>
              </a:ext>
            </a:extLst>
          </p:cNvPr>
          <p:cNvSpPr>
            <a:spLocks noGrp="1"/>
          </p:cNvSpPr>
          <p:nvPr>
            <p:ph type="title"/>
          </p:nvPr>
        </p:nvSpPr>
        <p:spPr>
          <a:xfrm>
            <a:off x="266700" y="-161132"/>
            <a:ext cx="10515600" cy="1325563"/>
          </a:xfrm>
        </p:spPr>
        <p:txBody>
          <a:bodyPr/>
          <a:lstStyle/>
          <a:p>
            <a:r>
              <a:rPr lang="nl-NL" dirty="0" err="1"/>
              <a:t>Contrastive</a:t>
            </a:r>
            <a:r>
              <a:rPr lang="nl-NL" dirty="0"/>
              <a:t> </a:t>
            </a:r>
            <a:r>
              <a:rPr lang="nl-NL" dirty="0" err="1"/>
              <a:t>learning</a:t>
            </a:r>
            <a:endParaRPr lang="nl-NL" dirty="0"/>
          </a:p>
        </p:txBody>
      </p:sp>
      <p:sp>
        <p:nvSpPr>
          <p:cNvPr id="4" name="Date Placeholder 3">
            <a:extLst>
              <a:ext uri="{FF2B5EF4-FFF2-40B4-BE49-F238E27FC236}">
                <a16:creationId xmlns:a16="http://schemas.microsoft.com/office/drawing/2014/main" id="{82546521-DDDC-E995-20C5-C46EDAAB1863}"/>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82000"/>
                  </a:prstClr>
                </a:solidFill>
                <a:effectLst/>
                <a:uLnTx/>
                <a:uFillTx/>
                <a:latin typeface="Aptos" panose="02110004020202020204"/>
                <a:ea typeface="+mn-ea"/>
                <a:cs typeface="+mn-cs"/>
              </a:rPr>
              <a:t>26/27 Feb. 2025</a:t>
            </a:r>
            <a:endParaRPr kumimoji="0" lang="nl-NL" sz="1200" b="0" i="0" u="none" strike="noStrike" kern="1200" cap="none" spc="0" normalizeH="0" baseline="0" noProof="0">
              <a:ln>
                <a:noFill/>
              </a:ln>
              <a:solidFill>
                <a:prstClr val="black">
                  <a:tint val="82000"/>
                </a:prstClr>
              </a:solidFill>
              <a:effectLst/>
              <a:uLnTx/>
              <a:uFillTx/>
              <a:latin typeface="Aptos" panose="02110004020202020204"/>
              <a:ea typeface="+mn-ea"/>
              <a:cs typeface="+mn-cs"/>
            </a:endParaRPr>
          </a:p>
        </p:txBody>
      </p:sp>
      <p:sp>
        <p:nvSpPr>
          <p:cNvPr id="5" name="Footer Placeholder 4">
            <a:extLst>
              <a:ext uri="{FF2B5EF4-FFF2-40B4-BE49-F238E27FC236}">
                <a16:creationId xmlns:a16="http://schemas.microsoft.com/office/drawing/2014/main" id="{9448A11D-D78E-9CCC-FA1A-0B5759CE5F8A}"/>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82000"/>
                  </a:prstClr>
                </a:solidFill>
                <a:effectLst/>
                <a:uLnTx/>
                <a:uFillTx/>
                <a:latin typeface="Aptos" panose="02110004020202020204"/>
                <a:ea typeface="+mn-ea"/>
                <a:cs typeface="+mn-cs"/>
              </a:rPr>
              <a:t>AInTox</a:t>
            </a:r>
            <a:endParaRPr kumimoji="0" lang="nl-NL" sz="1200" b="0" i="0" u="none" strike="noStrike" kern="1200" cap="none" spc="0" normalizeH="0" baseline="0" noProof="0">
              <a:ln>
                <a:noFill/>
              </a:ln>
              <a:solidFill>
                <a:prstClr val="black">
                  <a:tint val="82000"/>
                </a:prstClr>
              </a:solidFill>
              <a:effectLst/>
              <a:uLnTx/>
              <a:uFillTx/>
              <a:latin typeface="Aptos" panose="02110004020202020204"/>
              <a:ea typeface="+mn-ea"/>
              <a:cs typeface="+mn-cs"/>
            </a:endParaRPr>
          </a:p>
        </p:txBody>
      </p:sp>
      <p:sp>
        <p:nvSpPr>
          <p:cNvPr id="6" name="Slide Number Placeholder 5">
            <a:extLst>
              <a:ext uri="{FF2B5EF4-FFF2-40B4-BE49-F238E27FC236}">
                <a16:creationId xmlns:a16="http://schemas.microsoft.com/office/drawing/2014/main" id="{EACE20E5-E893-636E-7530-86DC743C140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black">
                    <a:tint val="82000"/>
                  </a:prstClr>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nl-NL" sz="1200" b="0" i="0" u="none" strike="noStrike" kern="1200" cap="none" spc="0" normalizeH="0" baseline="0" noProof="0">
              <a:ln>
                <a:noFill/>
              </a:ln>
              <a:solidFill>
                <a:prstClr val="black">
                  <a:tint val="82000"/>
                </a:prstClr>
              </a:solidFill>
              <a:effectLst/>
              <a:uLnTx/>
              <a:uFillTx/>
              <a:latin typeface="Aptos" panose="02110004020202020204"/>
              <a:ea typeface="+mn-ea"/>
              <a:cs typeface="+mn-cs"/>
            </a:endParaRPr>
          </a:p>
        </p:txBody>
      </p:sp>
      <p:pic>
        <p:nvPicPr>
          <p:cNvPr id="51204" name="Picture 4" descr="An In-Depth Guide to Contrastive Learning in AI — Picsellia">
            <a:extLst>
              <a:ext uri="{FF2B5EF4-FFF2-40B4-BE49-F238E27FC236}">
                <a16:creationId xmlns:a16="http://schemas.microsoft.com/office/drawing/2014/main" id="{2D31D0B8-672D-157B-68D6-C9F1010AF44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8342" t="6925" r="14402" b="9811"/>
          <a:stretch/>
        </p:blipFill>
        <p:spPr bwMode="auto">
          <a:xfrm>
            <a:off x="266700" y="985837"/>
            <a:ext cx="7072312" cy="488632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D5880208-90E6-427D-E53A-B7C1C6AC83C2}"/>
              </a:ext>
            </a:extLst>
          </p:cNvPr>
          <p:cNvSpPr txBox="1"/>
          <p:nvPr/>
        </p:nvSpPr>
        <p:spPr>
          <a:xfrm>
            <a:off x="0" y="6211669"/>
            <a:ext cx="6093618"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err="1">
                <a:ln>
                  <a:noFill/>
                </a:ln>
                <a:solidFill>
                  <a:prstClr val="black"/>
                </a:solidFill>
                <a:effectLst/>
                <a:uLnTx/>
                <a:uFillTx/>
                <a:latin typeface="Aptos" panose="02110004020202020204"/>
                <a:ea typeface="+mn-ea"/>
                <a:cs typeface="+mn-cs"/>
              </a:rPr>
              <a:t>https</a:t>
            </a:r>
            <a:r>
              <a:rPr kumimoji="0" lang="nl-NL" sz="1800" b="0" i="0" u="none" strike="noStrike" kern="1200" cap="none" spc="0" normalizeH="0" baseline="0" noProof="0" dirty="0">
                <a:ln>
                  <a:noFill/>
                </a:ln>
                <a:solidFill>
                  <a:prstClr val="black"/>
                </a:solidFill>
                <a:effectLst/>
                <a:uLnTx/>
                <a:uFillTx/>
                <a:latin typeface="Aptos" panose="02110004020202020204"/>
                <a:ea typeface="+mn-ea"/>
                <a:cs typeface="+mn-cs"/>
              </a:rPr>
              <a:t>://</a:t>
            </a:r>
            <a:r>
              <a:rPr kumimoji="0" lang="nl-NL" sz="1800" b="0" i="0" u="none" strike="noStrike" kern="1200" cap="none" spc="0" normalizeH="0" baseline="0" noProof="0" dirty="0" err="1">
                <a:ln>
                  <a:noFill/>
                </a:ln>
                <a:solidFill>
                  <a:prstClr val="black"/>
                </a:solidFill>
                <a:effectLst/>
                <a:uLnTx/>
                <a:uFillTx/>
                <a:latin typeface="Aptos" panose="02110004020202020204"/>
                <a:ea typeface="+mn-ea"/>
                <a:cs typeface="+mn-cs"/>
              </a:rPr>
              <a:t>towardsdatascience.com</a:t>
            </a:r>
            <a:r>
              <a:rPr kumimoji="0" lang="nl-NL" sz="1800" b="0" i="0" u="none" strike="noStrike" kern="1200" cap="none" spc="0" normalizeH="0" baseline="0" noProof="0" dirty="0">
                <a:ln>
                  <a:noFill/>
                </a:ln>
                <a:solidFill>
                  <a:prstClr val="black"/>
                </a:solidFill>
                <a:effectLst/>
                <a:uLnTx/>
                <a:uFillTx/>
                <a:latin typeface="Aptos" panose="02110004020202020204"/>
                <a:ea typeface="+mn-ea"/>
                <a:cs typeface="+mn-cs"/>
              </a:rPr>
              <a:t>/understanding-contrastive-learning-d5b19fd96607</a:t>
            </a:r>
          </a:p>
        </p:txBody>
      </p:sp>
      <p:sp>
        <p:nvSpPr>
          <p:cNvPr id="8" name="TextBox 7">
            <a:extLst>
              <a:ext uri="{FF2B5EF4-FFF2-40B4-BE49-F238E27FC236}">
                <a16:creationId xmlns:a16="http://schemas.microsoft.com/office/drawing/2014/main" id="{B6710E6F-9906-F7E0-5750-0C36C4359B0E}"/>
              </a:ext>
            </a:extLst>
          </p:cNvPr>
          <p:cNvSpPr txBox="1"/>
          <p:nvPr/>
        </p:nvSpPr>
        <p:spPr>
          <a:xfrm>
            <a:off x="7924800" y="148768"/>
            <a:ext cx="4114800" cy="440120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2000" b="0" i="0" u="none" strike="noStrike" kern="1200" cap="none" spc="0" normalizeH="0" baseline="0" noProof="0" dirty="0">
                <a:ln>
                  <a:noFill/>
                </a:ln>
                <a:solidFill>
                  <a:prstClr val="black"/>
                </a:solidFill>
                <a:effectLst/>
                <a:uLnTx/>
                <a:uFillTx/>
                <a:latin typeface="Aptos" panose="02110004020202020204"/>
                <a:ea typeface="+mn-ea"/>
                <a:cs typeface="+mn-cs"/>
              </a:rPr>
              <a:t>“Kitten” -&gt; </a:t>
            </a:r>
            <a:r>
              <a:rPr kumimoji="0" lang="nl-NL" sz="2000" b="0" i="0" u="none" strike="noStrike" kern="1200" cap="none" spc="0" normalizeH="0" baseline="0" noProof="0" dirty="0" err="1">
                <a:ln>
                  <a:noFill/>
                </a:ln>
                <a:solidFill>
                  <a:prstClr val="black"/>
                </a:solidFill>
                <a:effectLst/>
                <a:uLnTx/>
                <a:uFillTx/>
                <a:latin typeface="Aptos" panose="02110004020202020204"/>
                <a:ea typeface="+mn-ea"/>
                <a:cs typeface="+mn-cs"/>
              </a:rPr>
              <a:t>kitten_image</a:t>
            </a:r>
            <a:r>
              <a:rPr kumimoji="0" lang="nl-NL" sz="2000" b="0" i="0" u="none" strike="noStrike" kern="1200" cap="none" spc="0" normalizeH="0" baseline="0" noProof="0" dirty="0">
                <a:ln>
                  <a:noFill/>
                </a:ln>
                <a:solidFill>
                  <a:prstClr val="black"/>
                </a:solidFill>
                <a:effectLst/>
                <a:uLnTx/>
                <a:uFillTx/>
                <a:latin typeface="Aptos" panose="02110004020202020204"/>
                <a:ea typeface="+mn-ea"/>
                <a:cs typeface="+mn-cs"/>
              </a:rPr>
              <a:t> -&gt; “Cat”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2000" b="0" i="0" u="none" strike="noStrike" kern="1200" cap="none" spc="0" normalizeH="0" baseline="0" noProof="0" dirty="0">
                <a:ln>
                  <a:noFill/>
                </a:ln>
                <a:solidFill>
                  <a:prstClr val="black"/>
                </a:solidFill>
                <a:effectLst/>
                <a:uLnTx/>
                <a:uFillTx/>
                <a:latin typeface="Aptos" panose="02110004020202020204"/>
                <a:ea typeface="+mn-ea"/>
                <a:cs typeface="+mn-cs"/>
              </a:rPr>
              <a:t>“Cat” -&gt; </a:t>
            </a:r>
            <a:r>
              <a:rPr kumimoji="0" lang="nl-NL" sz="2000" b="0" i="0" u="none" strike="noStrike" kern="1200" cap="none" spc="0" normalizeH="0" baseline="0" noProof="0" dirty="0" err="1">
                <a:ln>
                  <a:noFill/>
                </a:ln>
                <a:solidFill>
                  <a:prstClr val="black"/>
                </a:solidFill>
                <a:effectLst/>
                <a:uLnTx/>
                <a:uFillTx/>
                <a:latin typeface="Aptos" panose="02110004020202020204"/>
                <a:ea typeface="+mn-ea"/>
                <a:cs typeface="+mn-cs"/>
              </a:rPr>
              <a:t>cat_image</a:t>
            </a:r>
            <a:r>
              <a:rPr kumimoji="0" lang="nl-NL" sz="2000" b="0" i="0" u="none" strike="noStrike" kern="1200" cap="none" spc="0" normalizeH="0" baseline="0" noProof="0" dirty="0">
                <a:ln>
                  <a:noFill/>
                </a:ln>
                <a:solidFill>
                  <a:prstClr val="black"/>
                </a:solidFill>
                <a:effectLst/>
                <a:uLnTx/>
                <a:uFillTx/>
                <a:latin typeface="Aptos" panose="02110004020202020204"/>
                <a:ea typeface="+mn-ea"/>
                <a:cs typeface="+mn-cs"/>
              </a:rPr>
              <a:t> -&gt; “Cat”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2000" b="0" i="0" u="none" strike="noStrike" kern="1200" cap="none" spc="0" normalizeH="0" baseline="0" noProof="0" dirty="0">
                <a:ln>
                  <a:noFill/>
                </a:ln>
                <a:solidFill>
                  <a:prstClr val="black"/>
                </a:solidFill>
                <a:effectLst/>
                <a:uLnTx/>
                <a:uFillTx/>
                <a:latin typeface="Aptos" panose="02110004020202020204"/>
                <a:ea typeface="+mn-ea"/>
                <a:cs typeface="+mn-cs"/>
              </a:rPr>
              <a:t>“Dog” -&gt; </a:t>
            </a:r>
            <a:r>
              <a:rPr kumimoji="0" lang="nl-NL" sz="2000" b="0" i="0" u="none" strike="noStrike" kern="1200" cap="none" spc="0" normalizeH="0" baseline="0" noProof="0" dirty="0" err="1">
                <a:ln>
                  <a:noFill/>
                </a:ln>
                <a:solidFill>
                  <a:prstClr val="black"/>
                </a:solidFill>
                <a:effectLst/>
                <a:uLnTx/>
                <a:uFillTx/>
                <a:latin typeface="Aptos" panose="02110004020202020204"/>
                <a:ea typeface="+mn-ea"/>
                <a:cs typeface="+mn-cs"/>
              </a:rPr>
              <a:t>dog_image</a:t>
            </a:r>
            <a:r>
              <a:rPr kumimoji="0" lang="nl-NL" sz="2000" b="0" i="0" u="none" strike="noStrike" kern="1200" cap="none" spc="0" normalizeH="0" baseline="0" noProof="0" dirty="0">
                <a:ln>
                  <a:noFill/>
                </a:ln>
                <a:solidFill>
                  <a:prstClr val="black"/>
                </a:solidFill>
                <a:effectLst/>
                <a:uLnTx/>
                <a:uFillTx/>
                <a:latin typeface="Aptos" panose="02110004020202020204"/>
                <a:ea typeface="+mn-ea"/>
                <a:cs typeface="+mn-cs"/>
              </a:rPr>
              <a:t> -&gt; “</a:t>
            </a:r>
            <a:r>
              <a:rPr kumimoji="0" lang="nl-NL" sz="2000" b="0" i="0" u="none" strike="noStrike" kern="1200" cap="none" spc="0" normalizeH="0" baseline="0" noProof="0" dirty="0" err="1">
                <a:ln>
                  <a:noFill/>
                </a:ln>
                <a:solidFill>
                  <a:prstClr val="black"/>
                </a:solidFill>
                <a:effectLst/>
                <a:uLnTx/>
                <a:uFillTx/>
                <a:latin typeface="Aptos" panose="02110004020202020204"/>
                <a:ea typeface="+mn-ea"/>
                <a:cs typeface="+mn-cs"/>
              </a:rPr>
              <a:t>Not</a:t>
            </a:r>
            <a:r>
              <a:rPr kumimoji="0" lang="nl-NL" sz="2000" b="0" i="0" u="none" strike="noStrike" kern="1200" cap="none" spc="0" normalizeH="0" baseline="0" noProof="0" dirty="0">
                <a:ln>
                  <a:noFill/>
                </a:ln>
                <a:solidFill>
                  <a:prstClr val="black"/>
                </a:solidFill>
                <a:effectLst/>
                <a:uLnTx/>
                <a:uFillTx/>
                <a:latin typeface="Aptos" panose="02110004020202020204"/>
                <a:ea typeface="+mn-ea"/>
                <a:cs typeface="+mn-cs"/>
              </a:rPr>
              <a:t> a </a:t>
            </a:r>
            <a:r>
              <a:rPr kumimoji="0" lang="nl-NL" sz="2000" b="0" i="0" u="none" strike="noStrike" kern="1200" cap="none" spc="0" normalizeH="0" baseline="0" noProof="0" dirty="0" err="1">
                <a:ln>
                  <a:noFill/>
                </a:ln>
                <a:solidFill>
                  <a:prstClr val="black"/>
                </a:solidFill>
                <a:effectLst/>
                <a:uLnTx/>
                <a:uFillTx/>
                <a:latin typeface="Aptos" panose="02110004020202020204"/>
                <a:ea typeface="+mn-ea"/>
                <a:cs typeface="+mn-cs"/>
              </a:rPr>
              <a:t>cat</a:t>
            </a:r>
            <a:r>
              <a:rPr kumimoji="0" lang="nl-NL" sz="2000" b="0" i="0" u="none" strike="noStrike" kern="1200" cap="none" spc="0" normalizeH="0" baseline="0" noProof="0" dirty="0">
                <a:ln>
                  <a:noFill/>
                </a:ln>
                <a:solidFill>
                  <a:prstClr val="black"/>
                </a:solidFill>
                <a:effectLst/>
                <a:uLnTx/>
                <a:uFillTx/>
                <a:latin typeface="Aptos" panose="02110004020202020204"/>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2000" b="0" i="0" u="none" strike="noStrike" kern="1200" cap="none" spc="0" normalizeH="0" baseline="0" noProof="0" dirty="0">
              <a:ln>
                <a:noFill/>
              </a:ln>
              <a:solidFill>
                <a:prstClr val="black"/>
              </a:solidFill>
              <a:effectLst/>
              <a:uLnTx/>
              <a:uFillTx/>
              <a:latin typeface="Aptos" panose="0211000402020202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2000" b="0" i="0" u="none" strike="noStrike" kern="1200" cap="none" spc="0" normalizeH="0" baseline="0" noProof="0" dirty="0">
                <a:ln>
                  <a:noFill/>
                </a:ln>
                <a:solidFill>
                  <a:prstClr val="black"/>
                </a:solidFill>
                <a:effectLst/>
                <a:uLnTx/>
                <a:uFillTx/>
                <a:latin typeface="Aptos" panose="02110004020202020204"/>
                <a:ea typeface="+mn-ea"/>
                <a:cs typeface="+mn-cs"/>
              </a:rPr>
              <a:t>Kitten is ‘</a:t>
            </a:r>
            <a:r>
              <a:rPr kumimoji="0" lang="nl-NL" sz="2000" b="0" i="0" u="none" strike="noStrike" kern="1200" cap="none" spc="0" normalizeH="0" baseline="0" noProof="0" dirty="0" err="1">
                <a:ln>
                  <a:noFill/>
                </a:ln>
                <a:solidFill>
                  <a:prstClr val="black"/>
                </a:solidFill>
                <a:effectLst/>
                <a:uLnTx/>
                <a:uFillTx/>
                <a:latin typeface="Aptos" panose="02110004020202020204"/>
                <a:ea typeface="+mn-ea"/>
                <a:cs typeface="+mn-cs"/>
              </a:rPr>
              <a:t>an</a:t>
            </a:r>
            <a:r>
              <a:rPr kumimoji="0" lang="nl-NL" sz="2000" b="0"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nl-NL" sz="2000" b="0" i="0" u="none" strike="noStrike" kern="1200" cap="none" spc="0" normalizeH="0" baseline="0" noProof="0" dirty="0" err="1">
                <a:ln>
                  <a:noFill/>
                </a:ln>
                <a:solidFill>
                  <a:prstClr val="black"/>
                </a:solidFill>
                <a:effectLst/>
                <a:uLnTx/>
                <a:uFillTx/>
                <a:latin typeface="Aptos" panose="02110004020202020204"/>
                <a:ea typeface="+mn-ea"/>
                <a:cs typeface="+mn-cs"/>
              </a:rPr>
              <a:t>instance</a:t>
            </a:r>
            <a:r>
              <a:rPr kumimoji="0" lang="nl-NL" sz="2000" b="0" i="0" u="none" strike="noStrike" kern="1200" cap="none" spc="0" normalizeH="0" baseline="0" noProof="0" dirty="0">
                <a:ln>
                  <a:noFill/>
                </a:ln>
                <a:solidFill>
                  <a:prstClr val="black"/>
                </a:solidFill>
                <a:effectLst/>
                <a:uLnTx/>
                <a:uFillTx/>
                <a:latin typeface="Aptos" panose="02110004020202020204"/>
                <a:ea typeface="+mn-ea"/>
                <a:cs typeface="+mn-cs"/>
              </a:rPr>
              <a:t> of’ </a:t>
            </a:r>
            <a:r>
              <a:rPr kumimoji="0" lang="nl-NL" sz="2000" b="0" i="0" u="none" strike="noStrike" kern="1200" cap="none" spc="0" normalizeH="0" baseline="0" noProof="0" dirty="0" err="1">
                <a:ln>
                  <a:noFill/>
                </a:ln>
                <a:solidFill>
                  <a:prstClr val="black"/>
                </a:solidFill>
                <a:effectLst/>
                <a:uLnTx/>
                <a:uFillTx/>
                <a:latin typeface="Aptos" panose="02110004020202020204"/>
                <a:ea typeface="+mn-ea"/>
                <a:cs typeface="+mn-cs"/>
              </a:rPr>
              <a:t>cat</a:t>
            </a:r>
            <a:r>
              <a:rPr kumimoji="0" lang="nl-NL" sz="2000" b="0" i="0" u="none" strike="noStrike" kern="1200" cap="none" spc="0" normalizeH="0" baseline="0" noProof="0" dirty="0">
                <a:ln>
                  <a:noFill/>
                </a:ln>
                <a:solidFill>
                  <a:prstClr val="black"/>
                </a:solidFill>
                <a:effectLst/>
                <a:uLnTx/>
                <a:uFillTx/>
                <a:latin typeface="Aptos" panose="02110004020202020204"/>
                <a:ea typeface="+mn-ea"/>
                <a:cs typeface="+mn-cs"/>
              </a:rPr>
              <a:t>, dog is ‘</a:t>
            </a:r>
            <a:r>
              <a:rPr kumimoji="0" lang="nl-NL" sz="2000" b="0" i="0" u="none" strike="noStrike" kern="1200" cap="none" spc="0" normalizeH="0" baseline="0" noProof="0" dirty="0" err="1">
                <a:ln>
                  <a:noFill/>
                </a:ln>
                <a:solidFill>
                  <a:prstClr val="black"/>
                </a:solidFill>
                <a:effectLst/>
                <a:uLnTx/>
                <a:uFillTx/>
                <a:latin typeface="Aptos" panose="02110004020202020204"/>
                <a:ea typeface="+mn-ea"/>
                <a:cs typeface="+mn-cs"/>
              </a:rPr>
              <a:t>not</a:t>
            </a:r>
            <a:r>
              <a:rPr kumimoji="0" lang="nl-NL" sz="2000" b="0"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nl-NL" sz="2000" b="0" i="0" u="none" strike="noStrike" kern="1200" cap="none" spc="0" normalizeH="0" baseline="0" noProof="0" dirty="0" err="1">
                <a:ln>
                  <a:noFill/>
                </a:ln>
                <a:solidFill>
                  <a:prstClr val="black"/>
                </a:solidFill>
                <a:effectLst/>
                <a:uLnTx/>
                <a:uFillTx/>
                <a:latin typeface="Aptos" panose="02110004020202020204"/>
                <a:ea typeface="+mn-ea"/>
                <a:cs typeface="+mn-cs"/>
              </a:rPr>
              <a:t>an</a:t>
            </a:r>
            <a:r>
              <a:rPr kumimoji="0" lang="nl-NL" sz="2000" b="0"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nl-NL" sz="2000" b="0" i="0" u="none" strike="noStrike" kern="1200" cap="none" spc="0" normalizeH="0" baseline="0" noProof="0" dirty="0" err="1">
                <a:ln>
                  <a:noFill/>
                </a:ln>
                <a:solidFill>
                  <a:prstClr val="black"/>
                </a:solidFill>
                <a:effectLst/>
                <a:uLnTx/>
                <a:uFillTx/>
                <a:latin typeface="Aptos" panose="02110004020202020204"/>
                <a:ea typeface="+mn-ea"/>
                <a:cs typeface="+mn-cs"/>
              </a:rPr>
              <a:t>instance</a:t>
            </a:r>
            <a:r>
              <a:rPr kumimoji="0" lang="nl-NL" sz="2000" b="0" i="0" u="none" strike="noStrike" kern="1200" cap="none" spc="0" normalizeH="0" baseline="0" noProof="0" dirty="0">
                <a:ln>
                  <a:noFill/>
                </a:ln>
                <a:solidFill>
                  <a:prstClr val="black"/>
                </a:solidFill>
                <a:effectLst/>
                <a:uLnTx/>
                <a:uFillTx/>
                <a:latin typeface="Aptos" panose="02110004020202020204"/>
                <a:ea typeface="+mn-ea"/>
                <a:cs typeface="+mn-cs"/>
              </a:rPr>
              <a:t> of’ </a:t>
            </a:r>
            <a:r>
              <a:rPr kumimoji="0" lang="nl-NL" sz="2000" b="0" i="0" u="none" strike="noStrike" kern="1200" cap="none" spc="0" normalizeH="0" baseline="0" noProof="0" dirty="0" err="1">
                <a:ln>
                  <a:noFill/>
                </a:ln>
                <a:solidFill>
                  <a:prstClr val="black"/>
                </a:solidFill>
                <a:effectLst/>
                <a:uLnTx/>
                <a:uFillTx/>
                <a:latin typeface="Aptos" panose="02110004020202020204"/>
                <a:ea typeface="+mn-ea"/>
                <a:cs typeface="+mn-cs"/>
              </a:rPr>
              <a:t>cat</a:t>
            </a:r>
            <a:r>
              <a:rPr kumimoji="0" lang="nl-NL" sz="2000" b="0" i="0" u="none" strike="noStrike" kern="1200" cap="none" spc="0" normalizeH="0" baseline="0" noProof="0" dirty="0">
                <a:ln>
                  <a:noFill/>
                </a:ln>
                <a:solidFill>
                  <a:prstClr val="black"/>
                </a:solidFill>
                <a:effectLst/>
                <a:uLnTx/>
                <a:uFillTx/>
                <a:latin typeface="Aptos" panose="02110004020202020204"/>
                <a:ea typeface="+mn-ea"/>
                <a:cs typeface="+mn-cs"/>
              </a:rPr>
              <a:t> </a:t>
            </a:r>
            <a:br>
              <a:rPr kumimoji="0" lang="nl-NL" sz="2000" b="0" i="0" u="none" strike="noStrike" kern="1200" cap="none" spc="0" normalizeH="0" baseline="0" noProof="0" dirty="0">
                <a:ln>
                  <a:noFill/>
                </a:ln>
                <a:solidFill>
                  <a:prstClr val="black"/>
                </a:solidFill>
                <a:effectLst/>
                <a:uLnTx/>
                <a:uFillTx/>
                <a:latin typeface="Aptos" panose="02110004020202020204"/>
                <a:ea typeface="+mn-ea"/>
                <a:cs typeface="+mn-cs"/>
              </a:rPr>
            </a:br>
            <a:br>
              <a:rPr kumimoji="0" lang="nl-NL" sz="2000" b="0" i="0" u="none" strike="noStrike" kern="1200" cap="none" spc="0" normalizeH="0" baseline="0" noProof="0" dirty="0">
                <a:ln>
                  <a:noFill/>
                </a:ln>
                <a:solidFill>
                  <a:prstClr val="black"/>
                </a:solidFill>
                <a:effectLst/>
                <a:uLnTx/>
                <a:uFillTx/>
                <a:latin typeface="Aptos" panose="02110004020202020204"/>
                <a:ea typeface="+mn-ea"/>
                <a:cs typeface="+mn-cs"/>
              </a:rPr>
            </a:br>
            <a:r>
              <a:rPr kumimoji="0" lang="nl-NL" sz="2000" b="0" i="0" u="none" strike="noStrike" kern="1200" cap="none" spc="0" normalizeH="0" baseline="0" noProof="0" dirty="0">
                <a:ln>
                  <a:noFill/>
                </a:ln>
                <a:solidFill>
                  <a:prstClr val="black"/>
                </a:solidFill>
                <a:effectLst/>
                <a:uLnTx/>
                <a:uFillTx/>
                <a:latin typeface="Aptos" panose="02110004020202020204"/>
                <a:ea typeface="+mn-ea"/>
                <a:cs typeface="+mn-cs"/>
              </a:rPr>
              <a:t>In </a:t>
            </a:r>
            <a:r>
              <a:rPr kumimoji="0" lang="nl-NL" sz="2000" b="0" i="0" u="none" strike="noStrike" kern="1200" cap="none" spc="0" normalizeH="0" baseline="0" noProof="0" dirty="0" err="1">
                <a:ln>
                  <a:noFill/>
                </a:ln>
                <a:solidFill>
                  <a:prstClr val="black"/>
                </a:solidFill>
                <a:effectLst/>
                <a:uLnTx/>
                <a:uFillTx/>
                <a:latin typeface="Aptos" panose="02110004020202020204"/>
                <a:ea typeface="+mn-ea"/>
                <a:cs typeface="+mn-cs"/>
              </a:rPr>
              <a:t>other</a:t>
            </a:r>
            <a:r>
              <a:rPr kumimoji="0" lang="nl-NL" sz="2000" b="0"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nl-NL" sz="2000" b="0" i="0" u="none" strike="noStrike" kern="1200" cap="none" spc="0" normalizeH="0" baseline="0" noProof="0" dirty="0" err="1">
                <a:ln>
                  <a:noFill/>
                </a:ln>
                <a:solidFill>
                  <a:prstClr val="black"/>
                </a:solidFill>
                <a:effectLst/>
                <a:uLnTx/>
                <a:uFillTx/>
                <a:latin typeface="Aptos" panose="02110004020202020204"/>
                <a:ea typeface="+mn-ea"/>
                <a:cs typeface="+mn-cs"/>
              </a:rPr>
              <a:t>words</a:t>
            </a:r>
            <a:r>
              <a:rPr kumimoji="0" lang="nl-NL" sz="2000" b="0" i="0" u="none" strike="noStrike" kern="1200" cap="none" spc="0" normalizeH="0" baseline="0" noProof="0" dirty="0">
                <a:ln>
                  <a:noFill/>
                </a:ln>
                <a:solidFill>
                  <a:prstClr val="black"/>
                </a:solidFill>
                <a:effectLst/>
                <a:uLnTx/>
                <a:uFillTx/>
                <a:latin typeface="Aptos" panose="02110004020202020204"/>
                <a:ea typeface="+mn-ea"/>
                <a:cs typeface="+mn-cs"/>
              </a:rPr>
              <a:t>: Kitten has property ‘</a:t>
            </a:r>
            <a:r>
              <a:rPr kumimoji="0" lang="nl-NL" sz="2000" b="0" i="0" u="none" strike="noStrike" kern="1200" cap="none" spc="0" normalizeH="0" baseline="0" noProof="0" dirty="0" err="1">
                <a:ln>
                  <a:noFill/>
                </a:ln>
                <a:solidFill>
                  <a:prstClr val="black"/>
                </a:solidFill>
                <a:effectLst/>
                <a:uLnTx/>
                <a:uFillTx/>
                <a:latin typeface="Aptos" panose="02110004020202020204"/>
                <a:ea typeface="+mn-ea"/>
                <a:cs typeface="+mn-cs"/>
              </a:rPr>
              <a:t>cat</a:t>
            </a:r>
            <a:r>
              <a:rPr kumimoji="0" lang="nl-NL" sz="2000" b="0" i="0" u="none" strike="noStrike" kern="1200" cap="none" spc="0" normalizeH="0" baseline="0" noProof="0" dirty="0">
                <a:ln>
                  <a:noFill/>
                </a:ln>
                <a:solidFill>
                  <a:prstClr val="black"/>
                </a:solidFill>
                <a:effectLst/>
                <a:uLnTx/>
                <a:uFillTx/>
                <a:latin typeface="Aptos" panose="02110004020202020204"/>
                <a:ea typeface="+mn-ea"/>
                <a:cs typeface="+mn-cs"/>
              </a:rPr>
              <a:t>’, dog does </a:t>
            </a:r>
            <a:r>
              <a:rPr kumimoji="0" lang="nl-NL" sz="2000" b="0" i="0" u="none" strike="noStrike" kern="1200" cap="none" spc="0" normalizeH="0" baseline="0" noProof="0" dirty="0" err="1">
                <a:ln>
                  <a:noFill/>
                </a:ln>
                <a:solidFill>
                  <a:prstClr val="black"/>
                </a:solidFill>
                <a:effectLst/>
                <a:uLnTx/>
                <a:uFillTx/>
                <a:latin typeface="Aptos" panose="02110004020202020204"/>
                <a:ea typeface="+mn-ea"/>
                <a:cs typeface="+mn-cs"/>
              </a:rPr>
              <a:t>not</a:t>
            </a:r>
            <a:r>
              <a:rPr kumimoji="0" lang="nl-NL" sz="2000" b="0" i="0" u="none" strike="noStrike" kern="1200" cap="none" spc="0" normalizeH="0" baseline="0" noProof="0" dirty="0">
                <a:ln>
                  <a:noFill/>
                </a:ln>
                <a:solidFill>
                  <a:prstClr val="black"/>
                </a:solidFill>
                <a:effectLst/>
                <a:uLnTx/>
                <a:uFillTx/>
                <a:latin typeface="Aptos" panose="02110004020202020204"/>
                <a:ea typeface="+mn-ea"/>
                <a:cs typeface="+mn-cs"/>
              </a:rPr>
              <a:t> have property </a:t>
            </a:r>
            <a:r>
              <a:rPr kumimoji="0" lang="nl-NL" sz="2000" b="0" i="0" u="none" strike="noStrike" kern="1200" cap="none" spc="0" normalizeH="0" baseline="0" noProof="0" dirty="0" err="1">
                <a:ln>
                  <a:noFill/>
                </a:ln>
                <a:solidFill>
                  <a:prstClr val="black"/>
                </a:solidFill>
                <a:effectLst/>
                <a:uLnTx/>
                <a:uFillTx/>
                <a:latin typeface="Aptos" panose="02110004020202020204"/>
                <a:ea typeface="+mn-ea"/>
                <a:cs typeface="+mn-cs"/>
              </a:rPr>
              <a:t>cat</a:t>
            </a:r>
            <a:r>
              <a:rPr kumimoji="0" lang="nl-NL" sz="2000" b="0"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nl-NL" sz="2000" b="0" i="0" u="none" strike="noStrike" kern="1200" cap="none" spc="0" normalizeH="0" baseline="0" noProof="0" dirty="0" err="1">
                <a:ln>
                  <a:noFill/>
                </a:ln>
                <a:solidFill>
                  <a:prstClr val="black"/>
                </a:solidFill>
                <a:effectLst/>
                <a:uLnTx/>
                <a:uFillTx/>
                <a:latin typeface="Aptos" panose="02110004020202020204"/>
                <a:ea typeface="+mn-ea"/>
                <a:cs typeface="+mn-cs"/>
              </a:rPr>
              <a:t>so</a:t>
            </a:r>
            <a:r>
              <a:rPr kumimoji="0" lang="nl-NL" sz="2000" b="0" i="0" u="none" strike="noStrike" kern="1200" cap="none" spc="0" normalizeH="0" baseline="0" noProof="0" dirty="0">
                <a:ln>
                  <a:noFill/>
                </a:ln>
                <a:solidFill>
                  <a:prstClr val="black"/>
                </a:solidFill>
                <a:effectLst/>
                <a:uLnTx/>
                <a:uFillTx/>
                <a:latin typeface="Aptos" panose="02110004020202020204"/>
                <a:ea typeface="+mn-ea"/>
                <a:cs typeface="+mn-cs"/>
              </a:rPr>
              <a:t> we want a model </a:t>
            </a:r>
            <a:r>
              <a:rPr kumimoji="0" lang="nl-NL" sz="2000" b="0" i="0" u="none" strike="noStrike" kern="1200" cap="none" spc="0" normalizeH="0" baseline="0" noProof="0" dirty="0" err="1">
                <a:ln>
                  <a:noFill/>
                </a:ln>
                <a:solidFill>
                  <a:prstClr val="black"/>
                </a:solidFill>
                <a:effectLst/>
                <a:uLnTx/>
                <a:uFillTx/>
                <a:latin typeface="Aptos" panose="02110004020202020204"/>
                <a:ea typeface="+mn-ea"/>
                <a:cs typeface="+mn-cs"/>
              </a:rPr>
              <a:t>that</a:t>
            </a:r>
            <a:r>
              <a:rPr kumimoji="0" lang="nl-NL" sz="2000" b="0"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nl-NL" sz="2000" b="0" i="0" u="none" strike="noStrike" kern="1200" cap="none" spc="0" normalizeH="0" baseline="0" noProof="0" dirty="0" err="1">
                <a:ln>
                  <a:noFill/>
                </a:ln>
                <a:solidFill>
                  <a:prstClr val="black"/>
                </a:solidFill>
                <a:effectLst/>
                <a:uLnTx/>
                <a:uFillTx/>
                <a:latin typeface="Aptos" panose="02110004020202020204"/>
                <a:ea typeface="+mn-ea"/>
                <a:cs typeface="+mn-cs"/>
              </a:rPr>
              <a:t>can</a:t>
            </a:r>
            <a:r>
              <a:rPr kumimoji="0" lang="nl-NL" sz="2000" b="0"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nl-NL" sz="2000" b="0" i="0" u="none" strike="noStrike" kern="1200" cap="none" spc="0" normalizeH="0" baseline="0" noProof="0" dirty="0" err="1">
                <a:ln>
                  <a:noFill/>
                </a:ln>
                <a:solidFill>
                  <a:prstClr val="black"/>
                </a:solidFill>
                <a:effectLst/>
                <a:uLnTx/>
                <a:uFillTx/>
                <a:latin typeface="Aptos" panose="02110004020202020204"/>
                <a:ea typeface="+mn-ea"/>
                <a:cs typeface="+mn-cs"/>
              </a:rPr>
              <a:t>predict</a:t>
            </a:r>
            <a:r>
              <a:rPr kumimoji="0" lang="nl-NL" sz="2000" b="0" i="0" u="none" strike="noStrike" kern="1200" cap="none" spc="0" normalizeH="0" baseline="0" noProof="0" dirty="0">
                <a:ln>
                  <a:noFill/>
                </a:ln>
                <a:solidFill>
                  <a:prstClr val="black"/>
                </a:solidFill>
                <a:effectLst/>
                <a:uLnTx/>
                <a:uFillTx/>
                <a:latin typeface="Aptos" panose="02110004020202020204"/>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2000" b="0" i="0" u="none" strike="noStrike" kern="1200" cap="none" spc="0" normalizeH="0" baseline="0" noProof="0" dirty="0">
              <a:ln>
                <a:noFill/>
              </a:ln>
              <a:solidFill>
                <a:prstClr val="black"/>
              </a:solidFill>
              <a:effectLst/>
              <a:uLnTx/>
              <a:uFillTx/>
              <a:latin typeface="Aptos" panose="0211000402020202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2000" b="0" i="0" u="none" strike="noStrike" kern="1200" cap="none" spc="0" normalizeH="0" baseline="0" noProof="0" dirty="0">
                <a:ln>
                  <a:noFill/>
                </a:ln>
                <a:solidFill>
                  <a:prstClr val="black"/>
                </a:solidFill>
                <a:effectLst/>
                <a:uLnTx/>
                <a:uFillTx/>
                <a:latin typeface="Aptos" panose="02110004020202020204"/>
                <a:ea typeface="+mn-ea"/>
                <a:cs typeface="+mn-cs"/>
              </a:rPr>
              <a:t>P(</a:t>
            </a:r>
            <a:r>
              <a:rPr kumimoji="0" lang="nl-NL" sz="2000" b="0" i="0" u="none" strike="noStrike" kern="1200" cap="none" spc="0" normalizeH="0" baseline="0" noProof="0" dirty="0" err="1">
                <a:ln>
                  <a:noFill/>
                </a:ln>
                <a:solidFill>
                  <a:prstClr val="black"/>
                </a:solidFill>
                <a:effectLst/>
                <a:uLnTx/>
                <a:uFillTx/>
                <a:latin typeface="Aptos" panose="02110004020202020204"/>
                <a:ea typeface="+mn-ea"/>
                <a:cs typeface="+mn-cs"/>
              </a:rPr>
              <a:t>cat</a:t>
            </a:r>
            <a:r>
              <a:rPr kumimoji="0" lang="nl-NL" sz="2000" b="0" i="0" u="none" strike="noStrike" kern="1200" cap="none" spc="0" normalizeH="0" baseline="0" noProof="0" dirty="0">
                <a:ln>
                  <a:noFill/>
                </a:ln>
                <a:solidFill>
                  <a:prstClr val="black"/>
                </a:solidFill>
                <a:effectLst/>
                <a:uLnTx/>
                <a:uFillTx/>
                <a:latin typeface="Aptos" panose="02110004020202020204"/>
                <a:ea typeface="+mn-ea"/>
                <a:cs typeface="+mn-cs"/>
              </a:rPr>
              <a:t>)[Kitten images] ~ high</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2000" b="0" i="0" u="none" strike="noStrike" kern="1200" cap="none" spc="0" normalizeH="0" baseline="0" noProof="0" dirty="0">
                <a:ln>
                  <a:noFill/>
                </a:ln>
                <a:solidFill>
                  <a:prstClr val="black"/>
                </a:solidFill>
                <a:effectLst/>
                <a:uLnTx/>
                <a:uFillTx/>
                <a:latin typeface="Aptos" panose="02110004020202020204"/>
                <a:ea typeface="+mn-ea"/>
                <a:cs typeface="+mn-cs"/>
              </a:rPr>
              <a:t>P(</a:t>
            </a:r>
            <a:r>
              <a:rPr kumimoji="0" lang="nl-NL" sz="2000" b="0" i="0" u="none" strike="noStrike" kern="1200" cap="none" spc="0" normalizeH="0" baseline="0" noProof="0" dirty="0" err="1">
                <a:ln>
                  <a:noFill/>
                </a:ln>
                <a:solidFill>
                  <a:prstClr val="black"/>
                </a:solidFill>
                <a:effectLst/>
                <a:uLnTx/>
                <a:uFillTx/>
                <a:latin typeface="Aptos" panose="02110004020202020204"/>
                <a:ea typeface="+mn-ea"/>
                <a:cs typeface="+mn-cs"/>
              </a:rPr>
              <a:t>cat</a:t>
            </a:r>
            <a:r>
              <a:rPr kumimoji="0" lang="nl-NL" sz="2000" b="0" i="0" u="none" strike="noStrike" kern="1200" cap="none" spc="0" normalizeH="0" baseline="0" noProof="0" dirty="0">
                <a:ln>
                  <a:noFill/>
                </a:ln>
                <a:solidFill>
                  <a:prstClr val="black"/>
                </a:solidFill>
                <a:effectLst/>
                <a:uLnTx/>
                <a:uFillTx/>
                <a:latin typeface="Aptos" panose="02110004020202020204"/>
                <a:ea typeface="+mn-ea"/>
                <a:cs typeface="+mn-cs"/>
              </a:rPr>
              <a:t>)[Dog images] ~ low</a:t>
            </a:r>
          </a:p>
        </p:txBody>
      </p:sp>
    </p:spTree>
    <p:extLst>
      <p:ext uri="{BB962C8B-B14F-4D97-AF65-F5344CB8AC3E}">
        <p14:creationId xmlns:p14="http://schemas.microsoft.com/office/powerpoint/2010/main" val="3544522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18E34D-8C5D-F601-6095-F1956140ECB5}"/>
              </a:ext>
            </a:extLst>
          </p:cNvPr>
          <p:cNvSpPr>
            <a:spLocks noGrp="1"/>
          </p:cNvSpPr>
          <p:nvPr>
            <p:ph type="title"/>
          </p:nvPr>
        </p:nvSpPr>
        <p:spPr>
          <a:xfrm>
            <a:off x="294190" y="136525"/>
            <a:ext cx="10515600" cy="1325563"/>
          </a:xfrm>
        </p:spPr>
        <p:txBody>
          <a:bodyPr/>
          <a:lstStyle/>
          <a:p>
            <a:r>
              <a:rPr lang="nl-NL" dirty="0"/>
              <a:t>Latent data </a:t>
            </a:r>
            <a:r>
              <a:rPr lang="nl-NL" dirty="0" err="1"/>
              <a:t>space</a:t>
            </a:r>
            <a:r>
              <a:rPr lang="nl-NL" dirty="0"/>
              <a:t> / </a:t>
            </a:r>
            <a:r>
              <a:rPr lang="nl-NL" dirty="0" err="1"/>
              <a:t>internal</a:t>
            </a:r>
            <a:r>
              <a:rPr lang="nl-NL" dirty="0"/>
              <a:t> </a:t>
            </a:r>
            <a:r>
              <a:rPr lang="nl-NL" dirty="0" err="1"/>
              <a:t>representation</a:t>
            </a:r>
            <a:r>
              <a:rPr lang="nl-NL" dirty="0"/>
              <a:t> of </a:t>
            </a:r>
            <a:r>
              <a:rPr lang="nl-NL" dirty="0" err="1"/>
              <a:t>observed</a:t>
            </a:r>
            <a:r>
              <a:rPr lang="nl-NL" dirty="0"/>
              <a:t> data</a:t>
            </a:r>
          </a:p>
        </p:txBody>
      </p:sp>
      <p:sp>
        <p:nvSpPr>
          <p:cNvPr id="4" name="Date Placeholder 3">
            <a:extLst>
              <a:ext uri="{FF2B5EF4-FFF2-40B4-BE49-F238E27FC236}">
                <a16:creationId xmlns:a16="http://schemas.microsoft.com/office/drawing/2014/main" id="{E9BF342E-05C2-4BA9-BAE5-9CE63F1C0CEE}"/>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82000"/>
                  </a:prstClr>
                </a:solidFill>
                <a:effectLst/>
                <a:uLnTx/>
                <a:uFillTx/>
                <a:latin typeface="Aptos" panose="02110004020202020204"/>
                <a:ea typeface="+mn-ea"/>
                <a:cs typeface="+mn-cs"/>
              </a:rPr>
              <a:t>26/27 Feb. 2025</a:t>
            </a:r>
            <a:endParaRPr kumimoji="0" lang="nl-NL" sz="1200" b="0" i="0" u="none" strike="noStrike" kern="1200" cap="none" spc="0" normalizeH="0" baseline="0" noProof="0">
              <a:ln>
                <a:noFill/>
              </a:ln>
              <a:solidFill>
                <a:prstClr val="black">
                  <a:tint val="82000"/>
                </a:prstClr>
              </a:solidFill>
              <a:effectLst/>
              <a:uLnTx/>
              <a:uFillTx/>
              <a:latin typeface="Aptos" panose="02110004020202020204"/>
              <a:ea typeface="+mn-ea"/>
              <a:cs typeface="+mn-cs"/>
            </a:endParaRPr>
          </a:p>
        </p:txBody>
      </p:sp>
      <p:sp>
        <p:nvSpPr>
          <p:cNvPr id="5" name="Footer Placeholder 4">
            <a:extLst>
              <a:ext uri="{FF2B5EF4-FFF2-40B4-BE49-F238E27FC236}">
                <a16:creationId xmlns:a16="http://schemas.microsoft.com/office/drawing/2014/main" id="{83BE3C10-046B-96A8-F5C4-51FFA9B068A9}"/>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82000"/>
                  </a:prstClr>
                </a:solidFill>
                <a:effectLst/>
                <a:uLnTx/>
                <a:uFillTx/>
                <a:latin typeface="Aptos" panose="02110004020202020204"/>
                <a:ea typeface="+mn-ea"/>
                <a:cs typeface="+mn-cs"/>
              </a:rPr>
              <a:t>AInTox</a:t>
            </a:r>
            <a:endParaRPr kumimoji="0" lang="nl-NL" sz="1200" b="0" i="0" u="none" strike="noStrike" kern="1200" cap="none" spc="0" normalizeH="0" baseline="0" noProof="0">
              <a:ln>
                <a:noFill/>
              </a:ln>
              <a:solidFill>
                <a:prstClr val="black">
                  <a:tint val="82000"/>
                </a:prstClr>
              </a:solidFill>
              <a:effectLst/>
              <a:uLnTx/>
              <a:uFillTx/>
              <a:latin typeface="Aptos" panose="02110004020202020204"/>
              <a:ea typeface="+mn-ea"/>
              <a:cs typeface="+mn-cs"/>
            </a:endParaRPr>
          </a:p>
        </p:txBody>
      </p:sp>
      <p:sp>
        <p:nvSpPr>
          <p:cNvPr id="6" name="Slide Number Placeholder 5">
            <a:extLst>
              <a:ext uri="{FF2B5EF4-FFF2-40B4-BE49-F238E27FC236}">
                <a16:creationId xmlns:a16="http://schemas.microsoft.com/office/drawing/2014/main" id="{A29D4B28-EDF7-9E50-F6CD-D4C667834FD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black">
                    <a:tint val="82000"/>
                  </a:prstClr>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nl-NL" sz="1200" b="0" i="0" u="none" strike="noStrike" kern="1200" cap="none" spc="0" normalizeH="0" baseline="0" noProof="0">
              <a:ln>
                <a:noFill/>
              </a:ln>
              <a:solidFill>
                <a:prstClr val="black">
                  <a:tint val="82000"/>
                </a:prstClr>
              </a:solidFill>
              <a:effectLst/>
              <a:uLnTx/>
              <a:uFillTx/>
              <a:latin typeface="Aptos" panose="02110004020202020204"/>
              <a:ea typeface="+mn-ea"/>
              <a:cs typeface="+mn-cs"/>
            </a:endParaRPr>
          </a:p>
        </p:txBody>
      </p:sp>
      <p:pic>
        <p:nvPicPr>
          <p:cNvPr id="1026" name="Picture 2" descr="What is Contrastive Learning?">
            <a:extLst>
              <a:ext uri="{FF2B5EF4-FFF2-40B4-BE49-F238E27FC236}">
                <a16:creationId xmlns:a16="http://schemas.microsoft.com/office/drawing/2014/main" id="{B1C00D28-E040-5F23-3668-63125F7C910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642" t="26621" r="2573" b="14599"/>
          <a:stretch/>
        </p:blipFill>
        <p:spPr bwMode="auto">
          <a:xfrm>
            <a:off x="682906" y="1825625"/>
            <a:ext cx="10833904" cy="40311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6422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B0DD0-20FD-2A72-9833-792C20A4D0E3}"/>
              </a:ext>
            </a:extLst>
          </p:cNvPr>
          <p:cNvSpPr>
            <a:spLocks noGrp="1"/>
          </p:cNvSpPr>
          <p:nvPr>
            <p:ph type="title"/>
          </p:nvPr>
        </p:nvSpPr>
        <p:spPr/>
        <p:txBody>
          <a:bodyPr/>
          <a:lstStyle/>
          <a:p>
            <a:r>
              <a:rPr lang="nl-NL" dirty="0" err="1"/>
              <a:t>Contrastive</a:t>
            </a:r>
            <a:r>
              <a:rPr lang="nl-NL" dirty="0"/>
              <a:t> </a:t>
            </a:r>
            <a:r>
              <a:rPr lang="nl-NL" dirty="0" err="1"/>
              <a:t>learning</a:t>
            </a:r>
            <a:r>
              <a:rPr lang="nl-NL" dirty="0"/>
              <a:t> latent </a:t>
            </a:r>
            <a:r>
              <a:rPr lang="nl-NL" dirty="0" err="1"/>
              <a:t>space</a:t>
            </a:r>
            <a:r>
              <a:rPr lang="nl-NL" dirty="0"/>
              <a:t> (pre – training)</a:t>
            </a:r>
          </a:p>
        </p:txBody>
      </p:sp>
      <p:sp>
        <p:nvSpPr>
          <p:cNvPr id="4" name="Regular Pentagon 3">
            <a:extLst>
              <a:ext uri="{FF2B5EF4-FFF2-40B4-BE49-F238E27FC236}">
                <a16:creationId xmlns:a16="http://schemas.microsoft.com/office/drawing/2014/main" id="{BA7AB349-01D3-164E-433D-076809C20CBA}"/>
              </a:ext>
            </a:extLst>
          </p:cNvPr>
          <p:cNvSpPr/>
          <p:nvPr/>
        </p:nvSpPr>
        <p:spPr>
          <a:xfrm>
            <a:off x="2039471" y="2680167"/>
            <a:ext cx="960120" cy="914400"/>
          </a:xfrm>
          <a:prstGeom prst="pentagon">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5" name="Regular Pentagon 4">
            <a:extLst>
              <a:ext uri="{FF2B5EF4-FFF2-40B4-BE49-F238E27FC236}">
                <a16:creationId xmlns:a16="http://schemas.microsoft.com/office/drawing/2014/main" id="{5FD61134-C93C-0416-4713-5562935327CA}"/>
              </a:ext>
            </a:extLst>
          </p:cNvPr>
          <p:cNvSpPr/>
          <p:nvPr/>
        </p:nvSpPr>
        <p:spPr>
          <a:xfrm>
            <a:off x="5153809" y="1954306"/>
            <a:ext cx="1219200" cy="914400"/>
          </a:xfrm>
          <a:prstGeom prst="pentagon">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7" name="Cross 6">
            <a:extLst>
              <a:ext uri="{FF2B5EF4-FFF2-40B4-BE49-F238E27FC236}">
                <a16:creationId xmlns:a16="http://schemas.microsoft.com/office/drawing/2014/main" id="{2B985F86-92A4-471F-C943-3811F57C982E}"/>
              </a:ext>
            </a:extLst>
          </p:cNvPr>
          <p:cNvSpPr/>
          <p:nvPr/>
        </p:nvSpPr>
        <p:spPr>
          <a:xfrm>
            <a:off x="5200983" y="3926542"/>
            <a:ext cx="914400" cy="914400"/>
          </a:xfrm>
          <a:prstGeom prst="plus">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8" name="TextBox 7">
            <a:extLst>
              <a:ext uri="{FF2B5EF4-FFF2-40B4-BE49-F238E27FC236}">
                <a16:creationId xmlns:a16="http://schemas.microsoft.com/office/drawing/2014/main" id="{2275DCBA-C62B-9F34-DFEB-84CB0BCBA816}"/>
              </a:ext>
            </a:extLst>
          </p:cNvPr>
          <p:cNvSpPr txBox="1"/>
          <p:nvPr/>
        </p:nvSpPr>
        <p:spPr>
          <a:xfrm>
            <a:off x="2039471" y="3594567"/>
            <a:ext cx="899605"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black"/>
                </a:solidFill>
                <a:effectLst/>
                <a:uLnTx/>
                <a:uFillTx/>
                <a:latin typeface="Aptos" panose="02110004020202020204"/>
                <a:ea typeface="+mn-ea"/>
                <a:cs typeface="+mn-cs"/>
              </a:rPr>
              <a:t>Anchor</a:t>
            </a:r>
            <a:br>
              <a:rPr kumimoji="0" lang="nl-NL" sz="1800" b="0" i="0" u="none" strike="noStrike" kern="1200" cap="none" spc="0" normalizeH="0" baseline="0" noProof="0" dirty="0">
                <a:ln>
                  <a:noFill/>
                </a:ln>
                <a:solidFill>
                  <a:prstClr val="black"/>
                </a:solidFill>
                <a:effectLst/>
                <a:uLnTx/>
                <a:uFillTx/>
                <a:latin typeface="Aptos" panose="02110004020202020204"/>
                <a:ea typeface="+mn-ea"/>
                <a:cs typeface="+mn-cs"/>
              </a:rPr>
            </a:br>
            <a:r>
              <a:rPr kumimoji="0" lang="nl-NL" sz="1800" b="0" i="0" u="none" strike="noStrike" kern="1200" cap="none" spc="0" normalizeH="0" baseline="0" noProof="0" dirty="0">
                <a:ln>
                  <a:noFill/>
                </a:ln>
                <a:solidFill>
                  <a:prstClr val="black"/>
                </a:solidFill>
                <a:effectLst/>
                <a:uLnTx/>
                <a:uFillTx/>
                <a:latin typeface="Aptos" panose="02110004020202020204"/>
                <a:ea typeface="+mn-ea"/>
                <a:cs typeface="+mn-cs"/>
              </a:rPr>
              <a:t>(Cat)</a:t>
            </a:r>
          </a:p>
        </p:txBody>
      </p:sp>
      <p:sp>
        <p:nvSpPr>
          <p:cNvPr id="9" name="TextBox 8">
            <a:extLst>
              <a:ext uri="{FF2B5EF4-FFF2-40B4-BE49-F238E27FC236}">
                <a16:creationId xmlns:a16="http://schemas.microsoft.com/office/drawing/2014/main" id="{619BC13A-5EAB-AF94-FDCD-2739691B3148}"/>
              </a:ext>
            </a:extLst>
          </p:cNvPr>
          <p:cNvSpPr txBox="1"/>
          <p:nvPr/>
        </p:nvSpPr>
        <p:spPr>
          <a:xfrm>
            <a:off x="5403252" y="2976282"/>
            <a:ext cx="956031"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err="1">
                <a:ln>
                  <a:noFill/>
                </a:ln>
                <a:solidFill>
                  <a:prstClr val="black"/>
                </a:solidFill>
                <a:effectLst/>
                <a:uLnTx/>
                <a:uFillTx/>
                <a:latin typeface="Aptos" panose="02110004020202020204"/>
                <a:ea typeface="+mn-ea"/>
                <a:cs typeface="+mn-cs"/>
              </a:rPr>
              <a:t>Positive</a:t>
            </a:r>
            <a:br>
              <a:rPr kumimoji="0" lang="nl-NL" sz="1800" b="0" i="0" u="none" strike="noStrike" kern="1200" cap="none" spc="0" normalizeH="0" baseline="0" noProof="0" dirty="0">
                <a:ln>
                  <a:noFill/>
                </a:ln>
                <a:solidFill>
                  <a:prstClr val="black"/>
                </a:solidFill>
                <a:effectLst/>
                <a:uLnTx/>
                <a:uFillTx/>
                <a:latin typeface="Aptos" panose="02110004020202020204"/>
                <a:ea typeface="+mn-ea"/>
                <a:cs typeface="+mn-cs"/>
              </a:rPr>
            </a:br>
            <a:r>
              <a:rPr kumimoji="0" lang="nl-NL" sz="1800" b="0" i="0" u="none" strike="noStrike" kern="1200" cap="none" spc="0" normalizeH="0" baseline="0" noProof="0" dirty="0">
                <a:ln>
                  <a:noFill/>
                </a:ln>
                <a:solidFill>
                  <a:prstClr val="black"/>
                </a:solidFill>
                <a:effectLst/>
                <a:uLnTx/>
                <a:uFillTx/>
                <a:latin typeface="Aptos" panose="02110004020202020204"/>
                <a:ea typeface="+mn-ea"/>
                <a:cs typeface="+mn-cs"/>
              </a:rPr>
              <a:t>(Kitten)</a:t>
            </a:r>
          </a:p>
        </p:txBody>
      </p:sp>
      <p:sp>
        <p:nvSpPr>
          <p:cNvPr id="10" name="TextBox 9">
            <a:extLst>
              <a:ext uri="{FF2B5EF4-FFF2-40B4-BE49-F238E27FC236}">
                <a16:creationId xmlns:a16="http://schemas.microsoft.com/office/drawing/2014/main" id="{A3F9FE27-4E7E-48AF-ADE5-CC7E2F328190}"/>
              </a:ext>
            </a:extLst>
          </p:cNvPr>
          <p:cNvSpPr txBox="1"/>
          <p:nvPr/>
        </p:nvSpPr>
        <p:spPr>
          <a:xfrm>
            <a:off x="5174034" y="5065060"/>
            <a:ext cx="1055545"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err="1">
                <a:ln>
                  <a:noFill/>
                </a:ln>
                <a:solidFill>
                  <a:prstClr val="black"/>
                </a:solidFill>
                <a:effectLst/>
                <a:uLnTx/>
                <a:uFillTx/>
                <a:latin typeface="Aptos" panose="02110004020202020204"/>
                <a:ea typeface="+mn-ea"/>
                <a:cs typeface="+mn-cs"/>
              </a:rPr>
              <a:t>Negative</a:t>
            </a:r>
            <a:br>
              <a:rPr kumimoji="0" lang="nl-NL" sz="1800" b="0" i="0" u="none" strike="noStrike" kern="1200" cap="none" spc="0" normalizeH="0" baseline="0" noProof="0" dirty="0">
                <a:ln>
                  <a:noFill/>
                </a:ln>
                <a:solidFill>
                  <a:prstClr val="black"/>
                </a:solidFill>
                <a:effectLst/>
                <a:uLnTx/>
                <a:uFillTx/>
                <a:latin typeface="Aptos" panose="02110004020202020204"/>
                <a:ea typeface="+mn-ea"/>
                <a:cs typeface="+mn-cs"/>
              </a:rPr>
            </a:br>
            <a:r>
              <a:rPr kumimoji="0" lang="nl-NL" sz="1800" b="0" i="0" u="none" strike="noStrike" kern="1200" cap="none" spc="0" normalizeH="0" baseline="0" noProof="0" dirty="0">
                <a:ln>
                  <a:noFill/>
                </a:ln>
                <a:solidFill>
                  <a:prstClr val="black"/>
                </a:solidFill>
                <a:effectLst/>
                <a:uLnTx/>
                <a:uFillTx/>
                <a:latin typeface="Aptos" panose="02110004020202020204"/>
                <a:ea typeface="+mn-ea"/>
                <a:cs typeface="+mn-cs"/>
              </a:rPr>
              <a:t>(Dog)</a:t>
            </a:r>
          </a:p>
        </p:txBody>
      </p:sp>
      <p:sp>
        <p:nvSpPr>
          <p:cNvPr id="11" name="Right Arrow 10">
            <a:extLst>
              <a:ext uri="{FF2B5EF4-FFF2-40B4-BE49-F238E27FC236}">
                <a16:creationId xmlns:a16="http://schemas.microsoft.com/office/drawing/2014/main" id="{5528242B-20CB-1CCF-17B4-E4970FB96850}"/>
              </a:ext>
            </a:extLst>
          </p:cNvPr>
          <p:cNvSpPr/>
          <p:nvPr/>
        </p:nvSpPr>
        <p:spPr>
          <a:xfrm rot="21118372">
            <a:off x="3171763" y="2595379"/>
            <a:ext cx="1965633" cy="37298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2" name="Right Arrow 11">
            <a:extLst>
              <a:ext uri="{FF2B5EF4-FFF2-40B4-BE49-F238E27FC236}">
                <a16:creationId xmlns:a16="http://schemas.microsoft.com/office/drawing/2014/main" id="{63EA9272-C1D9-90CC-05E7-BAFB138A74E2}"/>
              </a:ext>
            </a:extLst>
          </p:cNvPr>
          <p:cNvSpPr/>
          <p:nvPr/>
        </p:nvSpPr>
        <p:spPr>
          <a:xfrm rot="1091931">
            <a:off x="3102539" y="4068712"/>
            <a:ext cx="1840261" cy="35754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3" name="TextBox 12">
            <a:extLst>
              <a:ext uri="{FF2B5EF4-FFF2-40B4-BE49-F238E27FC236}">
                <a16:creationId xmlns:a16="http://schemas.microsoft.com/office/drawing/2014/main" id="{0D964E65-73B8-B8BB-2914-57DE7052DACC}"/>
              </a:ext>
            </a:extLst>
          </p:cNvPr>
          <p:cNvSpPr txBox="1"/>
          <p:nvPr/>
        </p:nvSpPr>
        <p:spPr>
          <a:xfrm>
            <a:off x="169284" y="5751233"/>
            <a:ext cx="11892197"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2400" b="0" i="0" u="none" strike="noStrike" kern="1200" cap="none" spc="0" normalizeH="0" baseline="0" noProof="0" dirty="0" err="1">
                <a:ln>
                  <a:noFill/>
                </a:ln>
                <a:solidFill>
                  <a:prstClr val="black"/>
                </a:solidFill>
                <a:effectLst/>
                <a:uLnTx/>
                <a:uFillTx/>
                <a:latin typeface="Aptos" panose="02110004020202020204"/>
                <a:ea typeface="+mn-ea"/>
                <a:cs typeface="+mn-cs"/>
              </a:rPr>
              <a:t>Minimize</a:t>
            </a:r>
            <a:r>
              <a:rPr kumimoji="0" lang="nl-NL" sz="2400" b="0"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nl-NL" sz="2400" b="0" i="0" u="none" strike="noStrike" kern="1200" cap="none" spc="0" normalizeH="0" baseline="0" noProof="0" dirty="0" err="1">
                <a:ln>
                  <a:noFill/>
                </a:ln>
                <a:solidFill>
                  <a:prstClr val="black"/>
                </a:solidFill>
                <a:effectLst/>
                <a:uLnTx/>
                <a:uFillTx/>
                <a:latin typeface="Aptos" panose="02110004020202020204"/>
                <a:ea typeface="+mn-ea"/>
                <a:cs typeface="+mn-cs"/>
              </a:rPr>
              <a:t>the</a:t>
            </a:r>
            <a:r>
              <a:rPr kumimoji="0" lang="nl-NL" sz="2400" b="0"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nl-NL" sz="2400" b="0" i="0" u="none" strike="noStrike" kern="1200" cap="none" spc="0" normalizeH="0" baseline="0" noProof="0" dirty="0" err="1">
                <a:ln>
                  <a:noFill/>
                </a:ln>
                <a:solidFill>
                  <a:prstClr val="black"/>
                </a:solidFill>
                <a:effectLst/>
                <a:uLnTx/>
                <a:uFillTx/>
                <a:latin typeface="Aptos" panose="02110004020202020204"/>
                <a:ea typeface="+mn-ea"/>
                <a:cs typeface="+mn-cs"/>
              </a:rPr>
              <a:t>distance</a:t>
            </a:r>
            <a:r>
              <a:rPr kumimoji="0" lang="nl-NL" sz="2400" b="0"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nl-NL" sz="2400" b="0" i="0" u="none" strike="noStrike" kern="1200" cap="none" spc="0" normalizeH="0" baseline="0" noProof="0" dirty="0" err="1">
                <a:ln>
                  <a:noFill/>
                </a:ln>
                <a:solidFill>
                  <a:prstClr val="black"/>
                </a:solidFill>
                <a:effectLst/>
                <a:uLnTx/>
                <a:uFillTx/>
                <a:latin typeface="Aptos" panose="02110004020202020204"/>
                <a:ea typeface="+mn-ea"/>
                <a:cs typeface="+mn-cs"/>
              </a:rPr>
              <a:t>between</a:t>
            </a:r>
            <a:r>
              <a:rPr kumimoji="0" lang="nl-NL" sz="2400" b="0" i="0" u="none" strike="noStrike" kern="1200" cap="none" spc="0" normalizeH="0" baseline="0" noProof="0" dirty="0">
                <a:ln>
                  <a:noFill/>
                </a:ln>
                <a:solidFill>
                  <a:prstClr val="black"/>
                </a:solidFill>
                <a:effectLst/>
                <a:uLnTx/>
                <a:uFillTx/>
                <a:latin typeface="Aptos" panose="02110004020202020204"/>
                <a:ea typeface="+mn-ea"/>
                <a:cs typeface="+mn-cs"/>
              </a:rPr>
              <a:t> Anchor </a:t>
            </a:r>
            <a:r>
              <a:rPr kumimoji="0" lang="nl-NL" sz="2400" b="0" i="0" u="none" strike="noStrike" kern="1200" cap="none" spc="0" normalizeH="0" baseline="0" noProof="0" dirty="0" err="1">
                <a:ln>
                  <a:noFill/>
                </a:ln>
                <a:solidFill>
                  <a:prstClr val="black"/>
                </a:solidFill>
                <a:effectLst/>
                <a:uLnTx/>
                <a:uFillTx/>
                <a:latin typeface="Aptos" panose="02110004020202020204"/>
                <a:ea typeface="+mn-ea"/>
                <a:cs typeface="+mn-cs"/>
              </a:rPr>
              <a:t>and</a:t>
            </a:r>
            <a:r>
              <a:rPr kumimoji="0" lang="nl-NL" sz="2400" b="0"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nl-NL" sz="2400" b="0" i="0" u="none" strike="noStrike" kern="1200" cap="none" spc="0" normalizeH="0" baseline="0" noProof="0" dirty="0" err="1">
                <a:ln>
                  <a:noFill/>
                </a:ln>
                <a:solidFill>
                  <a:prstClr val="black"/>
                </a:solidFill>
                <a:effectLst/>
                <a:uLnTx/>
                <a:uFillTx/>
                <a:latin typeface="Aptos" panose="02110004020202020204"/>
                <a:ea typeface="+mn-ea"/>
                <a:cs typeface="+mn-cs"/>
              </a:rPr>
              <a:t>Positive</a:t>
            </a:r>
            <a:r>
              <a:rPr kumimoji="0" lang="nl-NL" sz="2400" b="0"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nl-NL" sz="2400" b="0" i="0" u="none" strike="noStrike" kern="1200" cap="none" spc="0" normalizeH="0" baseline="0" noProof="0" dirty="0" err="1">
                <a:ln>
                  <a:noFill/>
                </a:ln>
                <a:solidFill>
                  <a:prstClr val="black"/>
                </a:solidFill>
                <a:effectLst/>
                <a:uLnTx/>
                <a:uFillTx/>
                <a:latin typeface="Aptos" panose="02110004020202020204"/>
                <a:ea typeface="+mn-ea"/>
                <a:cs typeface="+mn-cs"/>
              </a:rPr>
              <a:t>they</a:t>
            </a:r>
            <a:r>
              <a:rPr kumimoji="0" lang="nl-NL" sz="2400" b="0" i="0" u="none" strike="noStrike" kern="1200" cap="none" spc="0" normalizeH="0" baseline="0" noProof="0" dirty="0">
                <a:ln>
                  <a:noFill/>
                </a:ln>
                <a:solidFill>
                  <a:prstClr val="black"/>
                </a:solidFill>
                <a:effectLst/>
                <a:uLnTx/>
                <a:uFillTx/>
                <a:latin typeface="Aptos" panose="02110004020202020204"/>
                <a:ea typeface="+mn-ea"/>
                <a:cs typeface="+mn-cs"/>
              </a:rPr>
              <a:t> share a property), </a:t>
            </a:r>
            <a:r>
              <a:rPr kumimoji="0" lang="nl-NL" sz="2400" b="0" i="0" u="none" strike="noStrike" kern="1200" cap="none" spc="0" normalizeH="0" baseline="0" noProof="0" dirty="0" err="1">
                <a:ln>
                  <a:noFill/>
                </a:ln>
                <a:solidFill>
                  <a:prstClr val="black"/>
                </a:solidFill>
                <a:effectLst/>
                <a:uLnTx/>
                <a:uFillTx/>
                <a:latin typeface="Aptos" panose="02110004020202020204"/>
                <a:ea typeface="+mn-ea"/>
                <a:cs typeface="+mn-cs"/>
              </a:rPr>
              <a:t>minimize</a:t>
            </a:r>
            <a:r>
              <a:rPr kumimoji="0" lang="nl-NL" sz="2400" b="0"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nl-NL" sz="2400" b="0" i="0" u="none" strike="noStrike" kern="1200" cap="none" spc="0" normalizeH="0" baseline="0" noProof="0" dirty="0" err="1">
                <a:ln>
                  <a:noFill/>
                </a:ln>
                <a:solidFill>
                  <a:prstClr val="black"/>
                </a:solidFill>
                <a:effectLst/>
                <a:uLnTx/>
                <a:uFillTx/>
                <a:latin typeface="Aptos" panose="02110004020202020204"/>
                <a:ea typeface="+mn-ea"/>
                <a:cs typeface="+mn-cs"/>
              </a:rPr>
              <a:t>the</a:t>
            </a:r>
            <a:r>
              <a:rPr kumimoji="0" lang="nl-NL" sz="2400" b="0"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nl-NL" sz="2400" b="0" i="0" u="none" strike="noStrike" kern="1200" cap="none" spc="0" normalizeH="0" baseline="0" noProof="0" dirty="0" err="1">
                <a:ln>
                  <a:noFill/>
                </a:ln>
                <a:solidFill>
                  <a:prstClr val="black"/>
                </a:solidFill>
                <a:effectLst/>
                <a:uLnTx/>
                <a:uFillTx/>
                <a:latin typeface="Aptos" panose="02110004020202020204"/>
                <a:ea typeface="+mn-ea"/>
                <a:cs typeface="+mn-cs"/>
              </a:rPr>
              <a:t>distance</a:t>
            </a:r>
            <a:r>
              <a:rPr kumimoji="0" lang="nl-NL" sz="2400" b="0"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nl-NL" sz="2400" b="0" i="0" u="none" strike="noStrike" kern="1200" cap="none" spc="0" normalizeH="0" baseline="0" noProof="0" dirty="0" err="1">
                <a:ln>
                  <a:noFill/>
                </a:ln>
                <a:solidFill>
                  <a:prstClr val="black"/>
                </a:solidFill>
                <a:effectLst/>
                <a:uLnTx/>
                <a:uFillTx/>
                <a:latin typeface="Aptos" panose="02110004020202020204"/>
                <a:ea typeface="+mn-ea"/>
                <a:cs typeface="+mn-cs"/>
              </a:rPr>
              <a:t>between</a:t>
            </a:r>
            <a:r>
              <a:rPr kumimoji="0" lang="nl-NL" sz="2400" b="0" i="0" u="none" strike="noStrike" kern="1200" cap="none" spc="0" normalizeH="0" baseline="0" noProof="0" dirty="0">
                <a:ln>
                  <a:noFill/>
                </a:ln>
                <a:solidFill>
                  <a:prstClr val="black"/>
                </a:solidFill>
                <a:effectLst/>
                <a:uLnTx/>
                <a:uFillTx/>
                <a:latin typeface="Aptos" panose="02110004020202020204"/>
                <a:ea typeface="+mn-ea"/>
                <a:cs typeface="+mn-cs"/>
              </a:rPr>
              <a:t> Anchor </a:t>
            </a:r>
            <a:r>
              <a:rPr kumimoji="0" lang="nl-NL" sz="2400" b="0" i="0" u="none" strike="noStrike" kern="1200" cap="none" spc="0" normalizeH="0" baseline="0" noProof="0" dirty="0" err="1">
                <a:ln>
                  <a:noFill/>
                </a:ln>
                <a:solidFill>
                  <a:prstClr val="black"/>
                </a:solidFill>
                <a:effectLst/>
                <a:uLnTx/>
                <a:uFillTx/>
                <a:latin typeface="Aptos" panose="02110004020202020204"/>
                <a:ea typeface="+mn-ea"/>
                <a:cs typeface="+mn-cs"/>
              </a:rPr>
              <a:t>and</a:t>
            </a:r>
            <a:r>
              <a:rPr kumimoji="0" lang="nl-NL" sz="2400" b="0"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nl-NL" sz="2400" b="0" i="0" u="none" strike="noStrike" kern="1200" cap="none" spc="0" normalizeH="0" baseline="0" noProof="0" dirty="0" err="1">
                <a:ln>
                  <a:noFill/>
                </a:ln>
                <a:solidFill>
                  <a:prstClr val="black"/>
                </a:solidFill>
                <a:effectLst/>
                <a:uLnTx/>
                <a:uFillTx/>
                <a:latin typeface="Aptos" panose="02110004020202020204"/>
                <a:ea typeface="+mn-ea"/>
                <a:cs typeface="+mn-cs"/>
              </a:rPr>
              <a:t>Negative</a:t>
            </a:r>
            <a:r>
              <a:rPr kumimoji="0" lang="nl-NL" sz="2400" b="0"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nl-NL" sz="2400" b="0" i="0" u="none" strike="noStrike" kern="1200" cap="none" spc="0" normalizeH="0" baseline="0" noProof="0" dirty="0" err="1">
                <a:ln>
                  <a:noFill/>
                </a:ln>
                <a:solidFill>
                  <a:prstClr val="black"/>
                </a:solidFill>
                <a:effectLst/>
                <a:uLnTx/>
                <a:uFillTx/>
                <a:latin typeface="Aptos" panose="02110004020202020204"/>
                <a:ea typeface="+mn-ea"/>
                <a:cs typeface="+mn-cs"/>
              </a:rPr>
              <a:t>they</a:t>
            </a:r>
            <a:r>
              <a:rPr kumimoji="0" lang="nl-NL" sz="2400" b="0" i="0" u="none" strike="noStrike" kern="1200" cap="none" spc="0" normalizeH="0" baseline="0" noProof="0" dirty="0">
                <a:ln>
                  <a:noFill/>
                </a:ln>
                <a:solidFill>
                  <a:prstClr val="black"/>
                </a:solidFill>
                <a:effectLst/>
                <a:uLnTx/>
                <a:uFillTx/>
                <a:latin typeface="Aptos" panose="02110004020202020204"/>
                <a:ea typeface="+mn-ea"/>
                <a:cs typeface="+mn-cs"/>
              </a:rPr>
              <a:t> do </a:t>
            </a:r>
            <a:r>
              <a:rPr kumimoji="0" lang="nl-NL" sz="2400" b="0" i="0" u="none" strike="noStrike" kern="1200" cap="none" spc="0" normalizeH="0" baseline="0" noProof="0" dirty="0" err="1">
                <a:ln>
                  <a:noFill/>
                </a:ln>
                <a:solidFill>
                  <a:prstClr val="black"/>
                </a:solidFill>
                <a:effectLst/>
                <a:uLnTx/>
                <a:uFillTx/>
                <a:latin typeface="Aptos" panose="02110004020202020204"/>
                <a:ea typeface="+mn-ea"/>
                <a:cs typeface="+mn-cs"/>
              </a:rPr>
              <a:t>not</a:t>
            </a:r>
            <a:r>
              <a:rPr kumimoji="0" lang="nl-NL" sz="2400" b="0" i="0" u="none" strike="noStrike" kern="1200" cap="none" spc="0" normalizeH="0" baseline="0" noProof="0" dirty="0">
                <a:ln>
                  <a:noFill/>
                </a:ln>
                <a:solidFill>
                  <a:prstClr val="black"/>
                </a:solidFill>
                <a:effectLst/>
                <a:uLnTx/>
                <a:uFillTx/>
                <a:latin typeface="Aptos" panose="02110004020202020204"/>
                <a:ea typeface="+mn-ea"/>
                <a:cs typeface="+mn-cs"/>
              </a:rPr>
              <a:t> share a property).</a:t>
            </a:r>
          </a:p>
        </p:txBody>
      </p:sp>
    </p:spTree>
    <p:extLst>
      <p:ext uri="{BB962C8B-B14F-4D97-AF65-F5344CB8AC3E}">
        <p14:creationId xmlns:p14="http://schemas.microsoft.com/office/powerpoint/2010/main" val="32323783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A28566-827B-9B0E-C287-FC0B36DE819A}"/>
            </a:ext>
          </a:extLst>
        </p:cNvPr>
        <p:cNvGrpSpPr/>
        <p:nvPr/>
      </p:nvGrpSpPr>
      <p:grpSpPr>
        <a:xfrm>
          <a:off x="0" y="0"/>
          <a:ext cx="0" cy="0"/>
          <a:chOff x="0" y="0"/>
          <a:chExt cx="0" cy="0"/>
        </a:xfrm>
      </p:grpSpPr>
      <p:sp>
        <p:nvSpPr>
          <p:cNvPr id="4" name="Regular Pentagon 3">
            <a:extLst>
              <a:ext uri="{FF2B5EF4-FFF2-40B4-BE49-F238E27FC236}">
                <a16:creationId xmlns:a16="http://schemas.microsoft.com/office/drawing/2014/main" id="{B980F521-9B8C-C67B-4532-F6A2F171FA5F}"/>
              </a:ext>
            </a:extLst>
          </p:cNvPr>
          <p:cNvSpPr/>
          <p:nvPr/>
        </p:nvSpPr>
        <p:spPr>
          <a:xfrm>
            <a:off x="2039471" y="2680167"/>
            <a:ext cx="960120" cy="914400"/>
          </a:xfrm>
          <a:prstGeom prst="pentagon">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5" name="Regular Pentagon 4">
            <a:extLst>
              <a:ext uri="{FF2B5EF4-FFF2-40B4-BE49-F238E27FC236}">
                <a16:creationId xmlns:a16="http://schemas.microsoft.com/office/drawing/2014/main" id="{6C84B88D-13BD-F294-8C54-86FC4FD98887}"/>
              </a:ext>
            </a:extLst>
          </p:cNvPr>
          <p:cNvSpPr/>
          <p:nvPr/>
        </p:nvSpPr>
        <p:spPr>
          <a:xfrm>
            <a:off x="4113905" y="1954306"/>
            <a:ext cx="1219200" cy="914400"/>
          </a:xfrm>
          <a:prstGeom prst="pentagon">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7" name="Cross 6">
            <a:extLst>
              <a:ext uri="{FF2B5EF4-FFF2-40B4-BE49-F238E27FC236}">
                <a16:creationId xmlns:a16="http://schemas.microsoft.com/office/drawing/2014/main" id="{3B3EC80D-A008-98C2-D91D-2E962B7F71D7}"/>
              </a:ext>
            </a:extLst>
          </p:cNvPr>
          <p:cNvSpPr/>
          <p:nvPr/>
        </p:nvSpPr>
        <p:spPr>
          <a:xfrm>
            <a:off x="7316838" y="3963899"/>
            <a:ext cx="914400" cy="914400"/>
          </a:xfrm>
          <a:prstGeom prst="plus">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8" name="TextBox 7">
            <a:extLst>
              <a:ext uri="{FF2B5EF4-FFF2-40B4-BE49-F238E27FC236}">
                <a16:creationId xmlns:a16="http://schemas.microsoft.com/office/drawing/2014/main" id="{2BD8FE66-20A3-F14C-74F2-24E987FA0DBE}"/>
              </a:ext>
            </a:extLst>
          </p:cNvPr>
          <p:cNvSpPr txBox="1"/>
          <p:nvPr/>
        </p:nvSpPr>
        <p:spPr>
          <a:xfrm>
            <a:off x="2039471" y="3594567"/>
            <a:ext cx="89960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black"/>
                </a:solidFill>
                <a:effectLst/>
                <a:uLnTx/>
                <a:uFillTx/>
                <a:latin typeface="Aptos" panose="02110004020202020204"/>
                <a:ea typeface="+mn-ea"/>
                <a:cs typeface="+mn-cs"/>
              </a:rPr>
              <a:t>Anchor</a:t>
            </a:r>
          </a:p>
        </p:txBody>
      </p:sp>
      <p:sp>
        <p:nvSpPr>
          <p:cNvPr id="9" name="TextBox 8">
            <a:extLst>
              <a:ext uri="{FF2B5EF4-FFF2-40B4-BE49-F238E27FC236}">
                <a16:creationId xmlns:a16="http://schemas.microsoft.com/office/drawing/2014/main" id="{0540428C-B44B-EE29-E728-EE69ED3460FE}"/>
              </a:ext>
            </a:extLst>
          </p:cNvPr>
          <p:cNvSpPr txBox="1"/>
          <p:nvPr/>
        </p:nvSpPr>
        <p:spPr>
          <a:xfrm>
            <a:off x="4363348" y="2976282"/>
            <a:ext cx="9560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err="1">
                <a:ln>
                  <a:noFill/>
                </a:ln>
                <a:solidFill>
                  <a:prstClr val="black"/>
                </a:solidFill>
                <a:effectLst/>
                <a:uLnTx/>
                <a:uFillTx/>
                <a:latin typeface="Aptos" panose="02110004020202020204"/>
                <a:ea typeface="+mn-ea"/>
                <a:cs typeface="+mn-cs"/>
              </a:rPr>
              <a:t>Positive</a:t>
            </a:r>
            <a:endParaRPr kumimoji="0" lang="nl-NL"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10" name="TextBox 9">
            <a:extLst>
              <a:ext uri="{FF2B5EF4-FFF2-40B4-BE49-F238E27FC236}">
                <a16:creationId xmlns:a16="http://schemas.microsoft.com/office/drawing/2014/main" id="{4420F7E3-1E2F-464F-1AFB-A6D7FDC544B6}"/>
              </a:ext>
            </a:extLst>
          </p:cNvPr>
          <p:cNvSpPr txBox="1"/>
          <p:nvPr/>
        </p:nvSpPr>
        <p:spPr>
          <a:xfrm>
            <a:off x="7246265" y="4878299"/>
            <a:ext cx="105554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err="1">
                <a:ln>
                  <a:noFill/>
                </a:ln>
                <a:solidFill>
                  <a:prstClr val="black"/>
                </a:solidFill>
                <a:effectLst/>
                <a:uLnTx/>
                <a:uFillTx/>
                <a:latin typeface="Aptos" panose="02110004020202020204"/>
                <a:ea typeface="+mn-ea"/>
                <a:cs typeface="+mn-cs"/>
              </a:rPr>
              <a:t>Negative</a:t>
            </a:r>
            <a:endParaRPr kumimoji="0" lang="nl-NL"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11" name="Right Arrow 10">
            <a:extLst>
              <a:ext uri="{FF2B5EF4-FFF2-40B4-BE49-F238E27FC236}">
                <a16:creationId xmlns:a16="http://schemas.microsoft.com/office/drawing/2014/main" id="{7001D57B-9DC8-5895-A2F4-916C23342C82}"/>
              </a:ext>
            </a:extLst>
          </p:cNvPr>
          <p:cNvSpPr/>
          <p:nvPr/>
        </p:nvSpPr>
        <p:spPr>
          <a:xfrm rot="19983237">
            <a:off x="3176978" y="2673349"/>
            <a:ext cx="849183" cy="36933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2" name="Right Arrow 11">
            <a:extLst>
              <a:ext uri="{FF2B5EF4-FFF2-40B4-BE49-F238E27FC236}">
                <a16:creationId xmlns:a16="http://schemas.microsoft.com/office/drawing/2014/main" id="{1DA53BD2-6C5F-A33C-41ED-1EA89A3D4076}"/>
              </a:ext>
            </a:extLst>
          </p:cNvPr>
          <p:cNvSpPr/>
          <p:nvPr/>
        </p:nvSpPr>
        <p:spPr>
          <a:xfrm rot="1046687">
            <a:off x="3102339" y="3886509"/>
            <a:ext cx="3877443" cy="20106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3" name="Title 1">
            <a:extLst>
              <a:ext uri="{FF2B5EF4-FFF2-40B4-BE49-F238E27FC236}">
                <a16:creationId xmlns:a16="http://schemas.microsoft.com/office/drawing/2014/main" id="{C0908DCC-4E6C-40F2-8081-AEEAF2850B0A}"/>
              </a:ext>
            </a:extLst>
          </p:cNvPr>
          <p:cNvSpPr>
            <a:spLocks noGrp="1"/>
          </p:cNvSpPr>
          <p:nvPr>
            <p:ph type="title"/>
          </p:nvPr>
        </p:nvSpPr>
        <p:spPr/>
        <p:txBody>
          <a:bodyPr/>
          <a:lstStyle/>
          <a:p>
            <a:r>
              <a:rPr lang="nl-NL" dirty="0" err="1"/>
              <a:t>Contrastive</a:t>
            </a:r>
            <a:r>
              <a:rPr lang="nl-NL" dirty="0"/>
              <a:t> </a:t>
            </a:r>
            <a:r>
              <a:rPr lang="nl-NL" dirty="0" err="1"/>
              <a:t>learning</a:t>
            </a:r>
            <a:r>
              <a:rPr lang="nl-NL" dirty="0"/>
              <a:t> latent </a:t>
            </a:r>
            <a:r>
              <a:rPr lang="nl-NL" dirty="0" err="1"/>
              <a:t>space</a:t>
            </a:r>
            <a:r>
              <a:rPr lang="nl-NL" dirty="0"/>
              <a:t> (post – training)</a:t>
            </a:r>
          </a:p>
        </p:txBody>
      </p:sp>
    </p:spTree>
    <p:extLst>
      <p:ext uri="{BB962C8B-B14F-4D97-AF65-F5344CB8AC3E}">
        <p14:creationId xmlns:p14="http://schemas.microsoft.com/office/powerpoint/2010/main" val="29491268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99DCE71-752C-A831-1BAE-9B7C4F32CF84}"/>
            </a:ext>
          </a:extLst>
        </p:cNvPr>
        <p:cNvGrpSpPr/>
        <p:nvPr/>
      </p:nvGrpSpPr>
      <p:grpSpPr>
        <a:xfrm>
          <a:off x="0" y="0"/>
          <a:ext cx="0" cy="0"/>
          <a:chOff x="0" y="0"/>
          <a:chExt cx="0" cy="0"/>
        </a:xfrm>
      </p:grpSpPr>
      <p:sp useBgFill="1">
        <p:nvSpPr>
          <p:cNvPr id="32" name="Slide background fill">
            <a:extLst>
              <a:ext uri="{FF2B5EF4-FFF2-40B4-BE49-F238E27FC236}">
                <a16:creationId xmlns:a16="http://schemas.microsoft.com/office/drawing/2014/main" id="{A238FC86-1F9B-81B7-B257-4334910CD1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1" name="Color 2">
            <a:extLst>
              <a:ext uri="{FF2B5EF4-FFF2-40B4-BE49-F238E27FC236}">
                <a16:creationId xmlns:a16="http://schemas.microsoft.com/office/drawing/2014/main" id="{16172E0C-BFCE-4210-A40F-8E4492D9C5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33" name="Group 32">
            <a:extLst>
              <a:ext uri="{FF2B5EF4-FFF2-40B4-BE49-F238E27FC236}">
                <a16:creationId xmlns:a16="http://schemas.microsoft.com/office/drawing/2014/main" id="{C90193BF-CCB2-AEC6-CF38-D1ED883515F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4707053" cy="6858000"/>
            <a:chOff x="651279" y="598259"/>
            <a:chExt cx="10889442" cy="5680742"/>
          </a:xfrm>
        </p:grpSpPr>
        <p:sp>
          <p:nvSpPr>
            <p:cNvPr id="34" name="Color">
              <a:extLst>
                <a:ext uri="{FF2B5EF4-FFF2-40B4-BE49-F238E27FC236}">
                  <a16:creationId xmlns:a16="http://schemas.microsoft.com/office/drawing/2014/main" id="{78C7D97E-AF82-99D7-E6E8-6830CE1219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5" name="Color">
              <a:extLst>
                <a:ext uri="{FF2B5EF4-FFF2-40B4-BE49-F238E27FC236}">
                  <a16:creationId xmlns:a16="http://schemas.microsoft.com/office/drawing/2014/main" id="{6C13414A-A315-766A-A964-630B53524F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37" name="Group 36">
            <a:extLst>
              <a:ext uri="{FF2B5EF4-FFF2-40B4-BE49-F238E27FC236}">
                <a16:creationId xmlns:a16="http://schemas.microsoft.com/office/drawing/2014/main" id="{3A65F85A-E141-631A-2D38-D1A4AECDC23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38" name="Freeform: Shape 37">
              <a:extLst>
                <a:ext uri="{FF2B5EF4-FFF2-40B4-BE49-F238E27FC236}">
                  <a16:creationId xmlns:a16="http://schemas.microsoft.com/office/drawing/2014/main" id="{281C1E62-9129-B6D8-FC6F-185D3D016A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 name="Freeform: Shape 38">
              <a:extLst>
                <a:ext uri="{FF2B5EF4-FFF2-40B4-BE49-F238E27FC236}">
                  <a16:creationId xmlns:a16="http://schemas.microsoft.com/office/drawing/2014/main" id="{4203882C-F482-85D4-8CB8-0D32F0DFAF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 name="Freeform: Shape 39">
              <a:extLst>
                <a:ext uri="{FF2B5EF4-FFF2-40B4-BE49-F238E27FC236}">
                  <a16:creationId xmlns:a16="http://schemas.microsoft.com/office/drawing/2014/main" id="{9F7C2042-016E-A69F-013F-DE96A5EA8F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1" name="Freeform: Shape 40">
              <a:extLst>
                <a:ext uri="{FF2B5EF4-FFF2-40B4-BE49-F238E27FC236}">
                  <a16:creationId xmlns:a16="http://schemas.microsoft.com/office/drawing/2014/main" id="{CED4A012-E9D6-7B6E-AE1C-CA8BBCEDA9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2" name="Freeform: Shape 41">
              <a:extLst>
                <a:ext uri="{FF2B5EF4-FFF2-40B4-BE49-F238E27FC236}">
                  <a16:creationId xmlns:a16="http://schemas.microsoft.com/office/drawing/2014/main" id="{39F03F41-6940-33A7-F47A-3153323337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 name="Freeform: Shape 42">
              <a:extLst>
                <a:ext uri="{FF2B5EF4-FFF2-40B4-BE49-F238E27FC236}">
                  <a16:creationId xmlns:a16="http://schemas.microsoft.com/office/drawing/2014/main" id="{E333DF11-6ED3-F64C-3F34-BCC91E0274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4" name="Freeform: Shape 43">
              <a:extLst>
                <a:ext uri="{FF2B5EF4-FFF2-40B4-BE49-F238E27FC236}">
                  <a16:creationId xmlns:a16="http://schemas.microsoft.com/office/drawing/2014/main" id="{3A63DCA4-82CE-DF39-D998-7FE47305DB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8" name="Title 7">
            <a:extLst>
              <a:ext uri="{FF2B5EF4-FFF2-40B4-BE49-F238E27FC236}">
                <a16:creationId xmlns:a16="http://schemas.microsoft.com/office/drawing/2014/main" id="{57CD87D1-E350-F37F-0B52-7F090E5C9417}"/>
              </a:ext>
            </a:extLst>
          </p:cNvPr>
          <p:cNvSpPr>
            <a:spLocks noGrp="1"/>
          </p:cNvSpPr>
          <p:nvPr>
            <p:ph type="title"/>
          </p:nvPr>
        </p:nvSpPr>
        <p:spPr>
          <a:xfrm>
            <a:off x="786385" y="841248"/>
            <a:ext cx="3515244" cy="5340097"/>
          </a:xfrm>
        </p:spPr>
        <p:txBody>
          <a:bodyPr anchor="ctr">
            <a:normAutofit/>
          </a:bodyPr>
          <a:lstStyle/>
          <a:p>
            <a:r>
              <a:rPr lang="nl-NL" sz="4800" dirty="0" err="1">
                <a:solidFill>
                  <a:schemeClr val="bg1"/>
                </a:solidFill>
              </a:rPr>
              <a:t>Lecture</a:t>
            </a:r>
            <a:r>
              <a:rPr lang="nl-NL" sz="4800" dirty="0">
                <a:solidFill>
                  <a:schemeClr val="bg1"/>
                </a:solidFill>
              </a:rPr>
              <a:t> 3 – </a:t>
            </a:r>
            <a:br>
              <a:rPr lang="nl-NL" sz="4800" dirty="0">
                <a:solidFill>
                  <a:schemeClr val="bg1"/>
                </a:solidFill>
              </a:rPr>
            </a:br>
            <a:r>
              <a:rPr lang="nl-NL" sz="4800" dirty="0">
                <a:solidFill>
                  <a:schemeClr val="bg1"/>
                </a:solidFill>
              </a:rPr>
              <a:t>Contents</a:t>
            </a:r>
          </a:p>
        </p:txBody>
      </p:sp>
      <p:graphicFrame>
        <p:nvGraphicFramePr>
          <p:cNvPr id="5" name="Content Placeholder 2">
            <a:extLst>
              <a:ext uri="{FF2B5EF4-FFF2-40B4-BE49-F238E27FC236}">
                <a16:creationId xmlns:a16="http://schemas.microsoft.com/office/drawing/2014/main" id="{B9583967-EAF2-89B4-131C-543BD5984BB0}"/>
              </a:ext>
            </a:extLst>
          </p:cNvPr>
          <p:cNvGraphicFramePr>
            <a:graphicFrameLocks noGrp="1"/>
          </p:cNvGraphicFramePr>
          <p:nvPr>
            <p:ph idx="1"/>
          </p:nvPr>
        </p:nvGraphicFramePr>
        <p:xfrm>
          <a:off x="4985886" y="231006"/>
          <a:ext cx="6367913" cy="64056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Date Placeholder 1">
            <a:extLst>
              <a:ext uri="{FF2B5EF4-FFF2-40B4-BE49-F238E27FC236}">
                <a16:creationId xmlns:a16="http://schemas.microsoft.com/office/drawing/2014/main" id="{27C408A5-026F-60D0-1695-14BB53943152}"/>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26/27 Feb. 2025</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Footer Placeholder 6">
            <a:extLst>
              <a:ext uri="{FF2B5EF4-FFF2-40B4-BE49-F238E27FC236}">
                <a16:creationId xmlns:a16="http://schemas.microsoft.com/office/drawing/2014/main" id="{9F7503C6-7302-89D5-95F8-419331A60898}"/>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AInTox</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9" name="Slide Number Placeholder 8">
            <a:extLst>
              <a:ext uri="{FF2B5EF4-FFF2-40B4-BE49-F238E27FC236}">
                <a16:creationId xmlns:a16="http://schemas.microsoft.com/office/drawing/2014/main" id="{46028496-1BAE-43F5-4AD2-9E51B4A1319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0678130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6D2BB7-F0AF-E43D-51F2-8626FEF25B74}"/>
              </a:ext>
            </a:extLst>
          </p:cNvPr>
          <p:cNvSpPr>
            <a:spLocks noGrp="1"/>
          </p:cNvSpPr>
          <p:nvPr>
            <p:ph type="title"/>
          </p:nvPr>
        </p:nvSpPr>
        <p:spPr>
          <a:xfrm>
            <a:off x="254851" y="-194857"/>
            <a:ext cx="10515600" cy="1325563"/>
          </a:xfrm>
        </p:spPr>
        <p:txBody>
          <a:bodyPr/>
          <a:lstStyle/>
          <a:p>
            <a:r>
              <a:rPr lang="nl-NL" dirty="0" err="1"/>
              <a:t>Apply</a:t>
            </a:r>
            <a:r>
              <a:rPr lang="nl-NL" dirty="0"/>
              <a:t> </a:t>
            </a:r>
            <a:r>
              <a:rPr lang="nl-NL" dirty="0" err="1"/>
              <a:t>contrastive</a:t>
            </a:r>
            <a:r>
              <a:rPr lang="nl-NL" dirty="0"/>
              <a:t> </a:t>
            </a:r>
            <a:r>
              <a:rPr lang="nl-NL" dirty="0" err="1"/>
              <a:t>learning</a:t>
            </a:r>
            <a:r>
              <a:rPr lang="nl-NL" dirty="0"/>
              <a:t> </a:t>
            </a:r>
            <a:r>
              <a:rPr lang="nl-NL" dirty="0" err="1"/>
              <a:t>to</a:t>
            </a:r>
            <a:r>
              <a:rPr lang="nl-NL" dirty="0"/>
              <a:t> </a:t>
            </a:r>
            <a:r>
              <a:rPr lang="nl-NL" dirty="0" err="1"/>
              <a:t>medical</a:t>
            </a:r>
            <a:r>
              <a:rPr lang="nl-NL" dirty="0"/>
              <a:t> images</a:t>
            </a:r>
          </a:p>
        </p:txBody>
      </p:sp>
      <p:sp>
        <p:nvSpPr>
          <p:cNvPr id="4" name="Date Placeholder 3">
            <a:extLst>
              <a:ext uri="{FF2B5EF4-FFF2-40B4-BE49-F238E27FC236}">
                <a16:creationId xmlns:a16="http://schemas.microsoft.com/office/drawing/2014/main" id="{961E6D65-3BD9-1880-4877-7B19FE8906FB}"/>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82000"/>
                  </a:prstClr>
                </a:solidFill>
                <a:effectLst/>
                <a:uLnTx/>
                <a:uFillTx/>
                <a:latin typeface="Aptos" panose="02110004020202020204"/>
                <a:ea typeface="+mn-ea"/>
                <a:cs typeface="+mn-cs"/>
              </a:rPr>
              <a:t>26/27 Feb. 2025</a:t>
            </a:r>
            <a:endParaRPr kumimoji="0" lang="nl-NL" sz="1200" b="0" i="0" u="none" strike="noStrike" kern="1200" cap="none" spc="0" normalizeH="0" baseline="0" noProof="0">
              <a:ln>
                <a:noFill/>
              </a:ln>
              <a:solidFill>
                <a:prstClr val="black">
                  <a:tint val="82000"/>
                </a:prstClr>
              </a:solidFill>
              <a:effectLst/>
              <a:uLnTx/>
              <a:uFillTx/>
              <a:latin typeface="Aptos" panose="02110004020202020204"/>
              <a:ea typeface="+mn-ea"/>
              <a:cs typeface="+mn-cs"/>
            </a:endParaRPr>
          </a:p>
        </p:txBody>
      </p:sp>
      <p:sp>
        <p:nvSpPr>
          <p:cNvPr id="5" name="Footer Placeholder 4">
            <a:extLst>
              <a:ext uri="{FF2B5EF4-FFF2-40B4-BE49-F238E27FC236}">
                <a16:creationId xmlns:a16="http://schemas.microsoft.com/office/drawing/2014/main" id="{3863C904-C4F0-161C-492F-38EAD6D3F496}"/>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82000"/>
                  </a:prstClr>
                </a:solidFill>
                <a:effectLst/>
                <a:uLnTx/>
                <a:uFillTx/>
                <a:latin typeface="Aptos" panose="02110004020202020204"/>
                <a:ea typeface="+mn-ea"/>
                <a:cs typeface="+mn-cs"/>
              </a:rPr>
              <a:t>AInTox</a:t>
            </a:r>
            <a:endParaRPr kumimoji="0" lang="nl-NL" sz="1200" b="0" i="0" u="none" strike="noStrike" kern="1200" cap="none" spc="0" normalizeH="0" baseline="0" noProof="0">
              <a:ln>
                <a:noFill/>
              </a:ln>
              <a:solidFill>
                <a:prstClr val="black">
                  <a:tint val="82000"/>
                </a:prstClr>
              </a:solidFill>
              <a:effectLst/>
              <a:uLnTx/>
              <a:uFillTx/>
              <a:latin typeface="Aptos" panose="02110004020202020204"/>
              <a:ea typeface="+mn-ea"/>
              <a:cs typeface="+mn-cs"/>
            </a:endParaRPr>
          </a:p>
        </p:txBody>
      </p:sp>
      <p:sp>
        <p:nvSpPr>
          <p:cNvPr id="6" name="Slide Number Placeholder 5">
            <a:extLst>
              <a:ext uri="{FF2B5EF4-FFF2-40B4-BE49-F238E27FC236}">
                <a16:creationId xmlns:a16="http://schemas.microsoft.com/office/drawing/2014/main" id="{B70891C8-AC88-56EE-7164-886F791074E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black">
                    <a:tint val="82000"/>
                  </a:prstClr>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nl-NL" sz="1200" b="0" i="0" u="none" strike="noStrike" kern="1200" cap="none" spc="0" normalizeH="0" baseline="0" noProof="0">
              <a:ln>
                <a:noFill/>
              </a:ln>
              <a:solidFill>
                <a:prstClr val="black">
                  <a:tint val="82000"/>
                </a:prstClr>
              </a:solidFill>
              <a:effectLst/>
              <a:uLnTx/>
              <a:uFillTx/>
              <a:latin typeface="Aptos" panose="02110004020202020204"/>
              <a:ea typeface="+mn-ea"/>
              <a:cs typeface="+mn-cs"/>
            </a:endParaRPr>
          </a:p>
        </p:txBody>
      </p:sp>
      <p:sp>
        <p:nvSpPr>
          <p:cNvPr id="8" name="TextBox 7">
            <a:extLst>
              <a:ext uri="{FF2B5EF4-FFF2-40B4-BE49-F238E27FC236}">
                <a16:creationId xmlns:a16="http://schemas.microsoft.com/office/drawing/2014/main" id="{6718369E-35B0-BB85-BC94-75C947AE29BE}"/>
              </a:ext>
            </a:extLst>
          </p:cNvPr>
          <p:cNvSpPr txBox="1"/>
          <p:nvPr/>
        </p:nvSpPr>
        <p:spPr>
          <a:xfrm>
            <a:off x="389334" y="5987018"/>
            <a:ext cx="6122194"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err="1">
                <a:ln>
                  <a:noFill/>
                </a:ln>
                <a:solidFill>
                  <a:prstClr val="black"/>
                </a:solidFill>
                <a:effectLst/>
                <a:uLnTx/>
                <a:uFillTx/>
                <a:latin typeface="Aptos" panose="02110004020202020204"/>
                <a:ea typeface="+mn-ea"/>
                <a:cs typeface="+mn-cs"/>
              </a:rPr>
              <a:t>Azad</a:t>
            </a:r>
            <a:r>
              <a:rPr kumimoji="0" lang="nl-NL" sz="1800" b="0" i="0" u="none" strike="noStrike" kern="1200" cap="none" spc="0" normalizeH="0" baseline="0" noProof="0" dirty="0">
                <a:ln>
                  <a:noFill/>
                </a:ln>
                <a:solidFill>
                  <a:prstClr val="black"/>
                </a:solidFill>
                <a:effectLst/>
                <a:uLnTx/>
                <a:uFillTx/>
                <a:latin typeface="Aptos" panose="02110004020202020204"/>
                <a:ea typeface="+mn-ea"/>
                <a:cs typeface="+mn-cs"/>
              </a:rPr>
              <a:t> et al., 2023; </a:t>
            </a:r>
            <a:r>
              <a:rPr kumimoji="0" lang="nl-NL" sz="1800" b="0" i="0" u="none" strike="noStrike" kern="1200" cap="none" spc="0" normalizeH="0" baseline="0" noProof="0" dirty="0">
                <a:ln>
                  <a:noFill/>
                </a:ln>
                <a:solidFill>
                  <a:prstClr val="black"/>
                </a:solidFill>
                <a:effectLst/>
                <a:uLnTx/>
                <a:uFillTx/>
                <a:latin typeface="Aptos" panose="02110004020202020204"/>
                <a:ea typeface="+mn-ea"/>
                <a:cs typeface="+mn-cs"/>
                <a:hlinkClick r:id="rId3"/>
              </a:rPr>
              <a:t>https://doi.org/10.48550/arXiv.2310.18689</a:t>
            </a:r>
            <a:r>
              <a:rPr kumimoji="0" lang="nl-NL" sz="1800" b="0" i="0" u="none" strike="noStrike" kern="1200" cap="none" spc="0" normalizeH="0" baseline="0" noProof="0" dirty="0">
                <a:ln>
                  <a:noFill/>
                </a:ln>
                <a:solidFill>
                  <a:prstClr val="black"/>
                </a:solidFill>
                <a:effectLst/>
                <a:uLnTx/>
                <a:uFillTx/>
                <a:latin typeface="Aptos" panose="02110004020202020204"/>
                <a:ea typeface="+mn-ea"/>
                <a:cs typeface="+mn-cs"/>
              </a:rPr>
              <a:t> </a:t>
            </a:r>
          </a:p>
        </p:txBody>
      </p:sp>
      <p:pic>
        <p:nvPicPr>
          <p:cNvPr id="11" name="Picture 10">
            <a:extLst>
              <a:ext uri="{FF2B5EF4-FFF2-40B4-BE49-F238E27FC236}">
                <a16:creationId xmlns:a16="http://schemas.microsoft.com/office/drawing/2014/main" id="{79D20FBE-DCD5-0748-D2B8-DAD04D191653}"/>
              </a:ext>
            </a:extLst>
          </p:cNvPr>
          <p:cNvPicPr>
            <a:picLocks noChangeAspect="1"/>
          </p:cNvPicPr>
          <p:nvPr/>
        </p:nvPicPr>
        <p:blipFill>
          <a:blip r:embed="rId4"/>
          <a:stretch>
            <a:fillRect/>
          </a:stretch>
        </p:blipFill>
        <p:spPr>
          <a:xfrm>
            <a:off x="215822" y="863347"/>
            <a:ext cx="6469217" cy="4967318"/>
          </a:xfrm>
          <a:prstGeom prst="rect">
            <a:avLst/>
          </a:prstGeom>
        </p:spPr>
      </p:pic>
      <p:sp>
        <p:nvSpPr>
          <p:cNvPr id="13" name="TextBox 12">
            <a:extLst>
              <a:ext uri="{FF2B5EF4-FFF2-40B4-BE49-F238E27FC236}">
                <a16:creationId xmlns:a16="http://schemas.microsoft.com/office/drawing/2014/main" id="{F6444471-C985-9C7D-6753-5024B077AC0A}"/>
              </a:ext>
            </a:extLst>
          </p:cNvPr>
          <p:cNvSpPr txBox="1"/>
          <p:nvPr/>
        </p:nvSpPr>
        <p:spPr>
          <a:xfrm>
            <a:off x="6814819" y="1076326"/>
            <a:ext cx="5018484" cy="563231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prstClr val="black"/>
                </a:solidFill>
                <a:effectLst/>
                <a:uLnTx/>
                <a:uFillTx/>
                <a:latin typeface="Helvetica" pitchFamily="2" charset="0"/>
                <a:ea typeface="+mn-ea"/>
                <a:cs typeface="+mn-cs"/>
              </a:rPr>
              <a:t>TPM; </a:t>
            </a:r>
            <a:r>
              <a:rPr kumimoji="0" lang="en-GB" sz="1800" b="0" i="0" u="none" strike="noStrike" kern="1200" cap="none" spc="0" normalizeH="0" baseline="0" noProof="0" dirty="0">
                <a:ln>
                  <a:noFill/>
                </a:ln>
                <a:solidFill>
                  <a:prstClr val="black"/>
                </a:solidFill>
                <a:effectLst/>
                <a:uLnTx/>
                <a:uFillTx/>
                <a:latin typeface="Helvetica" pitchFamily="2" charset="0"/>
                <a:ea typeface="+mn-ea"/>
                <a:cs typeface="+mn-cs"/>
              </a:rPr>
              <a:t>The learning objective is to minimize the gap between the representation of an image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Helvetica" pitchFamily="2" charset="0"/>
                <a:ea typeface="+mn-ea"/>
                <a:cs typeface="+mn-cs"/>
              </a:rPr>
              <a:t>and its corresponding text, while simultaneously increasing the separation between the representations of unrelated pairs.</a:t>
            </a:r>
            <a:br>
              <a:rPr kumimoji="0" lang="en-GB" sz="1800" b="0" i="0" u="none" strike="noStrike" kern="1200" cap="none" spc="0" normalizeH="0" baseline="0" noProof="0" dirty="0">
                <a:ln>
                  <a:noFill/>
                </a:ln>
                <a:solidFill>
                  <a:prstClr val="black"/>
                </a:solidFill>
                <a:effectLst/>
                <a:uLnTx/>
                <a:uFillTx/>
                <a:latin typeface="Helvetica" pitchFamily="2" charset="0"/>
                <a:ea typeface="+mn-ea"/>
                <a:cs typeface="+mn-cs"/>
              </a:rPr>
            </a:br>
            <a:br>
              <a:rPr kumimoji="0" lang="en-GB" sz="1800" b="0" i="0" u="none" strike="noStrike" kern="1200" cap="none" spc="0" normalizeH="0" baseline="0" noProof="0" dirty="0">
                <a:ln>
                  <a:noFill/>
                </a:ln>
                <a:solidFill>
                  <a:prstClr val="black"/>
                </a:solidFill>
                <a:effectLst/>
                <a:uLnTx/>
                <a:uFillTx/>
                <a:latin typeface="Helvetica" pitchFamily="2" charset="0"/>
                <a:ea typeface="+mn-ea"/>
                <a:cs typeface="+mn-cs"/>
              </a:rPr>
            </a:br>
            <a:r>
              <a:rPr kumimoji="0" lang="en-GB" sz="1800" b="0" i="0" u="none" strike="noStrike" kern="1200" cap="none" spc="0" normalizeH="0" baseline="0" noProof="0" dirty="0">
                <a:ln>
                  <a:noFill/>
                </a:ln>
                <a:solidFill>
                  <a:prstClr val="black"/>
                </a:solidFill>
                <a:effectLst/>
                <a:uLnTx/>
                <a:uFillTx/>
                <a:latin typeface="Helvetica" pitchFamily="2" charset="0"/>
                <a:ea typeface="+mn-ea"/>
                <a:cs typeface="+mn-cs"/>
              </a:rPr>
              <a:t>VPM; )", researchers have also explored Feature Maps (FMs)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Helvetica" pitchFamily="2" charset="0"/>
                <a:ea typeface="+mn-ea"/>
                <a:cs typeface="+mn-cs"/>
              </a:rPr>
              <a:t>that can be prompted by visual inputs (points, boxes, masks) which we refer to as “Visually Prompted Models (VPMs)"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Helvetica" pitchFamily="2" charset="0"/>
                <a:ea typeface="+mn-ea"/>
                <a:cs typeface="+mn-cs"/>
              </a:rPr>
              <a:t>[2] (see fig. 2 for a visual depiction of both). Recently, the Segment Anything (SA) model [10] has garnered significant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Helvetica" pitchFamily="2" charset="0"/>
                <a:ea typeface="+mn-ea"/>
                <a:cs typeface="+mn-cs"/>
              </a:rPr>
              <a:t>attention in the vision community. SAM is a </a:t>
            </a:r>
            <a:r>
              <a:rPr kumimoji="0" lang="en-GB" sz="1800" b="0" i="0" u="none" strike="noStrike" kern="1200" cap="none" spc="0" normalizeH="0" baseline="0" noProof="0" dirty="0" err="1">
                <a:ln>
                  <a:noFill/>
                </a:ln>
                <a:solidFill>
                  <a:prstClr val="black"/>
                </a:solidFill>
                <a:effectLst/>
                <a:uLnTx/>
                <a:uFillTx/>
                <a:latin typeface="Helvetica" pitchFamily="2" charset="0"/>
                <a:ea typeface="+mn-ea"/>
                <a:cs typeface="+mn-cs"/>
              </a:rPr>
              <a:t>promptable</a:t>
            </a:r>
            <a:r>
              <a:rPr kumimoji="0" lang="en-GB" sz="1800" b="0" i="0" u="none" strike="noStrike" kern="1200" cap="none" spc="0" normalizeH="0" baseline="0" noProof="0" dirty="0">
                <a:ln>
                  <a:noFill/>
                </a:ln>
                <a:solidFill>
                  <a:prstClr val="black"/>
                </a:solidFill>
                <a:effectLst/>
                <a:uLnTx/>
                <a:uFillTx/>
                <a:latin typeface="Helvetica" pitchFamily="2" charset="0"/>
                <a:ea typeface="+mn-ea"/>
                <a:cs typeface="+mn-cs"/>
              </a:rPr>
              <a:t> model developed for the purpose of broad image segmentation.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Helvetica" pitchFamily="2"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Helvetica" pitchFamily="2"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Helvetica" pitchFamily="2" charset="0"/>
              <a:ea typeface="+mn-ea"/>
              <a:cs typeface="+mn-cs"/>
            </a:endParaRPr>
          </a:p>
        </p:txBody>
      </p:sp>
      <p:sp>
        <p:nvSpPr>
          <p:cNvPr id="14" name="TextBox 13">
            <a:extLst>
              <a:ext uri="{FF2B5EF4-FFF2-40B4-BE49-F238E27FC236}">
                <a16:creationId xmlns:a16="http://schemas.microsoft.com/office/drawing/2014/main" id="{24A8D931-8D23-1666-E567-55C2C705F482}"/>
              </a:ext>
            </a:extLst>
          </p:cNvPr>
          <p:cNvSpPr txBox="1"/>
          <p:nvPr/>
        </p:nvSpPr>
        <p:spPr>
          <a:xfrm>
            <a:off x="5129216" y="1871664"/>
            <a:ext cx="769763"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2400" b="1" i="0" u="none" strike="noStrike" kern="1200" cap="none" spc="0" normalizeH="0" baseline="0" noProof="0" dirty="0">
                <a:ln>
                  <a:noFill/>
                </a:ln>
                <a:solidFill>
                  <a:prstClr val="black"/>
                </a:solidFill>
                <a:effectLst/>
                <a:uLnTx/>
                <a:uFillTx/>
                <a:latin typeface="Aptos" panose="02110004020202020204"/>
                <a:ea typeface="+mn-ea"/>
                <a:cs typeface="+mn-cs"/>
              </a:rPr>
              <a:t>TPM</a:t>
            </a:r>
          </a:p>
        </p:txBody>
      </p:sp>
      <p:sp>
        <p:nvSpPr>
          <p:cNvPr id="15" name="TextBox 14">
            <a:extLst>
              <a:ext uri="{FF2B5EF4-FFF2-40B4-BE49-F238E27FC236}">
                <a16:creationId xmlns:a16="http://schemas.microsoft.com/office/drawing/2014/main" id="{DD61F1BB-0F87-4DE0-377D-E192650DE998}"/>
              </a:ext>
            </a:extLst>
          </p:cNvPr>
          <p:cNvSpPr txBox="1"/>
          <p:nvPr/>
        </p:nvSpPr>
        <p:spPr>
          <a:xfrm>
            <a:off x="5112542" y="4558320"/>
            <a:ext cx="800219"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2400" b="1" i="0" u="none" strike="noStrike" kern="1200" cap="none" spc="0" normalizeH="0" baseline="0" noProof="0" dirty="0">
                <a:ln>
                  <a:noFill/>
                </a:ln>
                <a:solidFill>
                  <a:prstClr val="black"/>
                </a:solidFill>
                <a:effectLst/>
                <a:uLnTx/>
                <a:uFillTx/>
                <a:latin typeface="Aptos" panose="02110004020202020204"/>
                <a:ea typeface="+mn-ea"/>
                <a:cs typeface="+mn-cs"/>
              </a:rPr>
              <a:t>VPM</a:t>
            </a:r>
          </a:p>
        </p:txBody>
      </p:sp>
    </p:spTree>
    <p:extLst>
      <p:ext uri="{BB962C8B-B14F-4D97-AF65-F5344CB8AC3E}">
        <p14:creationId xmlns:p14="http://schemas.microsoft.com/office/powerpoint/2010/main" val="37282179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24DF77-DC1B-A368-90FC-CDA8B1813EC0}"/>
              </a:ext>
            </a:extLst>
          </p:cNvPr>
          <p:cNvSpPr>
            <a:spLocks noGrp="1"/>
          </p:cNvSpPr>
          <p:nvPr>
            <p:ph type="title"/>
          </p:nvPr>
        </p:nvSpPr>
        <p:spPr>
          <a:xfrm>
            <a:off x="323850" y="-134938"/>
            <a:ext cx="10515600" cy="1325563"/>
          </a:xfrm>
        </p:spPr>
        <p:txBody>
          <a:bodyPr/>
          <a:lstStyle/>
          <a:p>
            <a:r>
              <a:rPr lang="nl-NL" dirty="0" err="1"/>
              <a:t>Medical</a:t>
            </a:r>
            <a:r>
              <a:rPr lang="nl-NL" dirty="0"/>
              <a:t> Imaging (TPM) – </a:t>
            </a:r>
            <a:r>
              <a:rPr lang="nl-NL" dirty="0" err="1"/>
              <a:t>histopathology</a:t>
            </a:r>
            <a:endParaRPr lang="nl-NL" dirty="0"/>
          </a:p>
        </p:txBody>
      </p:sp>
      <p:sp>
        <p:nvSpPr>
          <p:cNvPr id="4" name="Date Placeholder 3">
            <a:extLst>
              <a:ext uri="{FF2B5EF4-FFF2-40B4-BE49-F238E27FC236}">
                <a16:creationId xmlns:a16="http://schemas.microsoft.com/office/drawing/2014/main" id="{CF68C605-C09F-0EAA-2636-584D814EA59D}"/>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82000"/>
                  </a:prstClr>
                </a:solidFill>
                <a:effectLst/>
                <a:uLnTx/>
                <a:uFillTx/>
                <a:latin typeface="Aptos" panose="02110004020202020204"/>
                <a:ea typeface="+mn-ea"/>
                <a:cs typeface="+mn-cs"/>
              </a:rPr>
              <a:t>26/27 Feb. 2025</a:t>
            </a:r>
            <a:endParaRPr kumimoji="0" lang="nl-NL" sz="1200" b="0" i="0" u="none" strike="noStrike" kern="1200" cap="none" spc="0" normalizeH="0" baseline="0" noProof="0">
              <a:ln>
                <a:noFill/>
              </a:ln>
              <a:solidFill>
                <a:prstClr val="black">
                  <a:tint val="82000"/>
                </a:prstClr>
              </a:solidFill>
              <a:effectLst/>
              <a:uLnTx/>
              <a:uFillTx/>
              <a:latin typeface="Aptos" panose="02110004020202020204"/>
              <a:ea typeface="+mn-ea"/>
              <a:cs typeface="+mn-cs"/>
            </a:endParaRPr>
          </a:p>
        </p:txBody>
      </p:sp>
      <p:sp>
        <p:nvSpPr>
          <p:cNvPr id="5" name="Footer Placeholder 4">
            <a:extLst>
              <a:ext uri="{FF2B5EF4-FFF2-40B4-BE49-F238E27FC236}">
                <a16:creationId xmlns:a16="http://schemas.microsoft.com/office/drawing/2014/main" id="{B4D17425-7284-0957-AE54-1E2A6EA0CC2A}"/>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82000"/>
                  </a:prstClr>
                </a:solidFill>
                <a:effectLst/>
                <a:uLnTx/>
                <a:uFillTx/>
                <a:latin typeface="Aptos" panose="02110004020202020204"/>
                <a:ea typeface="+mn-ea"/>
                <a:cs typeface="+mn-cs"/>
              </a:rPr>
              <a:t>AInTox</a:t>
            </a:r>
            <a:endParaRPr kumimoji="0" lang="nl-NL" sz="1200" b="0" i="0" u="none" strike="noStrike" kern="1200" cap="none" spc="0" normalizeH="0" baseline="0" noProof="0">
              <a:ln>
                <a:noFill/>
              </a:ln>
              <a:solidFill>
                <a:prstClr val="black">
                  <a:tint val="82000"/>
                </a:prstClr>
              </a:solidFill>
              <a:effectLst/>
              <a:uLnTx/>
              <a:uFillTx/>
              <a:latin typeface="Aptos" panose="02110004020202020204"/>
              <a:ea typeface="+mn-ea"/>
              <a:cs typeface="+mn-cs"/>
            </a:endParaRPr>
          </a:p>
        </p:txBody>
      </p:sp>
      <p:sp>
        <p:nvSpPr>
          <p:cNvPr id="6" name="Slide Number Placeholder 5">
            <a:extLst>
              <a:ext uri="{FF2B5EF4-FFF2-40B4-BE49-F238E27FC236}">
                <a16:creationId xmlns:a16="http://schemas.microsoft.com/office/drawing/2014/main" id="{9E4ED90C-44C0-D9A8-1FFD-A31F0EA6662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black">
                    <a:tint val="82000"/>
                  </a:prstClr>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nl-NL" sz="1200" b="0" i="0" u="none" strike="noStrike" kern="1200" cap="none" spc="0" normalizeH="0" baseline="0" noProof="0">
              <a:ln>
                <a:noFill/>
              </a:ln>
              <a:solidFill>
                <a:prstClr val="black">
                  <a:tint val="82000"/>
                </a:prstClr>
              </a:solidFill>
              <a:effectLst/>
              <a:uLnTx/>
              <a:uFillTx/>
              <a:latin typeface="Aptos" panose="02110004020202020204"/>
              <a:ea typeface="+mn-ea"/>
              <a:cs typeface="+mn-cs"/>
            </a:endParaRPr>
          </a:p>
        </p:txBody>
      </p:sp>
      <p:pic>
        <p:nvPicPr>
          <p:cNvPr id="7" name="Picture 6">
            <a:extLst>
              <a:ext uri="{FF2B5EF4-FFF2-40B4-BE49-F238E27FC236}">
                <a16:creationId xmlns:a16="http://schemas.microsoft.com/office/drawing/2014/main" id="{22DCD893-EFA9-5800-0CF0-C7C5D919D4AD}"/>
              </a:ext>
            </a:extLst>
          </p:cNvPr>
          <p:cNvPicPr>
            <a:picLocks noChangeAspect="1"/>
          </p:cNvPicPr>
          <p:nvPr/>
        </p:nvPicPr>
        <p:blipFill>
          <a:blip r:embed="rId3"/>
          <a:stretch>
            <a:fillRect/>
          </a:stretch>
        </p:blipFill>
        <p:spPr>
          <a:xfrm>
            <a:off x="176212" y="1026951"/>
            <a:ext cx="8834438" cy="4962993"/>
          </a:xfrm>
          <a:prstGeom prst="rect">
            <a:avLst/>
          </a:prstGeom>
        </p:spPr>
      </p:pic>
      <p:sp>
        <p:nvSpPr>
          <p:cNvPr id="9" name="TextBox 8">
            <a:extLst>
              <a:ext uri="{FF2B5EF4-FFF2-40B4-BE49-F238E27FC236}">
                <a16:creationId xmlns:a16="http://schemas.microsoft.com/office/drawing/2014/main" id="{08C027AC-1531-CDAE-093A-B942ECEEC9B7}"/>
              </a:ext>
            </a:extLst>
          </p:cNvPr>
          <p:cNvSpPr txBox="1"/>
          <p:nvPr/>
        </p:nvSpPr>
        <p:spPr>
          <a:xfrm>
            <a:off x="9272588" y="1305341"/>
            <a:ext cx="2743200" cy="424731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err="1">
                <a:ln>
                  <a:noFill/>
                </a:ln>
                <a:solidFill>
                  <a:prstClr val="black"/>
                </a:solidFill>
                <a:effectLst/>
                <a:uLnTx/>
                <a:uFillTx/>
                <a:latin typeface="Aptos" panose="02110004020202020204"/>
                <a:ea typeface="+mn-ea"/>
                <a:cs typeface="+mn-cs"/>
              </a:rPr>
              <a:t>Ming</a:t>
            </a:r>
            <a:r>
              <a:rPr kumimoji="0" lang="nl-NL" sz="1800" b="0" i="0" u="none" strike="noStrike" kern="1200" cap="none" spc="0" normalizeH="0" baseline="0" noProof="0" dirty="0">
                <a:ln>
                  <a:noFill/>
                </a:ln>
                <a:solidFill>
                  <a:prstClr val="black"/>
                </a:solidFill>
                <a:effectLst/>
                <a:uLnTx/>
                <a:uFillTx/>
                <a:latin typeface="Aptos" panose="02110004020202020204"/>
                <a:ea typeface="+mn-ea"/>
                <a:cs typeface="+mn-cs"/>
              </a:rPr>
              <a:t> Y Lu, Bowen Chen, Andrew Zhang, Drew FK Williamson, Richard J Chen, Tong Ding, Long </a:t>
            </a:r>
            <a:r>
              <a:rPr kumimoji="0" lang="nl-NL" sz="1800" b="0" i="0" u="none" strike="noStrike" kern="1200" cap="none" spc="0" normalizeH="0" baseline="0" noProof="0" dirty="0" err="1">
                <a:ln>
                  <a:noFill/>
                </a:ln>
                <a:solidFill>
                  <a:prstClr val="black"/>
                </a:solidFill>
                <a:effectLst/>
                <a:uLnTx/>
                <a:uFillTx/>
                <a:latin typeface="Aptos" panose="02110004020202020204"/>
                <a:ea typeface="+mn-ea"/>
                <a:cs typeface="+mn-cs"/>
              </a:rPr>
              <a:t>Phi</a:t>
            </a:r>
            <a:r>
              <a:rPr kumimoji="0" lang="nl-NL" sz="1800" b="0" i="0" u="none" strike="noStrike" kern="1200" cap="none" spc="0" normalizeH="0" baseline="0" noProof="0" dirty="0">
                <a:ln>
                  <a:noFill/>
                </a:ln>
                <a:solidFill>
                  <a:prstClr val="black"/>
                </a:solidFill>
                <a:effectLst/>
                <a:uLnTx/>
                <a:uFillTx/>
                <a:latin typeface="Aptos" panose="02110004020202020204"/>
                <a:ea typeface="+mn-ea"/>
                <a:cs typeface="+mn-cs"/>
              </a:rPr>
              <a:t> Le, Yung-</a:t>
            </a:r>
            <a:r>
              <a:rPr kumimoji="0" lang="nl-NL" sz="1800" b="0" i="0" u="none" strike="noStrike" kern="1200" cap="none" spc="0" normalizeH="0" baseline="0" noProof="0" dirty="0" err="1">
                <a:ln>
                  <a:noFill/>
                </a:ln>
                <a:solidFill>
                  <a:prstClr val="black"/>
                </a:solidFill>
                <a:effectLst/>
                <a:uLnTx/>
                <a:uFillTx/>
                <a:latin typeface="Aptos" panose="02110004020202020204"/>
                <a:ea typeface="+mn-ea"/>
                <a:cs typeface="+mn-cs"/>
              </a:rPr>
              <a:t>Sung</a:t>
            </a:r>
            <a:endParaRPr kumimoji="0" lang="nl-NL" sz="1800" b="0" i="0" u="none" strike="noStrike" kern="1200" cap="none" spc="0" normalizeH="0" baseline="0" noProof="0" dirty="0">
              <a:ln>
                <a:noFill/>
              </a:ln>
              <a:solidFill>
                <a:prstClr val="black"/>
              </a:solidFill>
              <a:effectLst/>
              <a:uLnTx/>
              <a:uFillTx/>
              <a:latin typeface="Aptos" panose="0211000402020202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err="1">
                <a:ln>
                  <a:noFill/>
                </a:ln>
                <a:solidFill>
                  <a:prstClr val="black"/>
                </a:solidFill>
                <a:effectLst/>
                <a:uLnTx/>
                <a:uFillTx/>
                <a:latin typeface="Aptos" panose="02110004020202020204"/>
                <a:ea typeface="+mn-ea"/>
                <a:cs typeface="+mn-cs"/>
              </a:rPr>
              <a:t>Chuang</a:t>
            </a:r>
            <a:r>
              <a:rPr kumimoji="0" lang="nl-NL" sz="1800" b="0"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nl-NL" sz="1800" b="0" i="0" u="none" strike="noStrike" kern="1200" cap="none" spc="0" normalizeH="0" baseline="0" noProof="0" dirty="0" err="1">
                <a:ln>
                  <a:noFill/>
                </a:ln>
                <a:solidFill>
                  <a:prstClr val="black"/>
                </a:solidFill>
                <a:effectLst/>
                <a:uLnTx/>
                <a:uFillTx/>
                <a:latin typeface="Aptos" panose="02110004020202020204"/>
                <a:ea typeface="+mn-ea"/>
                <a:cs typeface="+mn-cs"/>
              </a:rPr>
              <a:t>and</a:t>
            </a:r>
            <a:r>
              <a:rPr kumimoji="0" lang="nl-NL" sz="1800" b="0" i="0" u="none" strike="noStrike" kern="1200" cap="none" spc="0" normalizeH="0" baseline="0" noProof="0" dirty="0">
                <a:ln>
                  <a:noFill/>
                </a:ln>
                <a:solidFill>
                  <a:prstClr val="black"/>
                </a:solidFill>
                <a:effectLst/>
                <a:uLnTx/>
                <a:uFillTx/>
                <a:latin typeface="Aptos" panose="02110004020202020204"/>
                <a:ea typeface="+mn-ea"/>
                <a:cs typeface="+mn-cs"/>
              </a:rPr>
              <a:t> Faisal </a:t>
            </a:r>
            <a:r>
              <a:rPr kumimoji="0" lang="nl-NL" sz="1800" b="0" i="0" u="none" strike="noStrike" kern="1200" cap="none" spc="0" normalizeH="0" baseline="0" noProof="0" dirty="0" err="1">
                <a:ln>
                  <a:noFill/>
                </a:ln>
                <a:solidFill>
                  <a:prstClr val="black"/>
                </a:solidFill>
                <a:effectLst/>
                <a:uLnTx/>
                <a:uFillTx/>
                <a:latin typeface="Aptos" panose="02110004020202020204"/>
                <a:ea typeface="+mn-ea"/>
                <a:cs typeface="+mn-cs"/>
              </a:rPr>
              <a:t>Mahmood</a:t>
            </a:r>
            <a:r>
              <a:rPr kumimoji="0" lang="nl-NL" sz="1800" b="0" i="0" u="none" strike="noStrike" kern="1200" cap="none" spc="0" normalizeH="0" baseline="0" noProof="0" dirty="0">
                <a:ln>
                  <a:noFill/>
                </a:ln>
                <a:solidFill>
                  <a:prstClr val="black"/>
                </a:solidFill>
                <a:effectLst/>
                <a:uLnTx/>
                <a:uFillTx/>
                <a:latin typeface="Aptos" panose="02110004020202020204"/>
                <a:ea typeface="+mn-ea"/>
                <a:cs typeface="+mn-cs"/>
              </a:rPr>
              <a:t>. Visual </a:t>
            </a:r>
            <a:r>
              <a:rPr kumimoji="0" lang="nl-NL" sz="1800" b="0" i="0" u="none" strike="noStrike" kern="1200" cap="none" spc="0" normalizeH="0" baseline="0" noProof="0" dirty="0" err="1">
                <a:ln>
                  <a:noFill/>
                </a:ln>
                <a:solidFill>
                  <a:prstClr val="black"/>
                </a:solidFill>
                <a:effectLst/>
                <a:uLnTx/>
                <a:uFillTx/>
                <a:latin typeface="Aptos" panose="02110004020202020204"/>
                <a:ea typeface="+mn-ea"/>
                <a:cs typeface="+mn-cs"/>
              </a:rPr>
              <a:t>language</a:t>
            </a:r>
            <a:r>
              <a:rPr kumimoji="0" lang="nl-NL" sz="1800" b="0"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nl-NL" sz="1800" b="0" i="0" u="none" strike="noStrike" kern="1200" cap="none" spc="0" normalizeH="0" baseline="0" noProof="0" dirty="0" err="1">
                <a:ln>
                  <a:noFill/>
                </a:ln>
                <a:solidFill>
                  <a:prstClr val="black"/>
                </a:solidFill>
                <a:effectLst/>
                <a:uLnTx/>
                <a:uFillTx/>
                <a:latin typeface="Aptos" panose="02110004020202020204"/>
                <a:ea typeface="+mn-ea"/>
                <a:cs typeface="+mn-cs"/>
              </a:rPr>
              <a:t>pretrained</a:t>
            </a:r>
            <a:r>
              <a:rPr kumimoji="0" lang="nl-NL" sz="1800" b="0" i="0" u="none" strike="noStrike" kern="1200" cap="none" spc="0" normalizeH="0" baseline="0" noProof="0" dirty="0">
                <a:ln>
                  <a:noFill/>
                </a:ln>
                <a:solidFill>
                  <a:prstClr val="black"/>
                </a:solidFill>
                <a:effectLst/>
                <a:uLnTx/>
                <a:uFillTx/>
                <a:latin typeface="Aptos" panose="02110004020202020204"/>
                <a:ea typeface="+mn-ea"/>
                <a:cs typeface="+mn-cs"/>
              </a:rPr>
              <a:t> multiple </a:t>
            </a:r>
            <a:r>
              <a:rPr kumimoji="0" lang="nl-NL" sz="1800" b="0" i="0" u="none" strike="noStrike" kern="1200" cap="none" spc="0" normalizeH="0" baseline="0" noProof="0" dirty="0" err="1">
                <a:ln>
                  <a:noFill/>
                </a:ln>
                <a:solidFill>
                  <a:prstClr val="black"/>
                </a:solidFill>
                <a:effectLst/>
                <a:uLnTx/>
                <a:uFillTx/>
                <a:latin typeface="Aptos" panose="02110004020202020204"/>
                <a:ea typeface="+mn-ea"/>
                <a:cs typeface="+mn-cs"/>
              </a:rPr>
              <a:t>instance</a:t>
            </a:r>
            <a:r>
              <a:rPr kumimoji="0" lang="nl-NL" sz="1800" b="0" i="0" u="none" strike="noStrike" kern="1200" cap="none" spc="0" normalizeH="0" baseline="0" noProof="0" dirty="0">
                <a:ln>
                  <a:noFill/>
                </a:ln>
                <a:solidFill>
                  <a:prstClr val="black"/>
                </a:solidFill>
                <a:effectLst/>
                <a:uLnTx/>
                <a:uFillTx/>
                <a:latin typeface="Aptos" panose="02110004020202020204"/>
                <a:ea typeface="+mn-ea"/>
                <a:cs typeface="+mn-cs"/>
              </a:rPr>
              <a:t> zero-shot transfer </a:t>
            </a:r>
            <a:r>
              <a:rPr kumimoji="0" lang="nl-NL" sz="1800" b="0" i="0" u="none" strike="noStrike" kern="1200" cap="none" spc="0" normalizeH="0" baseline="0" noProof="0" dirty="0" err="1">
                <a:ln>
                  <a:noFill/>
                </a:ln>
                <a:solidFill>
                  <a:prstClr val="black"/>
                </a:solidFill>
                <a:effectLst/>
                <a:uLnTx/>
                <a:uFillTx/>
                <a:latin typeface="Aptos" panose="02110004020202020204"/>
                <a:ea typeface="+mn-ea"/>
                <a:cs typeface="+mn-cs"/>
              </a:rPr>
              <a:t>for</a:t>
            </a:r>
            <a:r>
              <a:rPr kumimoji="0" lang="nl-NL" sz="1800" b="0"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nl-NL" sz="1800" b="0" i="0" u="none" strike="noStrike" kern="1200" cap="none" spc="0" normalizeH="0" baseline="0" noProof="0" dirty="0" err="1">
                <a:ln>
                  <a:noFill/>
                </a:ln>
                <a:solidFill>
                  <a:prstClr val="black"/>
                </a:solidFill>
                <a:effectLst/>
                <a:uLnTx/>
                <a:uFillTx/>
                <a:latin typeface="Aptos" panose="02110004020202020204"/>
                <a:ea typeface="+mn-ea"/>
                <a:cs typeface="+mn-cs"/>
              </a:rPr>
              <a:t>histopathology</a:t>
            </a:r>
            <a:endParaRPr kumimoji="0" lang="nl-NL" sz="1800" b="0" i="0" u="none" strike="noStrike" kern="1200" cap="none" spc="0" normalizeH="0" baseline="0" noProof="0" dirty="0">
              <a:ln>
                <a:noFill/>
              </a:ln>
              <a:solidFill>
                <a:prstClr val="black"/>
              </a:solidFill>
              <a:effectLst/>
              <a:uLnTx/>
              <a:uFillTx/>
              <a:latin typeface="Aptos" panose="0211000402020202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black"/>
                </a:solidFill>
                <a:effectLst/>
                <a:uLnTx/>
                <a:uFillTx/>
                <a:latin typeface="Aptos" panose="02110004020202020204"/>
                <a:ea typeface="+mn-ea"/>
                <a:cs typeface="+mn-cs"/>
              </a:rPr>
              <a:t>images. In </a:t>
            </a:r>
            <a:r>
              <a:rPr kumimoji="0" lang="nl-NL" sz="1800" b="0" i="0" u="none" strike="noStrike" kern="1200" cap="none" spc="0" normalizeH="0" baseline="0" noProof="0" dirty="0" err="1">
                <a:ln>
                  <a:noFill/>
                </a:ln>
                <a:solidFill>
                  <a:prstClr val="black"/>
                </a:solidFill>
                <a:effectLst/>
                <a:uLnTx/>
                <a:uFillTx/>
                <a:latin typeface="Aptos" panose="02110004020202020204"/>
                <a:ea typeface="+mn-ea"/>
                <a:cs typeface="+mn-cs"/>
              </a:rPr>
              <a:t>Proceedings</a:t>
            </a:r>
            <a:r>
              <a:rPr kumimoji="0" lang="nl-NL" sz="1800" b="0" i="0" u="none" strike="noStrike" kern="1200" cap="none" spc="0" normalizeH="0" baseline="0" noProof="0" dirty="0">
                <a:ln>
                  <a:noFill/>
                </a:ln>
                <a:solidFill>
                  <a:prstClr val="black"/>
                </a:solidFill>
                <a:effectLst/>
                <a:uLnTx/>
                <a:uFillTx/>
                <a:latin typeface="Aptos" panose="02110004020202020204"/>
                <a:ea typeface="+mn-ea"/>
                <a:cs typeface="+mn-cs"/>
              </a:rPr>
              <a:t> of </a:t>
            </a:r>
            <a:r>
              <a:rPr kumimoji="0" lang="nl-NL" sz="1800" b="0" i="0" u="none" strike="noStrike" kern="1200" cap="none" spc="0" normalizeH="0" baseline="0" noProof="0" dirty="0" err="1">
                <a:ln>
                  <a:noFill/>
                </a:ln>
                <a:solidFill>
                  <a:prstClr val="black"/>
                </a:solidFill>
                <a:effectLst/>
                <a:uLnTx/>
                <a:uFillTx/>
                <a:latin typeface="Aptos" panose="02110004020202020204"/>
                <a:ea typeface="+mn-ea"/>
                <a:cs typeface="+mn-cs"/>
              </a:rPr>
              <a:t>the</a:t>
            </a:r>
            <a:r>
              <a:rPr kumimoji="0" lang="nl-NL" sz="1800" b="0" i="0" u="none" strike="noStrike" kern="1200" cap="none" spc="0" normalizeH="0" baseline="0" noProof="0" dirty="0">
                <a:ln>
                  <a:noFill/>
                </a:ln>
                <a:solidFill>
                  <a:prstClr val="black"/>
                </a:solidFill>
                <a:effectLst/>
                <a:uLnTx/>
                <a:uFillTx/>
                <a:latin typeface="Aptos" panose="02110004020202020204"/>
                <a:ea typeface="+mn-ea"/>
                <a:cs typeface="+mn-cs"/>
              </a:rPr>
              <a:t> IEEE/CVF Conference on Computer </a:t>
            </a:r>
            <a:r>
              <a:rPr kumimoji="0" lang="nl-NL" sz="1800" b="0" i="0" u="none" strike="noStrike" kern="1200" cap="none" spc="0" normalizeH="0" baseline="0" noProof="0" dirty="0" err="1">
                <a:ln>
                  <a:noFill/>
                </a:ln>
                <a:solidFill>
                  <a:prstClr val="black"/>
                </a:solidFill>
                <a:effectLst/>
                <a:uLnTx/>
                <a:uFillTx/>
                <a:latin typeface="Aptos" panose="02110004020202020204"/>
                <a:ea typeface="+mn-ea"/>
                <a:cs typeface="+mn-cs"/>
              </a:rPr>
              <a:t>Vision</a:t>
            </a:r>
            <a:r>
              <a:rPr kumimoji="0" lang="nl-NL" sz="1800" b="0"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nl-NL" sz="1800" b="0" i="0" u="none" strike="noStrike" kern="1200" cap="none" spc="0" normalizeH="0" baseline="0" noProof="0" dirty="0" err="1">
                <a:ln>
                  <a:noFill/>
                </a:ln>
                <a:solidFill>
                  <a:prstClr val="black"/>
                </a:solidFill>
                <a:effectLst/>
                <a:uLnTx/>
                <a:uFillTx/>
                <a:latin typeface="Aptos" panose="02110004020202020204"/>
                <a:ea typeface="+mn-ea"/>
                <a:cs typeface="+mn-cs"/>
              </a:rPr>
              <a:t>and</a:t>
            </a:r>
            <a:r>
              <a:rPr kumimoji="0" lang="nl-NL" sz="1800" b="0"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nl-NL" sz="1800" b="0" i="0" u="none" strike="noStrike" kern="1200" cap="none" spc="0" normalizeH="0" baseline="0" noProof="0" dirty="0" err="1">
                <a:ln>
                  <a:noFill/>
                </a:ln>
                <a:solidFill>
                  <a:prstClr val="black"/>
                </a:solidFill>
                <a:effectLst/>
                <a:uLnTx/>
                <a:uFillTx/>
                <a:latin typeface="Aptos" panose="02110004020202020204"/>
                <a:ea typeface="+mn-ea"/>
                <a:cs typeface="+mn-cs"/>
              </a:rPr>
              <a:t>Pattern</a:t>
            </a:r>
            <a:r>
              <a:rPr kumimoji="0" lang="nl-NL" sz="1800" b="0"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nl-NL" sz="1800" b="0" i="0" u="none" strike="noStrike" kern="1200" cap="none" spc="0" normalizeH="0" baseline="0" noProof="0" dirty="0" err="1">
                <a:ln>
                  <a:noFill/>
                </a:ln>
                <a:solidFill>
                  <a:prstClr val="black"/>
                </a:solidFill>
                <a:effectLst/>
                <a:uLnTx/>
                <a:uFillTx/>
                <a:latin typeface="Aptos" panose="02110004020202020204"/>
                <a:ea typeface="+mn-ea"/>
                <a:cs typeface="+mn-cs"/>
              </a:rPr>
              <a:t>Recognition</a:t>
            </a:r>
            <a:r>
              <a:rPr kumimoji="0" lang="nl-NL" sz="1800" b="0" i="0" u="none" strike="noStrike" kern="1200" cap="none" spc="0" normalizeH="0" baseline="0" noProof="0" dirty="0">
                <a:ln>
                  <a:noFill/>
                </a:ln>
                <a:solidFill>
                  <a:prstClr val="black"/>
                </a:solidFill>
                <a:effectLst/>
                <a:uLnTx/>
                <a:uFillTx/>
                <a:latin typeface="Aptos" panose="02110004020202020204"/>
                <a:ea typeface="+mn-ea"/>
                <a:cs typeface="+mn-cs"/>
              </a:rPr>
              <a:t>, pages 19764–19775, 2023.</a:t>
            </a:r>
          </a:p>
        </p:txBody>
      </p:sp>
      <p:sp>
        <p:nvSpPr>
          <p:cNvPr id="3" name="TextBox 2">
            <a:extLst>
              <a:ext uri="{FF2B5EF4-FFF2-40B4-BE49-F238E27FC236}">
                <a16:creationId xmlns:a16="http://schemas.microsoft.com/office/drawing/2014/main" id="{CBBFC1D0-7A4A-39C5-C7C3-7EF903F7030A}"/>
              </a:ext>
            </a:extLst>
          </p:cNvPr>
          <p:cNvSpPr txBox="1"/>
          <p:nvPr/>
        </p:nvSpPr>
        <p:spPr>
          <a:xfrm>
            <a:off x="389334" y="6019102"/>
            <a:ext cx="6122194"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err="1">
                <a:ln>
                  <a:noFill/>
                </a:ln>
                <a:solidFill>
                  <a:prstClr val="black"/>
                </a:solidFill>
                <a:effectLst/>
                <a:uLnTx/>
                <a:uFillTx/>
                <a:latin typeface="Aptos" panose="02110004020202020204"/>
                <a:ea typeface="+mn-ea"/>
                <a:cs typeface="+mn-cs"/>
              </a:rPr>
              <a:t>Azad</a:t>
            </a:r>
            <a:r>
              <a:rPr kumimoji="0" lang="nl-NL" sz="1800" b="0" i="0" u="none" strike="noStrike" kern="1200" cap="none" spc="0" normalizeH="0" baseline="0" noProof="0" dirty="0">
                <a:ln>
                  <a:noFill/>
                </a:ln>
                <a:solidFill>
                  <a:prstClr val="black"/>
                </a:solidFill>
                <a:effectLst/>
                <a:uLnTx/>
                <a:uFillTx/>
                <a:latin typeface="Aptos" panose="02110004020202020204"/>
                <a:ea typeface="+mn-ea"/>
                <a:cs typeface="+mn-cs"/>
              </a:rPr>
              <a:t> et al., 2023; </a:t>
            </a:r>
            <a:r>
              <a:rPr kumimoji="0" lang="nl-NL" sz="1800" b="0" i="0" u="none" strike="noStrike" kern="1200" cap="none" spc="0" normalizeH="0" baseline="0" noProof="0" dirty="0">
                <a:ln>
                  <a:noFill/>
                </a:ln>
                <a:solidFill>
                  <a:prstClr val="black"/>
                </a:solidFill>
                <a:effectLst/>
                <a:uLnTx/>
                <a:uFillTx/>
                <a:latin typeface="Aptos" panose="02110004020202020204"/>
                <a:ea typeface="+mn-ea"/>
                <a:cs typeface="+mn-cs"/>
                <a:hlinkClick r:id="rId4"/>
              </a:rPr>
              <a:t>https://doi.org/10.48550/arXiv.2310.18689</a:t>
            </a:r>
            <a:r>
              <a:rPr kumimoji="0" lang="nl-NL" sz="1800" b="0" i="0" u="none" strike="noStrike" kern="1200" cap="none" spc="0" normalizeH="0" baseline="0" noProof="0" dirty="0">
                <a:ln>
                  <a:noFill/>
                </a:ln>
                <a:solidFill>
                  <a:prstClr val="black"/>
                </a:solidFill>
                <a:effectLst/>
                <a:uLnTx/>
                <a:uFillTx/>
                <a:latin typeface="Aptos" panose="02110004020202020204"/>
                <a:ea typeface="+mn-ea"/>
                <a:cs typeface="+mn-cs"/>
              </a:rPr>
              <a:t> </a:t>
            </a:r>
          </a:p>
        </p:txBody>
      </p:sp>
    </p:spTree>
    <p:extLst>
      <p:ext uri="{BB962C8B-B14F-4D97-AF65-F5344CB8AC3E}">
        <p14:creationId xmlns:p14="http://schemas.microsoft.com/office/powerpoint/2010/main" val="194157640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66CF81-4B77-3D1A-7635-D96BCC3AA4E3}"/>
              </a:ext>
            </a:extLst>
          </p:cNvPr>
          <p:cNvSpPr>
            <a:spLocks noGrp="1"/>
          </p:cNvSpPr>
          <p:nvPr>
            <p:ph type="title"/>
          </p:nvPr>
        </p:nvSpPr>
        <p:spPr>
          <a:xfrm>
            <a:off x="152400" y="-226546"/>
            <a:ext cx="10515600" cy="1325563"/>
          </a:xfrm>
        </p:spPr>
        <p:txBody>
          <a:bodyPr/>
          <a:lstStyle/>
          <a:p>
            <a:r>
              <a:rPr lang="nl-NL" dirty="0"/>
              <a:t>We </a:t>
            </a:r>
            <a:r>
              <a:rPr lang="nl-NL" dirty="0" err="1"/>
              <a:t>can</a:t>
            </a:r>
            <a:r>
              <a:rPr lang="nl-NL" dirty="0"/>
              <a:t> do </a:t>
            </a:r>
            <a:r>
              <a:rPr lang="nl-NL" dirty="0" err="1"/>
              <a:t>the</a:t>
            </a:r>
            <a:r>
              <a:rPr lang="nl-NL" dirty="0"/>
              <a:t> </a:t>
            </a:r>
            <a:r>
              <a:rPr lang="nl-NL" dirty="0" err="1"/>
              <a:t>same</a:t>
            </a:r>
            <a:r>
              <a:rPr lang="nl-NL" dirty="0"/>
              <a:t> </a:t>
            </a:r>
            <a:r>
              <a:rPr lang="nl-NL" dirty="0" err="1"/>
              <a:t>for</a:t>
            </a:r>
            <a:r>
              <a:rPr lang="nl-NL" dirty="0"/>
              <a:t> </a:t>
            </a:r>
            <a:r>
              <a:rPr lang="nl-NL" dirty="0" err="1"/>
              <a:t>compounds</a:t>
            </a:r>
            <a:endParaRPr lang="nl-NL" dirty="0"/>
          </a:p>
        </p:txBody>
      </p:sp>
      <p:pic>
        <p:nvPicPr>
          <p:cNvPr id="5122" name="Picture 2">
            <a:extLst>
              <a:ext uri="{FF2B5EF4-FFF2-40B4-BE49-F238E27FC236}">
                <a16:creationId xmlns:a16="http://schemas.microsoft.com/office/drawing/2014/main" id="{107840AE-12FB-3177-98CE-AD69E5AAA0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1931" y="1099017"/>
            <a:ext cx="8112359" cy="54460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904053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1430ED-6A3C-999B-BFCC-E554BEF796F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F5B8DBA-0224-FC7E-99B5-D5EAAAE5FCBE}"/>
              </a:ext>
            </a:extLst>
          </p:cNvPr>
          <p:cNvSpPr>
            <a:spLocks noGrp="1"/>
          </p:cNvSpPr>
          <p:nvPr>
            <p:ph type="title"/>
          </p:nvPr>
        </p:nvSpPr>
        <p:spPr/>
        <p:txBody>
          <a:bodyPr/>
          <a:lstStyle/>
          <a:p>
            <a:r>
              <a:rPr lang="nl-NL" dirty="0" err="1"/>
              <a:t>Conditional</a:t>
            </a:r>
            <a:r>
              <a:rPr lang="nl-NL" dirty="0"/>
              <a:t> </a:t>
            </a:r>
            <a:r>
              <a:rPr lang="nl-NL" dirty="0" err="1"/>
              <a:t>predictions</a:t>
            </a:r>
            <a:r>
              <a:rPr lang="nl-NL" dirty="0"/>
              <a:t> </a:t>
            </a:r>
            <a:r>
              <a:rPr lang="nl-NL" dirty="0" err="1"/>
              <a:t>from</a:t>
            </a:r>
            <a:r>
              <a:rPr lang="nl-NL" dirty="0"/>
              <a:t> VAE model (output)</a:t>
            </a:r>
          </a:p>
        </p:txBody>
      </p:sp>
      <p:sp>
        <p:nvSpPr>
          <p:cNvPr id="15" name="Content Placeholder 14">
            <a:extLst>
              <a:ext uri="{FF2B5EF4-FFF2-40B4-BE49-F238E27FC236}">
                <a16:creationId xmlns:a16="http://schemas.microsoft.com/office/drawing/2014/main" id="{3611ECFE-9C1A-B1E0-F9CE-A3E9D6AF385E}"/>
              </a:ext>
            </a:extLst>
          </p:cNvPr>
          <p:cNvSpPr>
            <a:spLocks noGrp="1"/>
          </p:cNvSpPr>
          <p:nvPr>
            <p:ph idx="1"/>
          </p:nvPr>
        </p:nvSpPr>
        <p:spPr>
          <a:xfrm>
            <a:off x="7781364" y="1825625"/>
            <a:ext cx="3572435" cy="4351338"/>
          </a:xfrm>
        </p:spPr>
        <p:txBody>
          <a:bodyPr/>
          <a:lstStyle/>
          <a:p>
            <a:r>
              <a:rPr lang="nl-NL" dirty="0"/>
              <a:t>input: </a:t>
            </a:r>
            <a:r>
              <a:rPr lang="nl-NL" dirty="0" err="1"/>
              <a:t>InChI</a:t>
            </a:r>
            <a:r>
              <a:rPr lang="nl-NL" dirty="0"/>
              <a:t> + </a:t>
            </a:r>
            <a:r>
              <a:rPr lang="nl-NL" dirty="0" err="1"/>
              <a:t>properties</a:t>
            </a:r>
            <a:r>
              <a:rPr lang="nl-NL" dirty="0"/>
              <a:t> of </a:t>
            </a:r>
            <a:r>
              <a:rPr lang="nl-NL" dirty="0" err="1"/>
              <a:t>choice</a:t>
            </a:r>
            <a:r>
              <a:rPr lang="nl-NL" dirty="0"/>
              <a:t>.</a:t>
            </a:r>
          </a:p>
          <a:p>
            <a:endParaRPr lang="nl-NL" dirty="0"/>
          </a:p>
        </p:txBody>
      </p:sp>
      <p:sp>
        <p:nvSpPr>
          <p:cNvPr id="4" name="Triangle 3">
            <a:extLst>
              <a:ext uri="{FF2B5EF4-FFF2-40B4-BE49-F238E27FC236}">
                <a16:creationId xmlns:a16="http://schemas.microsoft.com/office/drawing/2014/main" id="{C9E0CAC1-CC2A-5CCC-5E4D-7DC6701D1263}"/>
              </a:ext>
            </a:extLst>
          </p:cNvPr>
          <p:cNvSpPr/>
          <p:nvPr/>
        </p:nvSpPr>
        <p:spPr>
          <a:xfrm>
            <a:off x="810485" y="2043953"/>
            <a:ext cx="1520337" cy="806823"/>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5" name="Diamond 4">
            <a:extLst>
              <a:ext uri="{FF2B5EF4-FFF2-40B4-BE49-F238E27FC236}">
                <a16:creationId xmlns:a16="http://schemas.microsoft.com/office/drawing/2014/main" id="{4778C2F6-62B7-521D-55D5-3A6098A76207}"/>
              </a:ext>
            </a:extLst>
          </p:cNvPr>
          <p:cNvSpPr/>
          <p:nvPr/>
        </p:nvSpPr>
        <p:spPr>
          <a:xfrm>
            <a:off x="824757" y="4209143"/>
            <a:ext cx="1662314" cy="943428"/>
          </a:xfrm>
          <a:prstGeom prst="diamon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6" name="TextBox 5">
            <a:extLst>
              <a:ext uri="{FF2B5EF4-FFF2-40B4-BE49-F238E27FC236}">
                <a16:creationId xmlns:a16="http://schemas.microsoft.com/office/drawing/2014/main" id="{6D13F781-1FE0-3A3B-EBDB-C9A01CFE471A}"/>
              </a:ext>
            </a:extLst>
          </p:cNvPr>
          <p:cNvSpPr txBox="1"/>
          <p:nvPr/>
        </p:nvSpPr>
        <p:spPr>
          <a:xfrm>
            <a:off x="885374" y="2815775"/>
            <a:ext cx="142058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black"/>
                </a:solidFill>
                <a:effectLst/>
                <a:uLnTx/>
                <a:uFillTx/>
                <a:latin typeface="Aptos" panose="02110004020202020204"/>
                <a:ea typeface="+mn-ea"/>
                <a:cs typeface="+mn-cs"/>
              </a:rPr>
              <a:t>compound x</a:t>
            </a:r>
          </a:p>
        </p:txBody>
      </p:sp>
      <p:sp>
        <p:nvSpPr>
          <p:cNvPr id="7" name="TextBox 6">
            <a:extLst>
              <a:ext uri="{FF2B5EF4-FFF2-40B4-BE49-F238E27FC236}">
                <a16:creationId xmlns:a16="http://schemas.microsoft.com/office/drawing/2014/main" id="{E5793705-562C-559E-1A5E-802E0095D5A8}"/>
              </a:ext>
            </a:extLst>
          </p:cNvPr>
          <p:cNvSpPr txBox="1"/>
          <p:nvPr/>
        </p:nvSpPr>
        <p:spPr>
          <a:xfrm>
            <a:off x="957944" y="5197829"/>
            <a:ext cx="142218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black"/>
                </a:solidFill>
                <a:effectLst/>
                <a:uLnTx/>
                <a:uFillTx/>
                <a:latin typeface="Aptos" panose="02110004020202020204"/>
                <a:ea typeface="+mn-ea"/>
                <a:cs typeface="+mn-cs"/>
              </a:rPr>
              <a:t>compound y</a:t>
            </a:r>
          </a:p>
        </p:txBody>
      </p:sp>
      <p:sp>
        <p:nvSpPr>
          <p:cNvPr id="8" name="Cross 7">
            <a:extLst>
              <a:ext uri="{FF2B5EF4-FFF2-40B4-BE49-F238E27FC236}">
                <a16:creationId xmlns:a16="http://schemas.microsoft.com/office/drawing/2014/main" id="{CF536E7E-2A00-D9FB-8818-FD5344BD02B7}"/>
              </a:ext>
            </a:extLst>
          </p:cNvPr>
          <p:cNvSpPr/>
          <p:nvPr/>
        </p:nvSpPr>
        <p:spPr>
          <a:xfrm>
            <a:off x="3164116" y="2306820"/>
            <a:ext cx="725715" cy="691135"/>
          </a:xfrm>
          <a:prstGeom prst="plus">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9" name="Pie 8">
            <a:extLst>
              <a:ext uri="{FF2B5EF4-FFF2-40B4-BE49-F238E27FC236}">
                <a16:creationId xmlns:a16="http://schemas.microsoft.com/office/drawing/2014/main" id="{6E75FB29-3F37-63C4-B20F-853E318A985C}"/>
              </a:ext>
            </a:extLst>
          </p:cNvPr>
          <p:cNvSpPr/>
          <p:nvPr/>
        </p:nvSpPr>
        <p:spPr>
          <a:xfrm>
            <a:off x="4251589" y="2266160"/>
            <a:ext cx="841829" cy="777293"/>
          </a:xfrm>
          <a:prstGeom prst="pi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10" name="Regular Pentagon 9">
            <a:extLst>
              <a:ext uri="{FF2B5EF4-FFF2-40B4-BE49-F238E27FC236}">
                <a16:creationId xmlns:a16="http://schemas.microsoft.com/office/drawing/2014/main" id="{2B699E4C-13D2-1E60-BB38-B75FEE9C561D}"/>
              </a:ext>
            </a:extLst>
          </p:cNvPr>
          <p:cNvSpPr/>
          <p:nvPr/>
        </p:nvSpPr>
        <p:spPr>
          <a:xfrm>
            <a:off x="5477858" y="2286640"/>
            <a:ext cx="725715" cy="611306"/>
          </a:xfrm>
          <a:prstGeom prst="pentagon">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11" name="Cross 10">
            <a:extLst>
              <a:ext uri="{FF2B5EF4-FFF2-40B4-BE49-F238E27FC236}">
                <a16:creationId xmlns:a16="http://schemas.microsoft.com/office/drawing/2014/main" id="{B1B836E8-54A4-6CAA-4835-3813015577D2}"/>
              </a:ext>
            </a:extLst>
          </p:cNvPr>
          <p:cNvSpPr/>
          <p:nvPr/>
        </p:nvSpPr>
        <p:spPr>
          <a:xfrm>
            <a:off x="3222171" y="4273041"/>
            <a:ext cx="725715" cy="691135"/>
          </a:xfrm>
          <a:prstGeom prst="plus">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2" name="Pie 11">
            <a:extLst>
              <a:ext uri="{FF2B5EF4-FFF2-40B4-BE49-F238E27FC236}">
                <a16:creationId xmlns:a16="http://schemas.microsoft.com/office/drawing/2014/main" id="{145E3380-3129-313A-A219-59B1160162AE}"/>
              </a:ext>
            </a:extLst>
          </p:cNvPr>
          <p:cNvSpPr/>
          <p:nvPr/>
        </p:nvSpPr>
        <p:spPr>
          <a:xfrm>
            <a:off x="4306472" y="4214985"/>
            <a:ext cx="841829" cy="777293"/>
          </a:xfrm>
          <a:prstGeom prst="pi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13" name="Regular Pentagon 12">
            <a:extLst>
              <a:ext uri="{FF2B5EF4-FFF2-40B4-BE49-F238E27FC236}">
                <a16:creationId xmlns:a16="http://schemas.microsoft.com/office/drawing/2014/main" id="{379B6590-63E5-A355-DB08-F36FE1A57F1D}"/>
              </a:ext>
            </a:extLst>
          </p:cNvPr>
          <p:cNvSpPr/>
          <p:nvPr/>
        </p:nvSpPr>
        <p:spPr>
          <a:xfrm>
            <a:off x="5492371" y="4225870"/>
            <a:ext cx="725715" cy="611306"/>
          </a:xfrm>
          <a:prstGeom prst="pentagon">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14" name="TextBox 13">
            <a:extLst>
              <a:ext uri="{FF2B5EF4-FFF2-40B4-BE49-F238E27FC236}">
                <a16:creationId xmlns:a16="http://schemas.microsoft.com/office/drawing/2014/main" id="{0BBBDFBC-F010-37E2-75C2-7FD12D4AC51C}"/>
              </a:ext>
            </a:extLst>
          </p:cNvPr>
          <p:cNvSpPr txBox="1"/>
          <p:nvPr/>
        </p:nvSpPr>
        <p:spPr>
          <a:xfrm>
            <a:off x="4064851" y="5090766"/>
            <a:ext cx="120744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err="1">
                <a:ln>
                  <a:noFill/>
                </a:ln>
                <a:solidFill>
                  <a:prstClr val="black"/>
                </a:solidFill>
                <a:effectLst/>
                <a:uLnTx/>
                <a:uFillTx/>
                <a:latin typeface="Aptos" panose="02110004020202020204"/>
                <a:ea typeface="+mn-ea"/>
                <a:cs typeface="+mn-cs"/>
              </a:rPr>
              <a:t>properties</a:t>
            </a:r>
            <a:endParaRPr kumimoji="0" lang="nl-NL"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3" name="TextBox 2">
            <a:extLst>
              <a:ext uri="{FF2B5EF4-FFF2-40B4-BE49-F238E27FC236}">
                <a16:creationId xmlns:a16="http://schemas.microsoft.com/office/drawing/2014/main" id="{E058A120-52F9-D395-6C9A-7B7BCB7574F4}"/>
              </a:ext>
            </a:extLst>
          </p:cNvPr>
          <p:cNvSpPr txBox="1"/>
          <p:nvPr/>
        </p:nvSpPr>
        <p:spPr>
          <a:xfrm>
            <a:off x="3017404" y="3839811"/>
            <a:ext cx="113524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black"/>
                </a:solidFill>
                <a:effectLst/>
                <a:uLnTx/>
                <a:uFillTx/>
                <a:latin typeface="Aptos" panose="02110004020202020204"/>
                <a:ea typeface="+mn-ea"/>
                <a:cs typeface="+mn-cs"/>
              </a:rPr>
              <a:t>P(1)=0.32</a:t>
            </a:r>
          </a:p>
        </p:txBody>
      </p:sp>
      <p:sp>
        <p:nvSpPr>
          <p:cNvPr id="16" name="TextBox 15">
            <a:extLst>
              <a:ext uri="{FF2B5EF4-FFF2-40B4-BE49-F238E27FC236}">
                <a16:creationId xmlns:a16="http://schemas.microsoft.com/office/drawing/2014/main" id="{E8C09323-B29E-0004-9919-E192C2497ED1}"/>
              </a:ext>
            </a:extLst>
          </p:cNvPr>
          <p:cNvSpPr txBox="1"/>
          <p:nvPr/>
        </p:nvSpPr>
        <p:spPr>
          <a:xfrm>
            <a:off x="4155921" y="3812917"/>
            <a:ext cx="113524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black"/>
                </a:solidFill>
                <a:effectLst/>
                <a:uLnTx/>
                <a:uFillTx/>
                <a:latin typeface="Aptos" panose="02110004020202020204"/>
                <a:ea typeface="+mn-ea"/>
                <a:cs typeface="+mn-cs"/>
              </a:rPr>
              <a:t>P(2)=0.22</a:t>
            </a:r>
          </a:p>
        </p:txBody>
      </p:sp>
      <p:sp>
        <p:nvSpPr>
          <p:cNvPr id="17" name="TextBox 16">
            <a:extLst>
              <a:ext uri="{FF2B5EF4-FFF2-40B4-BE49-F238E27FC236}">
                <a16:creationId xmlns:a16="http://schemas.microsoft.com/office/drawing/2014/main" id="{57CA25BB-C33B-8D3E-CA4C-0BE37D555637}"/>
              </a:ext>
            </a:extLst>
          </p:cNvPr>
          <p:cNvSpPr txBox="1"/>
          <p:nvPr/>
        </p:nvSpPr>
        <p:spPr>
          <a:xfrm>
            <a:off x="5312365" y="3821884"/>
            <a:ext cx="113524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black"/>
                </a:solidFill>
                <a:effectLst/>
                <a:uLnTx/>
                <a:uFillTx/>
                <a:latin typeface="Aptos" panose="02110004020202020204"/>
                <a:ea typeface="+mn-ea"/>
                <a:cs typeface="+mn-cs"/>
              </a:rPr>
              <a:t>P(2)=0.82</a:t>
            </a:r>
          </a:p>
        </p:txBody>
      </p:sp>
      <p:sp>
        <p:nvSpPr>
          <p:cNvPr id="18" name="TextBox 17">
            <a:extLst>
              <a:ext uri="{FF2B5EF4-FFF2-40B4-BE49-F238E27FC236}">
                <a16:creationId xmlns:a16="http://schemas.microsoft.com/office/drawing/2014/main" id="{3FF45AD9-2B12-8E0D-94D4-CC5000721BC4}"/>
              </a:ext>
            </a:extLst>
          </p:cNvPr>
          <p:cNvSpPr txBox="1"/>
          <p:nvPr/>
        </p:nvSpPr>
        <p:spPr>
          <a:xfrm>
            <a:off x="2936725" y="1912405"/>
            <a:ext cx="113524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black"/>
                </a:solidFill>
                <a:effectLst/>
                <a:uLnTx/>
                <a:uFillTx/>
                <a:latin typeface="Aptos" panose="02110004020202020204"/>
                <a:ea typeface="+mn-ea"/>
                <a:cs typeface="+mn-cs"/>
              </a:rPr>
              <a:t>P(1)=0.92</a:t>
            </a:r>
          </a:p>
        </p:txBody>
      </p:sp>
      <p:sp>
        <p:nvSpPr>
          <p:cNvPr id="19" name="TextBox 18">
            <a:extLst>
              <a:ext uri="{FF2B5EF4-FFF2-40B4-BE49-F238E27FC236}">
                <a16:creationId xmlns:a16="http://schemas.microsoft.com/office/drawing/2014/main" id="{46F56F38-90BC-1D38-CAF7-9CFBDB8E018A}"/>
              </a:ext>
            </a:extLst>
          </p:cNvPr>
          <p:cNvSpPr txBox="1"/>
          <p:nvPr/>
        </p:nvSpPr>
        <p:spPr>
          <a:xfrm>
            <a:off x="4075242" y="1885511"/>
            <a:ext cx="113524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black"/>
                </a:solidFill>
                <a:effectLst/>
                <a:uLnTx/>
                <a:uFillTx/>
                <a:latin typeface="Aptos" panose="02110004020202020204"/>
                <a:ea typeface="+mn-ea"/>
                <a:cs typeface="+mn-cs"/>
              </a:rPr>
              <a:t>P(2)=0.22</a:t>
            </a:r>
          </a:p>
        </p:txBody>
      </p:sp>
      <p:sp>
        <p:nvSpPr>
          <p:cNvPr id="20" name="TextBox 19">
            <a:extLst>
              <a:ext uri="{FF2B5EF4-FFF2-40B4-BE49-F238E27FC236}">
                <a16:creationId xmlns:a16="http://schemas.microsoft.com/office/drawing/2014/main" id="{0AE71656-6DEF-88A7-DE9B-A6C1D75AB703}"/>
              </a:ext>
            </a:extLst>
          </p:cNvPr>
          <p:cNvSpPr txBox="1"/>
          <p:nvPr/>
        </p:nvSpPr>
        <p:spPr>
          <a:xfrm>
            <a:off x="5231686" y="1894478"/>
            <a:ext cx="113524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black"/>
                </a:solidFill>
                <a:effectLst/>
                <a:uLnTx/>
                <a:uFillTx/>
                <a:latin typeface="Aptos" panose="02110004020202020204"/>
                <a:ea typeface="+mn-ea"/>
                <a:cs typeface="+mn-cs"/>
              </a:rPr>
              <a:t>P(2)=0.12</a:t>
            </a:r>
          </a:p>
        </p:txBody>
      </p:sp>
    </p:spTree>
    <p:extLst>
      <p:ext uri="{BB962C8B-B14F-4D97-AF65-F5344CB8AC3E}">
        <p14:creationId xmlns:p14="http://schemas.microsoft.com/office/powerpoint/2010/main" val="8802292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BDBF76-7DB4-940B-4C9B-486E48DCEC75}"/>
              </a:ext>
            </a:extLst>
          </p:cNvPr>
          <p:cNvSpPr>
            <a:spLocks noGrp="1"/>
          </p:cNvSpPr>
          <p:nvPr>
            <p:ph type="title"/>
          </p:nvPr>
        </p:nvSpPr>
        <p:spPr>
          <a:xfrm>
            <a:off x="327586" y="-106845"/>
            <a:ext cx="10515600" cy="1325563"/>
          </a:xfrm>
        </p:spPr>
        <p:txBody>
          <a:bodyPr/>
          <a:lstStyle/>
          <a:p>
            <a:r>
              <a:rPr lang="nl-NL" dirty="0" err="1"/>
              <a:t>Predicting</a:t>
            </a:r>
            <a:r>
              <a:rPr lang="nl-NL" dirty="0"/>
              <a:t> hazard </a:t>
            </a:r>
            <a:r>
              <a:rPr lang="nl-NL" dirty="0" err="1"/>
              <a:t>based</a:t>
            </a:r>
            <a:r>
              <a:rPr lang="nl-NL" dirty="0"/>
              <a:t> on </a:t>
            </a:r>
            <a:r>
              <a:rPr lang="nl-NL" dirty="0" err="1"/>
              <a:t>structure</a:t>
            </a:r>
            <a:r>
              <a:rPr lang="nl-NL" dirty="0"/>
              <a:t>; QSAR</a:t>
            </a:r>
          </a:p>
        </p:txBody>
      </p:sp>
      <p:pic>
        <p:nvPicPr>
          <p:cNvPr id="1026" name="Picture 2" descr="Fig. 2">
            <a:extLst>
              <a:ext uri="{FF2B5EF4-FFF2-40B4-BE49-F238E27FC236}">
                <a16:creationId xmlns:a16="http://schemas.microsoft.com/office/drawing/2014/main" id="{B2894EDE-33FD-9E8B-55E6-BAD570CB291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218718"/>
            <a:ext cx="7274485" cy="484263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Receptor Tyrosine Kinases (Newer Version)">
            <a:extLst>
              <a:ext uri="{FF2B5EF4-FFF2-40B4-BE49-F238E27FC236}">
                <a16:creationId xmlns:a16="http://schemas.microsoft.com/office/drawing/2014/main" id="{93FD1DC6-6CE8-5EE9-BBC5-74FAC69E09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69384" y="1362152"/>
            <a:ext cx="3300089" cy="18563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Capturing the shape-shifting SARS-CoV-2 spike protein - Boston Children's  Answers">
            <a:extLst>
              <a:ext uri="{FF2B5EF4-FFF2-40B4-BE49-F238E27FC236}">
                <a16:creationId xmlns:a16="http://schemas.microsoft.com/office/drawing/2014/main" id="{7FADDFA2-4A92-3978-8D1E-A0BF64BC495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69384" y="3639549"/>
            <a:ext cx="3300089" cy="2062556"/>
          </a:xfrm>
          <a:prstGeom prst="rect">
            <a:avLst/>
          </a:prstGeom>
          <a:noFill/>
          <a:extLst>
            <a:ext uri="{909E8E84-426E-40DD-AFC4-6F175D3DCCD1}">
              <a14:hiddenFill xmlns:a14="http://schemas.microsoft.com/office/drawing/2010/main">
                <a:solidFill>
                  <a:srgbClr val="FFFFFF"/>
                </a:solidFill>
              </a14:hiddenFill>
            </a:ext>
          </a:extLst>
        </p:spPr>
      </p:pic>
      <p:sp>
        <p:nvSpPr>
          <p:cNvPr id="4" name="Left-right Arrow 3">
            <a:extLst>
              <a:ext uri="{FF2B5EF4-FFF2-40B4-BE49-F238E27FC236}">
                <a16:creationId xmlns:a16="http://schemas.microsoft.com/office/drawing/2014/main" id="{9999D393-3E23-5796-9BD6-574800406ACD}"/>
              </a:ext>
            </a:extLst>
          </p:cNvPr>
          <p:cNvSpPr/>
          <p:nvPr/>
        </p:nvSpPr>
        <p:spPr>
          <a:xfrm>
            <a:off x="7365249" y="2940424"/>
            <a:ext cx="1160593" cy="860611"/>
          </a:xfrm>
          <a:prstGeom prst="lef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5" name="TextBox 4">
            <a:extLst>
              <a:ext uri="{FF2B5EF4-FFF2-40B4-BE49-F238E27FC236}">
                <a16:creationId xmlns:a16="http://schemas.microsoft.com/office/drawing/2014/main" id="{0A729525-CD47-5C0F-3817-5E14C4068418}"/>
              </a:ext>
            </a:extLst>
          </p:cNvPr>
          <p:cNvSpPr txBox="1"/>
          <p:nvPr/>
        </p:nvSpPr>
        <p:spPr>
          <a:xfrm>
            <a:off x="7673675" y="3904343"/>
            <a:ext cx="543739" cy="92333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5400" b="1" i="0" u="none" strike="noStrike" kern="1200" cap="none" spc="0" normalizeH="0" baseline="0" noProof="0" dirty="0">
                <a:ln>
                  <a:noFill/>
                </a:ln>
                <a:solidFill>
                  <a:prstClr val="black"/>
                </a:solidFill>
                <a:effectLst/>
                <a:uLnTx/>
                <a:uFillTx/>
                <a:latin typeface="Aptos" panose="02110004020202020204"/>
                <a:ea typeface="+mn-ea"/>
                <a:cs typeface="+mn-cs"/>
              </a:rPr>
              <a:t>?</a:t>
            </a:r>
          </a:p>
        </p:txBody>
      </p:sp>
    </p:spTree>
    <p:extLst>
      <p:ext uri="{BB962C8B-B14F-4D97-AF65-F5344CB8AC3E}">
        <p14:creationId xmlns:p14="http://schemas.microsoft.com/office/powerpoint/2010/main" val="394338592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343" name="Rectangle 14342">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E19DFDB-5BB9-24DF-9206-8F76FCC3B34E}"/>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Conditional VAE; drug design</a:t>
            </a:r>
          </a:p>
        </p:txBody>
      </p:sp>
      <p:pic>
        <p:nvPicPr>
          <p:cNvPr id="14338" name="Picture 2" descr="Fig. 2">
            <a:extLst>
              <a:ext uri="{FF2B5EF4-FFF2-40B4-BE49-F238E27FC236}">
                <a16:creationId xmlns:a16="http://schemas.microsoft.com/office/drawing/2014/main" id="{F07A5BA8-91C0-B522-6589-58BC3CA2AD1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1240531" y="1546891"/>
            <a:ext cx="9710937" cy="4394199"/>
          </a:xfrm>
          <a:prstGeom prst="rect">
            <a:avLst/>
          </a:prstGeom>
          <a:noFill/>
          <a:extLst>
            <a:ext uri="{909E8E84-426E-40DD-AFC4-6F175D3DCCD1}">
              <a14:hiddenFill xmlns:a14="http://schemas.microsoft.com/office/drawing/2010/main">
                <a:solidFill>
                  <a:srgbClr val="FFFFFF"/>
                </a:solidFill>
              </a14:hiddenFill>
            </a:ext>
          </a:extLst>
        </p:spPr>
      </p:pic>
      <p:sp>
        <p:nvSpPr>
          <p:cNvPr id="6" name="Slide Number Placeholder 5">
            <a:extLst>
              <a:ext uri="{FF2B5EF4-FFF2-40B4-BE49-F238E27FC236}">
                <a16:creationId xmlns:a16="http://schemas.microsoft.com/office/drawing/2014/main" id="{B46C4239-6088-A485-1B94-B3C6AB04D017}"/>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A39C17D2-13B9-4643-8B86-513E5F8E7A04}"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35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A5AA3C06-258B-E955-57CB-55152868C3F3}"/>
              </a:ext>
            </a:extLst>
          </p:cNvPr>
          <p:cNvSpPr txBox="1"/>
          <p:nvPr/>
        </p:nvSpPr>
        <p:spPr>
          <a:xfrm>
            <a:off x="31403" y="5894685"/>
            <a:ext cx="11484322" cy="92333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Kim, H., Ko, S., Kim, B. J., Ryu, S. J., &amp; Ahn, J. (2022). Predicting chemical structure using reinforcement learning with a stack-augmented conditional variational autoencoder. </a:t>
            </a:r>
            <a:r>
              <a:rPr kumimoji="0" lang="en-GB" sz="1800" b="0" i="1" u="none" strike="noStrike" kern="1200" cap="none" spc="0" normalizeH="0" baseline="0" noProof="0" dirty="0">
                <a:ln>
                  <a:noFill/>
                </a:ln>
                <a:solidFill>
                  <a:prstClr val="black"/>
                </a:solidFill>
                <a:effectLst/>
                <a:uLnTx/>
                <a:uFillTx/>
                <a:latin typeface="Calibri" panose="020F0502020204030204"/>
                <a:ea typeface="+mn-ea"/>
                <a:cs typeface="+mn-cs"/>
              </a:rPr>
              <a:t>Journal of cheminformatics</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GB" sz="1800" b="0" i="1" u="none" strike="noStrike" kern="1200" cap="none" spc="0" normalizeH="0" baseline="0" noProof="0" dirty="0">
                <a:ln>
                  <a:noFill/>
                </a:ln>
                <a:solidFill>
                  <a:prstClr val="black"/>
                </a:solidFill>
                <a:effectLst/>
                <a:uLnTx/>
                <a:uFillTx/>
                <a:latin typeface="Calibri" panose="020F0502020204030204"/>
                <a:ea typeface="+mn-ea"/>
                <a:cs typeface="+mn-cs"/>
              </a:rPr>
              <a:t>14</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 83. https://</a:t>
            </a:r>
            <a:r>
              <a:rPr kumimoji="0" lang="en-GB" sz="1800" b="0" i="0" u="none" strike="noStrike" kern="1200" cap="none" spc="0" normalizeH="0" baseline="0" noProof="0" dirty="0" err="1">
                <a:ln>
                  <a:noFill/>
                </a:ln>
                <a:solidFill>
                  <a:prstClr val="black"/>
                </a:solidFill>
                <a:effectLst/>
                <a:uLnTx/>
                <a:uFillTx/>
                <a:latin typeface="Calibri" panose="020F0502020204030204"/>
                <a:ea typeface="+mn-ea"/>
                <a:cs typeface="+mn-cs"/>
              </a:rPr>
              <a:t>doi.org</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/10.1186/s13321-022-00666-9</a:t>
            </a:r>
          </a:p>
        </p:txBody>
      </p:sp>
    </p:spTree>
    <p:extLst>
      <p:ext uri="{BB962C8B-B14F-4D97-AF65-F5344CB8AC3E}">
        <p14:creationId xmlns:p14="http://schemas.microsoft.com/office/powerpoint/2010/main" val="425652148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CAB540-A722-8C6C-7051-00AA2B17D0E0}"/>
              </a:ext>
            </a:extLst>
          </p:cNvPr>
          <p:cNvSpPr>
            <a:spLocks noGrp="1"/>
          </p:cNvSpPr>
          <p:nvPr>
            <p:ph type="title"/>
          </p:nvPr>
        </p:nvSpPr>
        <p:spPr/>
        <p:txBody>
          <a:bodyPr/>
          <a:lstStyle/>
          <a:p>
            <a:r>
              <a:rPr lang="nl-NL" dirty="0"/>
              <a:t>QSAR – </a:t>
            </a:r>
            <a:r>
              <a:rPr lang="nl-NL" dirty="0" err="1"/>
              <a:t>quatitative</a:t>
            </a:r>
            <a:r>
              <a:rPr lang="nl-NL" dirty="0"/>
              <a:t> </a:t>
            </a:r>
            <a:r>
              <a:rPr lang="nl-NL" dirty="0" err="1"/>
              <a:t>structure-activity</a:t>
            </a:r>
            <a:r>
              <a:rPr lang="nl-NL" dirty="0"/>
              <a:t> </a:t>
            </a:r>
            <a:r>
              <a:rPr lang="nl-NL" dirty="0" err="1"/>
              <a:t>relationships</a:t>
            </a:r>
            <a:endParaRPr lang="nl-NL" dirty="0"/>
          </a:p>
        </p:txBody>
      </p:sp>
      <p:sp>
        <p:nvSpPr>
          <p:cNvPr id="3" name="Content Placeholder 2">
            <a:extLst>
              <a:ext uri="{FF2B5EF4-FFF2-40B4-BE49-F238E27FC236}">
                <a16:creationId xmlns:a16="http://schemas.microsoft.com/office/drawing/2014/main" id="{0B5334B5-7066-06FE-5F0D-7581C3EB829C}"/>
              </a:ext>
            </a:extLst>
          </p:cNvPr>
          <p:cNvSpPr>
            <a:spLocks noGrp="1"/>
          </p:cNvSpPr>
          <p:nvPr>
            <p:ph idx="1"/>
          </p:nvPr>
        </p:nvSpPr>
        <p:spPr/>
        <p:txBody>
          <a:bodyPr/>
          <a:lstStyle/>
          <a:p>
            <a:r>
              <a:rPr lang="nl-NL" dirty="0"/>
              <a:t>Classic: </a:t>
            </a:r>
            <a:r>
              <a:rPr lang="nl-NL" dirty="0" err="1"/>
              <a:t>Uses</a:t>
            </a:r>
            <a:r>
              <a:rPr lang="nl-NL" dirty="0"/>
              <a:t> </a:t>
            </a:r>
            <a:r>
              <a:rPr lang="nl-NL" dirty="0" err="1"/>
              <a:t>only</a:t>
            </a:r>
            <a:r>
              <a:rPr lang="nl-NL" dirty="0"/>
              <a:t> </a:t>
            </a:r>
            <a:r>
              <a:rPr lang="nl-NL" dirty="0" err="1"/>
              <a:t>structural</a:t>
            </a:r>
            <a:r>
              <a:rPr lang="nl-NL" dirty="0"/>
              <a:t> information </a:t>
            </a:r>
            <a:r>
              <a:rPr lang="nl-NL" dirty="0" err="1"/>
              <a:t>to</a:t>
            </a:r>
            <a:r>
              <a:rPr lang="nl-NL" dirty="0"/>
              <a:t> </a:t>
            </a:r>
            <a:r>
              <a:rPr lang="nl-NL" dirty="0" err="1"/>
              <a:t>predict</a:t>
            </a:r>
            <a:r>
              <a:rPr lang="nl-NL" dirty="0"/>
              <a:t> ‘</a:t>
            </a:r>
            <a:r>
              <a:rPr lang="nl-NL" dirty="0" err="1"/>
              <a:t>biological</a:t>
            </a:r>
            <a:r>
              <a:rPr lang="nl-NL" dirty="0"/>
              <a:t>’ </a:t>
            </a:r>
            <a:r>
              <a:rPr lang="nl-NL" dirty="0" err="1"/>
              <a:t>properties</a:t>
            </a:r>
            <a:endParaRPr lang="nl-NL" dirty="0"/>
          </a:p>
          <a:p>
            <a:r>
              <a:rPr lang="nl-NL" dirty="0" err="1"/>
              <a:t>Embedding</a:t>
            </a:r>
            <a:r>
              <a:rPr lang="nl-NL" dirty="0"/>
              <a:t> </a:t>
            </a:r>
            <a:r>
              <a:rPr lang="nl-NL" dirty="0" err="1"/>
              <a:t>structure</a:t>
            </a:r>
            <a:r>
              <a:rPr lang="nl-NL" dirty="0"/>
              <a:t> </a:t>
            </a:r>
            <a:r>
              <a:rPr lang="nl-NL" dirty="0" err="1"/>
              <a:t>based</a:t>
            </a:r>
            <a:r>
              <a:rPr lang="nl-NL" dirty="0"/>
              <a:t> on </a:t>
            </a:r>
            <a:r>
              <a:rPr lang="nl-NL" dirty="0" err="1"/>
              <a:t>substructures</a:t>
            </a:r>
            <a:r>
              <a:rPr lang="nl-NL" dirty="0"/>
              <a:t>; </a:t>
            </a:r>
            <a:r>
              <a:rPr lang="nl-NL" dirty="0" err="1"/>
              <a:t>sparsity</a:t>
            </a:r>
            <a:endParaRPr lang="nl-NL" dirty="0"/>
          </a:p>
          <a:p>
            <a:endParaRPr lang="nl-NL" dirty="0"/>
          </a:p>
          <a:p>
            <a:r>
              <a:rPr lang="nl-NL" dirty="0"/>
              <a:t>How </a:t>
            </a:r>
            <a:r>
              <a:rPr lang="nl-NL" dirty="0" err="1"/>
              <a:t>to</a:t>
            </a:r>
            <a:r>
              <a:rPr lang="nl-NL" dirty="0"/>
              <a:t> </a:t>
            </a:r>
            <a:r>
              <a:rPr lang="nl-NL" dirty="0" err="1"/>
              <a:t>use</a:t>
            </a:r>
            <a:r>
              <a:rPr lang="nl-NL" dirty="0"/>
              <a:t> </a:t>
            </a:r>
            <a:r>
              <a:rPr lang="nl-NL" dirty="0" err="1"/>
              <a:t>exisiting</a:t>
            </a:r>
            <a:r>
              <a:rPr lang="nl-NL" dirty="0"/>
              <a:t> ‘</a:t>
            </a:r>
            <a:r>
              <a:rPr lang="nl-NL" dirty="0" err="1"/>
              <a:t>biological</a:t>
            </a:r>
            <a:r>
              <a:rPr lang="nl-NL" dirty="0"/>
              <a:t>’ &amp; ‘</a:t>
            </a:r>
            <a:r>
              <a:rPr lang="nl-NL" dirty="0" err="1"/>
              <a:t>toxicological</a:t>
            </a:r>
            <a:r>
              <a:rPr lang="nl-NL" dirty="0"/>
              <a:t>’ </a:t>
            </a:r>
            <a:r>
              <a:rPr lang="nl-NL" dirty="0" err="1"/>
              <a:t>knowledge</a:t>
            </a:r>
            <a:r>
              <a:rPr lang="nl-NL" dirty="0"/>
              <a:t>’?</a:t>
            </a:r>
          </a:p>
          <a:p>
            <a:pPr marL="0" indent="0">
              <a:buNone/>
            </a:pPr>
            <a:r>
              <a:rPr lang="nl-NL" dirty="0">
                <a:sym typeface="Wingdings" pitchFamily="2" charset="2"/>
              </a:rPr>
              <a:t> </a:t>
            </a:r>
            <a:endParaRPr lang="nl-NL" dirty="0"/>
          </a:p>
          <a:p>
            <a:r>
              <a:rPr lang="nl-NL" dirty="0" err="1"/>
              <a:t>Embed</a:t>
            </a:r>
            <a:r>
              <a:rPr lang="nl-NL" dirty="0"/>
              <a:t> STRUCTURAL FEATURES + PROPERTIES</a:t>
            </a:r>
          </a:p>
        </p:txBody>
      </p:sp>
    </p:spTree>
    <p:extLst>
      <p:ext uri="{BB962C8B-B14F-4D97-AF65-F5344CB8AC3E}">
        <p14:creationId xmlns:p14="http://schemas.microsoft.com/office/powerpoint/2010/main" val="420796535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0C343D"/>
        </a:solidFill>
        <a:effectLst/>
      </p:bgPr>
    </p:bg>
    <p:spTree>
      <p:nvGrpSpPr>
        <p:cNvPr id="1" name="Shape 207"/>
        <p:cNvGrpSpPr/>
        <p:nvPr/>
      </p:nvGrpSpPr>
      <p:grpSpPr>
        <a:xfrm>
          <a:off x="0" y="0"/>
          <a:ext cx="0" cy="0"/>
          <a:chOff x="0" y="0"/>
          <a:chExt cx="0" cy="0"/>
        </a:xfrm>
      </p:grpSpPr>
      <p:sp>
        <p:nvSpPr>
          <p:cNvPr id="208" name="Google Shape;208;p32"/>
          <p:cNvSpPr txBox="1">
            <a:spLocks noGrp="1"/>
          </p:cNvSpPr>
          <p:nvPr>
            <p:ph type="subTitle" idx="1"/>
          </p:nvPr>
        </p:nvSpPr>
        <p:spPr>
          <a:xfrm>
            <a:off x="0" y="0"/>
            <a:ext cx="12192000" cy="796000"/>
          </a:xfrm>
          <a:prstGeom prst="rect">
            <a:avLst/>
          </a:prstGeom>
          <a:solidFill>
            <a:srgbClr val="134F5C"/>
          </a:solidFill>
        </p:spPr>
        <p:txBody>
          <a:bodyPr spcFirstLastPara="1" wrap="square" lIns="121900" tIns="121900" rIns="121900" bIns="121900" anchor="t" anchorCtr="0">
            <a:normAutofit lnSpcReduction="10000"/>
          </a:bodyPr>
          <a:lstStyle/>
          <a:p>
            <a:pPr marL="0" indent="0" algn="l"/>
            <a:r>
              <a:rPr lang="en" b="1">
                <a:solidFill>
                  <a:schemeClr val="lt1"/>
                </a:solidFill>
                <a:latin typeface="Roboto"/>
                <a:ea typeface="Roboto"/>
                <a:cs typeface="Roboto"/>
                <a:sym typeface="Roboto"/>
              </a:rPr>
              <a:t>Biosim</a:t>
            </a:r>
            <a:endParaRPr b="1">
              <a:solidFill>
                <a:schemeClr val="lt1"/>
              </a:solidFill>
              <a:latin typeface="Roboto"/>
              <a:ea typeface="Roboto"/>
              <a:cs typeface="Roboto"/>
              <a:sym typeface="Roboto"/>
            </a:endParaRPr>
          </a:p>
        </p:txBody>
      </p:sp>
      <p:grpSp>
        <p:nvGrpSpPr>
          <p:cNvPr id="209" name="Google Shape;209;p32"/>
          <p:cNvGrpSpPr/>
          <p:nvPr/>
        </p:nvGrpSpPr>
        <p:grpSpPr>
          <a:xfrm>
            <a:off x="289500" y="1828467"/>
            <a:ext cx="4077600" cy="4827212"/>
            <a:chOff x="217125" y="1371350"/>
            <a:chExt cx="3058200" cy="3620409"/>
          </a:xfrm>
        </p:grpSpPr>
        <p:sp>
          <p:nvSpPr>
            <p:cNvPr id="210" name="Google Shape;210;p32"/>
            <p:cNvSpPr txBox="1"/>
            <p:nvPr/>
          </p:nvSpPr>
          <p:spPr>
            <a:xfrm>
              <a:off x="217125" y="1371350"/>
              <a:ext cx="3058200" cy="461635"/>
            </a:xfrm>
            <a:prstGeom prst="rect">
              <a:avLst/>
            </a:prstGeom>
            <a:noFill/>
            <a:ln>
              <a:noFill/>
            </a:ln>
          </p:spPr>
          <p:txBody>
            <a:bodyPr spcFirstLastPara="1" wrap="square" lIns="121900" tIns="121900" rIns="121900" bIns="121900" anchor="t" anchorCtr="0">
              <a:sp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 sz="2400" b="1" i="0" u="none" strike="noStrike" kern="0" cap="none" spc="0" normalizeH="0" baseline="0" noProof="0">
                  <a:ln>
                    <a:noFill/>
                  </a:ln>
                  <a:solidFill>
                    <a:srgbClr val="FFFFFF"/>
                  </a:solidFill>
                  <a:effectLst/>
                  <a:uLnTx/>
                  <a:uFillTx/>
                  <a:latin typeface="Arial"/>
                  <a:ea typeface="+mn-ea"/>
                  <a:cs typeface="Arial"/>
                  <a:sym typeface="Arial"/>
                </a:rPr>
                <a:t>What is it good for?</a:t>
              </a:r>
              <a:endParaRPr kumimoji="0" sz="2400" b="1" i="0" u="none" strike="noStrike" kern="0" cap="none" spc="0" normalizeH="0" baseline="0" noProof="0">
                <a:ln>
                  <a:noFill/>
                </a:ln>
                <a:solidFill>
                  <a:srgbClr val="FFFFFF"/>
                </a:solidFill>
                <a:effectLst/>
                <a:uLnTx/>
                <a:uFillTx/>
                <a:latin typeface="Arial"/>
                <a:ea typeface="+mn-ea"/>
                <a:cs typeface="Arial"/>
                <a:sym typeface="Arial"/>
              </a:endParaRPr>
            </a:p>
          </p:txBody>
        </p:sp>
        <p:sp>
          <p:nvSpPr>
            <p:cNvPr id="211" name="Google Shape;211;p32"/>
            <p:cNvSpPr txBox="1"/>
            <p:nvPr/>
          </p:nvSpPr>
          <p:spPr>
            <a:xfrm>
              <a:off x="217125" y="1841075"/>
              <a:ext cx="3058200" cy="430809"/>
            </a:xfrm>
            <a:prstGeom prst="rect">
              <a:avLst/>
            </a:prstGeom>
            <a:noFill/>
            <a:ln>
              <a:noFill/>
            </a:ln>
          </p:spPr>
          <p:txBody>
            <a:bodyPr spcFirstLastPara="1" wrap="square" lIns="121900" tIns="121900" rIns="121900" bIns="121900" anchor="t" anchorCtr="0">
              <a:spAutoFit/>
            </a:bodyPr>
            <a:lstStyle/>
            <a:p>
              <a:pPr marL="609585" marR="0" lvl="0" indent="-440256" algn="l" defTabSz="1219170" rtl="0" eaLnBrk="1" fontAlgn="auto" latinLnBrk="0" hangingPunct="1">
                <a:lnSpc>
                  <a:spcPct val="100000"/>
                </a:lnSpc>
                <a:spcBef>
                  <a:spcPts val="0"/>
                </a:spcBef>
                <a:spcAft>
                  <a:spcPts val="0"/>
                </a:spcAft>
                <a:buClr>
                  <a:srgbClr val="FFFFFF"/>
                </a:buClr>
                <a:buSzPts val="1600"/>
                <a:buFont typeface="Arial"/>
                <a:buChar char="●"/>
                <a:tabLst/>
                <a:defRPr/>
              </a:pPr>
              <a:r>
                <a:rPr kumimoji="0" lang="en" sz="2133" b="1" i="0" u="none" strike="noStrike" kern="0" cap="none" spc="0" normalizeH="0" baseline="0" noProof="0">
                  <a:ln>
                    <a:noFill/>
                  </a:ln>
                  <a:solidFill>
                    <a:srgbClr val="FFFFFF"/>
                  </a:solidFill>
                  <a:effectLst/>
                  <a:uLnTx/>
                  <a:uFillTx/>
                  <a:latin typeface="Arial"/>
                  <a:ea typeface="+mn-ea"/>
                  <a:cs typeface="Arial"/>
                  <a:sym typeface="Arial"/>
                </a:rPr>
                <a:t>Chemical discovery</a:t>
              </a:r>
              <a:endParaRPr kumimoji="0" sz="2133" b="1" i="0" u="none" strike="noStrike" kern="0" cap="none" spc="0" normalizeH="0" baseline="0" noProof="0">
                <a:ln>
                  <a:noFill/>
                </a:ln>
                <a:solidFill>
                  <a:srgbClr val="FFFFFF"/>
                </a:solidFill>
                <a:effectLst/>
                <a:uLnTx/>
                <a:uFillTx/>
                <a:latin typeface="Arial"/>
                <a:ea typeface="+mn-ea"/>
                <a:cs typeface="Arial"/>
                <a:sym typeface="Arial"/>
              </a:endParaRPr>
            </a:p>
          </p:txBody>
        </p:sp>
        <p:sp>
          <p:nvSpPr>
            <p:cNvPr id="212" name="Google Shape;212;p32"/>
            <p:cNvSpPr txBox="1"/>
            <p:nvPr/>
          </p:nvSpPr>
          <p:spPr>
            <a:xfrm>
              <a:off x="217125" y="2310800"/>
              <a:ext cx="3058200" cy="430809"/>
            </a:xfrm>
            <a:prstGeom prst="rect">
              <a:avLst/>
            </a:prstGeom>
            <a:noFill/>
            <a:ln>
              <a:noFill/>
            </a:ln>
          </p:spPr>
          <p:txBody>
            <a:bodyPr spcFirstLastPara="1" wrap="square" lIns="121900" tIns="121900" rIns="121900" bIns="121900" anchor="t" anchorCtr="0">
              <a:spAutoFit/>
            </a:bodyPr>
            <a:lstStyle/>
            <a:p>
              <a:pPr marL="609585" marR="0" lvl="0" indent="-440256" algn="l" defTabSz="1219170" rtl="0" eaLnBrk="1" fontAlgn="auto" latinLnBrk="0" hangingPunct="1">
                <a:lnSpc>
                  <a:spcPct val="100000"/>
                </a:lnSpc>
                <a:spcBef>
                  <a:spcPts val="0"/>
                </a:spcBef>
                <a:spcAft>
                  <a:spcPts val="0"/>
                </a:spcAft>
                <a:buClr>
                  <a:srgbClr val="FFFFFF"/>
                </a:buClr>
                <a:buSzPts val="1600"/>
                <a:buFont typeface="Arial"/>
                <a:buChar char="●"/>
                <a:tabLst/>
                <a:defRPr/>
              </a:pPr>
              <a:r>
                <a:rPr kumimoji="0" lang="en" sz="2133" b="1" i="0" u="none" strike="noStrike" kern="0" cap="none" spc="0" normalizeH="0" baseline="0" noProof="0">
                  <a:ln>
                    <a:noFill/>
                  </a:ln>
                  <a:solidFill>
                    <a:srgbClr val="FFFFFF"/>
                  </a:solidFill>
                  <a:effectLst/>
                  <a:uLnTx/>
                  <a:uFillTx/>
                  <a:latin typeface="Arial"/>
                  <a:ea typeface="+mn-ea"/>
                  <a:cs typeface="Arial"/>
                  <a:sym typeface="Arial"/>
                </a:rPr>
                <a:t>Chemical clustering</a:t>
              </a:r>
              <a:endParaRPr kumimoji="0" sz="2133" b="1" i="0" u="none" strike="noStrike" kern="0" cap="none" spc="0" normalizeH="0" baseline="0" noProof="0">
                <a:ln>
                  <a:noFill/>
                </a:ln>
                <a:solidFill>
                  <a:srgbClr val="FFFFFF"/>
                </a:solidFill>
                <a:effectLst/>
                <a:uLnTx/>
                <a:uFillTx/>
                <a:latin typeface="Arial"/>
                <a:ea typeface="+mn-ea"/>
                <a:cs typeface="Arial"/>
                <a:sym typeface="Arial"/>
              </a:endParaRPr>
            </a:p>
          </p:txBody>
        </p:sp>
        <p:sp>
          <p:nvSpPr>
            <p:cNvPr id="213" name="Google Shape;213;p32"/>
            <p:cNvSpPr txBox="1"/>
            <p:nvPr/>
          </p:nvSpPr>
          <p:spPr>
            <a:xfrm>
              <a:off x="217125" y="2780525"/>
              <a:ext cx="3058200" cy="430809"/>
            </a:xfrm>
            <a:prstGeom prst="rect">
              <a:avLst/>
            </a:prstGeom>
            <a:noFill/>
            <a:ln>
              <a:noFill/>
            </a:ln>
          </p:spPr>
          <p:txBody>
            <a:bodyPr spcFirstLastPara="1" wrap="square" lIns="121900" tIns="121900" rIns="121900" bIns="121900" anchor="t" anchorCtr="0">
              <a:spAutoFit/>
            </a:bodyPr>
            <a:lstStyle/>
            <a:p>
              <a:pPr marL="609585" marR="0" lvl="0" indent="-440256" algn="l" defTabSz="1219170" rtl="0" eaLnBrk="1" fontAlgn="auto" latinLnBrk="0" hangingPunct="1">
                <a:lnSpc>
                  <a:spcPct val="100000"/>
                </a:lnSpc>
                <a:spcBef>
                  <a:spcPts val="0"/>
                </a:spcBef>
                <a:spcAft>
                  <a:spcPts val="0"/>
                </a:spcAft>
                <a:buClr>
                  <a:srgbClr val="FFFFFF"/>
                </a:buClr>
                <a:buSzPts val="1600"/>
                <a:buFont typeface="Arial"/>
                <a:buChar char="●"/>
                <a:tabLst/>
                <a:defRPr/>
              </a:pPr>
              <a:r>
                <a:rPr kumimoji="0" lang="en" sz="2133" b="1" i="0" u="none" strike="noStrike" kern="0" cap="none" spc="0" normalizeH="0" baseline="0" noProof="0">
                  <a:ln>
                    <a:noFill/>
                  </a:ln>
                  <a:solidFill>
                    <a:srgbClr val="FFFFFF"/>
                  </a:solidFill>
                  <a:effectLst/>
                  <a:uLnTx/>
                  <a:uFillTx/>
                  <a:latin typeface="Arial"/>
                  <a:ea typeface="+mn-ea"/>
                  <a:cs typeface="Arial"/>
                  <a:sym typeface="Arial"/>
                </a:rPr>
                <a:t>Explainable predictions</a:t>
              </a:r>
              <a:endParaRPr kumimoji="0" sz="2133" b="1" i="0" u="none" strike="noStrike" kern="0" cap="none" spc="0" normalizeH="0" baseline="0" noProof="0">
                <a:ln>
                  <a:noFill/>
                </a:ln>
                <a:solidFill>
                  <a:srgbClr val="FFFFFF"/>
                </a:solidFill>
                <a:effectLst/>
                <a:uLnTx/>
                <a:uFillTx/>
                <a:latin typeface="Arial"/>
                <a:ea typeface="+mn-ea"/>
                <a:cs typeface="Arial"/>
                <a:sym typeface="Arial"/>
              </a:endParaRPr>
            </a:p>
          </p:txBody>
        </p:sp>
        <p:sp>
          <p:nvSpPr>
            <p:cNvPr id="214" name="Google Shape;214;p32"/>
            <p:cNvSpPr txBox="1"/>
            <p:nvPr/>
          </p:nvSpPr>
          <p:spPr>
            <a:xfrm>
              <a:off x="217125" y="3250250"/>
              <a:ext cx="3058200" cy="430809"/>
            </a:xfrm>
            <a:prstGeom prst="rect">
              <a:avLst/>
            </a:prstGeom>
            <a:noFill/>
            <a:ln>
              <a:noFill/>
            </a:ln>
          </p:spPr>
          <p:txBody>
            <a:bodyPr spcFirstLastPara="1" wrap="square" lIns="121900" tIns="121900" rIns="121900" bIns="121900" anchor="t" anchorCtr="0">
              <a:spAutoFit/>
            </a:bodyPr>
            <a:lstStyle/>
            <a:p>
              <a:pPr marL="609585" marR="0" lvl="0" indent="-440256" algn="l" defTabSz="1219170" rtl="0" eaLnBrk="1" fontAlgn="auto" latinLnBrk="0" hangingPunct="1">
                <a:lnSpc>
                  <a:spcPct val="100000"/>
                </a:lnSpc>
                <a:spcBef>
                  <a:spcPts val="0"/>
                </a:spcBef>
                <a:spcAft>
                  <a:spcPts val="0"/>
                </a:spcAft>
                <a:buClr>
                  <a:srgbClr val="FFFFFF"/>
                </a:buClr>
                <a:buSzPts val="1600"/>
                <a:buFont typeface="Arial"/>
                <a:buChar char="●"/>
                <a:tabLst/>
                <a:defRPr/>
              </a:pPr>
              <a:r>
                <a:rPr kumimoji="0" lang="en" sz="2133" b="1" i="0" u="none" strike="noStrike" kern="0" cap="none" spc="0" normalizeH="0" baseline="0" noProof="0">
                  <a:ln>
                    <a:noFill/>
                  </a:ln>
                  <a:solidFill>
                    <a:srgbClr val="FFFFFF"/>
                  </a:solidFill>
                  <a:effectLst/>
                  <a:uLnTx/>
                  <a:uFillTx/>
                  <a:latin typeface="Arial"/>
                  <a:ea typeface="+mn-ea"/>
                  <a:cs typeface="Arial"/>
                  <a:sym typeface="Arial"/>
                </a:rPr>
                <a:t>Domain of Applicability</a:t>
              </a:r>
              <a:endParaRPr kumimoji="0" sz="2133" b="1" i="0" u="none" strike="noStrike" kern="0" cap="none" spc="0" normalizeH="0" baseline="0" noProof="0">
                <a:ln>
                  <a:noFill/>
                </a:ln>
                <a:solidFill>
                  <a:srgbClr val="FFFFFF"/>
                </a:solidFill>
                <a:effectLst/>
                <a:uLnTx/>
                <a:uFillTx/>
                <a:latin typeface="Arial"/>
                <a:ea typeface="+mn-ea"/>
                <a:cs typeface="Arial"/>
                <a:sym typeface="Arial"/>
              </a:endParaRPr>
            </a:p>
          </p:txBody>
        </p:sp>
        <p:sp>
          <p:nvSpPr>
            <p:cNvPr id="215" name="Google Shape;215;p32"/>
            <p:cNvSpPr txBox="1"/>
            <p:nvPr/>
          </p:nvSpPr>
          <p:spPr>
            <a:xfrm>
              <a:off x="217125" y="3681350"/>
              <a:ext cx="3058200" cy="430809"/>
            </a:xfrm>
            <a:prstGeom prst="rect">
              <a:avLst/>
            </a:prstGeom>
            <a:noFill/>
            <a:ln>
              <a:noFill/>
            </a:ln>
          </p:spPr>
          <p:txBody>
            <a:bodyPr spcFirstLastPara="1" wrap="square" lIns="121900" tIns="121900" rIns="121900" bIns="121900" anchor="t" anchorCtr="0">
              <a:spAutoFit/>
            </a:bodyPr>
            <a:lstStyle/>
            <a:p>
              <a:pPr marL="609585" marR="0" lvl="0" indent="-440256" algn="l" defTabSz="1219170" rtl="0" eaLnBrk="1" fontAlgn="auto" latinLnBrk="0" hangingPunct="1">
                <a:lnSpc>
                  <a:spcPct val="100000"/>
                </a:lnSpc>
                <a:spcBef>
                  <a:spcPts val="0"/>
                </a:spcBef>
                <a:spcAft>
                  <a:spcPts val="0"/>
                </a:spcAft>
                <a:buClr>
                  <a:srgbClr val="FFFFFF"/>
                </a:buClr>
                <a:buSzPts val="1600"/>
                <a:buFont typeface="Arial"/>
                <a:buChar char="●"/>
                <a:tabLst/>
                <a:defRPr/>
              </a:pPr>
              <a:r>
                <a:rPr kumimoji="0" lang="en" sz="2133" b="1" i="0" u="none" strike="noStrike" kern="0" cap="none" spc="0" normalizeH="0" baseline="0" noProof="0">
                  <a:ln>
                    <a:noFill/>
                  </a:ln>
                  <a:solidFill>
                    <a:srgbClr val="FFFFFF"/>
                  </a:solidFill>
                  <a:effectLst/>
                  <a:uLnTx/>
                  <a:uFillTx/>
                  <a:latin typeface="Arial"/>
                  <a:ea typeface="+mn-ea"/>
                  <a:cs typeface="Arial"/>
                  <a:sym typeface="Arial"/>
                </a:rPr>
                <a:t>QSAR </a:t>
              </a:r>
              <a:endParaRPr kumimoji="0" sz="2133" b="1" i="0" u="none" strike="noStrike" kern="0" cap="none" spc="0" normalizeH="0" baseline="0" noProof="0">
                <a:ln>
                  <a:noFill/>
                </a:ln>
                <a:solidFill>
                  <a:srgbClr val="FFFFFF"/>
                </a:solidFill>
                <a:effectLst/>
                <a:uLnTx/>
                <a:uFillTx/>
                <a:latin typeface="Arial"/>
                <a:ea typeface="+mn-ea"/>
                <a:cs typeface="Arial"/>
                <a:sym typeface="Arial"/>
              </a:endParaRPr>
            </a:p>
          </p:txBody>
        </p:sp>
        <p:sp>
          <p:nvSpPr>
            <p:cNvPr id="216" name="Google Shape;216;p32"/>
            <p:cNvSpPr txBox="1"/>
            <p:nvPr/>
          </p:nvSpPr>
          <p:spPr>
            <a:xfrm>
              <a:off x="217125" y="4129850"/>
              <a:ext cx="3058200" cy="430809"/>
            </a:xfrm>
            <a:prstGeom prst="rect">
              <a:avLst/>
            </a:prstGeom>
            <a:noFill/>
            <a:ln>
              <a:noFill/>
            </a:ln>
          </p:spPr>
          <p:txBody>
            <a:bodyPr spcFirstLastPara="1" wrap="square" lIns="121900" tIns="121900" rIns="121900" bIns="121900" anchor="t" anchorCtr="0">
              <a:spAutoFit/>
            </a:bodyPr>
            <a:lstStyle/>
            <a:p>
              <a:pPr marL="609585" marR="0" lvl="0" indent="-440256" algn="l" defTabSz="1219170" rtl="0" eaLnBrk="1" fontAlgn="auto" latinLnBrk="0" hangingPunct="1">
                <a:lnSpc>
                  <a:spcPct val="100000"/>
                </a:lnSpc>
                <a:spcBef>
                  <a:spcPts val="0"/>
                </a:spcBef>
                <a:spcAft>
                  <a:spcPts val="0"/>
                </a:spcAft>
                <a:buClr>
                  <a:srgbClr val="FFFFFF"/>
                </a:buClr>
                <a:buSzPts val="1600"/>
                <a:buFont typeface="Arial"/>
                <a:buChar char="●"/>
                <a:tabLst/>
                <a:defRPr/>
              </a:pPr>
              <a:r>
                <a:rPr kumimoji="0" lang="en" sz="2133" b="1" i="0" u="none" strike="noStrike" kern="0" cap="none" spc="0" normalizeH="0" baseline="0" noProof="0">
                  <a:ln>
                    <a:noFill/>
                  </a:ln>
                  <a:solidFill>
                    <a:srgbClr val="FFFFFF"/>
                  </a:solidFill>
                  <a:effectLst/>
                  <a:uLnTx/>
                  <a:uFillTx/>
                  <a:latin typeface="Arial"/>
                  <a:ea typeface="+mn-ea"/>
                  <a:cs typeface="Arial"/>
                  <a:sym typeface="Arial"/>
                </a:rPr>
                <a:t>Testing prioritization </a:t>
              </a:r>
              <a:endParaRPr kumimoji="0" sz="2133" b="1" i="0" u="none" strike="noStrike" kern="0" cap="none" spc="0" normalizeH="0" baseline="0" noProof="0">
                <a:ln>
                  <a:noFill/>
                </a:ln>
                <a:solidFill>
                  <a:srgbClr val="FFFFFF"/>
                </a:solidFill>
                <a:effectLst/>
                <a:uLnTx/>
                <a:uFillTx/>
                <a:latin typeface="Arial"/>
                <a:ea typeface="+mn-ea"/>
                <a:cs typeface="Arial"/>
                <a:sym typeface="Arial"/>
              </a:endParaRPr>
            </a:p>
          </p:txBody>
        </p:sp>
        <p:sp>
          <p:nvSpPr>
            <p:cNvPr id="217" name="Google Shape;217;p32"/>
            <p:cNvSpPr txBox="1"/>
            <p:nvPr/>
          </p:nvSpPr>
          <p:spPr>
            <a:xfrm>
              <a:off x="217125" y="4560950"/>
              <a:ext cx="3058200" cy="430809"/>
            </a:xfrm>
            <a:prstGeom prst="rect">
              <a:avLst/>
            </a:prstGeom>
            <a:noFill/>
            <a:ln>
              <a:noFill/>
            </a:ln>
          </p:spPr>
          <p:txBody>
            <a:bodyPr spcFirstLastPara="1" wrap="square" lIns="121900" tIns="121900" rIns="121900" bIns="121900" anchor="t" anchorCtr="0">
              <a:spAutoFit/>
            </a:bodyPr>
            <a:lstStyle/>
            <a:p>
              <a:pPr marL="609585" marR="0" lvl="0" indent="-440256" algn="l" defTabSz="1219170" rtl="0" eaLnBrk="1" fontAlgn="auto" latinLnBrk="0" hangingPunct="1">
                <a:lnSpc>
                  <a:spcPct val="100000"/>
                </a:lnSpc>
                <a:spcBef>
                  <a:spcPts val="0"/>
                </a:spcBef>
                <a:spcAft>
                  <a:spcPts val="0"/>
                </a:spcAft>
                <a:buClr>
                  <a:srgbClr val="FFFFFF"/>
                </a:buClr>
                <a:buSzPts val="1600"/>
                <a:buFont typeface="Arial"/>
                <a:buChar char="●"/>
                <a:tabLst/>
                <a:defRPr/>
              </a:pPr>
              <a:r>
                <a:rPr kumimoji="0" lang="en" sz="2133" b="1" i="0" u="none" strike="noStrike" kern="0" cap="none" spc="0" normalizeH="0" baseline="0" noProof="0">
                  <a:ln>
                    <a:noFill/>
                  </a:ln>
                  <a:solidFill>
                    <a:srgbClr val="FFFFFF"/>
                  </a:solidFill>
                  <a:effectLst/>
                  <a:uLnTx/>
                  <a:uFillTx/>
                  <a:latin typeface="Arial"/>
                  <a:ea typeface="+mn-ea"/>
                  <a:cs typeface="Arial"/>
                  <a:sym typeface="Arial"/>
                </a:rPr>
                <a:t>Database Search</a:t>
              </a:r>
              <a:endParaRPr kumimoji="0" sz="2133" b="1" i="0" u="none" strike="noStrike" kern="0" cap="none" spc="0" normalizeH="0" baseline="0" noProof="0">
                <a:ln>
                  <a:noFill/>
                </a:ln>
                <a:solidFill>
                  <a:srgbClr val="FFFFFF"/>
                </a:solidFill>
                <a:effectLst/>
                <a:uLnTx/>
                <a:uFillTx/>
                <a:latin typeface="Arial"/>
                <a:ea typeface="+mn-ea"/>
                <a:cs typeface="Arial"/>
                <a:sym typeface="Arial"/>
              </a:endParaRPr>
            </a:p>
          </p:txBody>
        </p:sp>
      </p:grpSp>
      <p:sp>
        <p:nvSpPr>
          <p:cNvPr id="218" name="Google Shape;218;p32"/>
          <p:cNvSpPr txBox="1"/>
          <p:nvPr/>
        </p:nvSpPr>
        <p:spPr>
          <a:xfrm>
            <a:off x="4968667" y="1828467"/>
            <a:ext cx="6413200" cy="984845"/>
          </a:xfrm>
          <a:prstGeom prst="rect">
            <a:avLst/>
          </a:prstGeom>
          <a:noFill/>
          <a:ln>
            <a:noFill/>
          </a:ln>
        </p:spPr>
        <p:txBody>
          <a:bodyPr spcFirstLastPara="1" wrap="square" lIns="121900" tIns="121900" rIns="121900" bIns="121900" anchor="t" anchorCtr="0">
            <a:sp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 sz="2400" b="1" i="0" u="none" strike="noStrike" kern="0" cap="none" spc="0" normalizeH="0" baseline="0" noProof="0">
                <a:ln>
                  <a:noFill/>
                </a:ln>
                <a:solidFill>
                  <a:srgbClr val="FFFFFF"/>
                </a:solidFill>
                <a:effectLst/>
                <a:uLnTx/>
                <a:uFillTx/>
                <a:latin typeface="Arial"/>
                <a:ea typeface="+mn-ea"/>
                <a:cs typeface="Arial"/>
                <a:sym typeface="Arial"/>
              </a:rPr>
              <a:t>Similarity is a </a:t>
            </a:r>
            <a:r>
              <a:rPr kumimoji="0" lang="en" sz="2400" b="1" i="1" u="none" strike="noStrike" kern="0" cap="none" spc="0" normalizeH="0" baseline="0" noProof="0">
                <a:ln>
                  <a:noFill/>
                </a:ln>
                <a:solidFill>
                  <a:srgbClr val="FFD966"/>
                </a:solidFill>
                <a:effectLst/>
                <a:uLnTx/>
                <a:uFillTx/>
                <a:latin typeface="Arial"/>
                <a:ea typeface="+mn-ea"/>
                <a:cs typeface="Arial"/>
                <a:sym typeface="Arial"/>
              </a:rPr>
              <a:t>respective</a:t>
            </a:r>
            <a:r>
              <a:rPr kumimoji="0" lang="en" sz="2400" b="1" i="0" u="none" strike="noStrike" kern="0" cap="none" spc="0" normalizeH="0" baseline="0" noProof="0">
                <a:ln>
                  <a:noFill/>
                </a:ln>
                <a:solidFill>
                  <a:srgbClr val="FFFFFF"/>
                </a:solidFill>
                <a:effectLst/>
                <a:uLnTx/>
                <a:uFillTx/>
                <a:latin typeface="Arial"/>
                <a:ea typeface="+mn-ea"/>
                <a:cs typeface="Arial"/>
                <a:sym typeface="Arial"/>
              </a:rPr>
              <a:t> measure. So let’s make property specific fingerprints.</a:t>
            </a:r>
            <a:endParaRPr kumimoji="0" sz="2400" b="1" i="1" u="none" strike="noStrike" kern="0" cap="none" spc="0" normalizeH="0" baseline="0" noProof="0">
              <a:ln>
                <a:noFill/>
              </a:ln>
              <a:solidFill>
                <a:srgbClr val="FFD966"/>
              </a:solidFill>
              <a:effectLst/>
              <a:uLnTx/>
              <a:uFillTx/>
              <a:latin typeface="Arial"/>
              <a:ea typeface="+mn-ea"/>
              <a:cs typeface="Arial"/>
              <a:sym typeface="Arial"/>
            </a:endParaRPr>
          </a:p>
        </p:txBody>
      </p:sp>
      <p:pic>
        <p:nvPicPr>
          <p:cNvPr id="219" name="Google Shape;219;p32"/>
          <p:cNvPicPr preferRelativeResize="0"/>
          <p:nvPr/>
        </p:nvPicPr>
        <p:blipFill rotWithShape="1">
          <a:blip r:embed="rId3">
            <a:alphaModFix/>
          </a:blip>
          <a:srcRect r="1029"/>
          <a:stretch/>
        </p:blipFill>
        <p:spPr>
          <a:xfrm>
            <a:off x="4968667" y="3485701"/>
            <a:ext cx="6862399" cy="2920700"/>
          </a:xfrm>
          <a:prstGeom prst="rect">
            <a:avLst/>
          </a:prstGeom>
          <a:noFill/>
          <a:ln>
            <a:noFill/>
          </a:ln>
        </p:spPr>
      </p:pic>
      <p:sp>
        <p:nvSpPr>
          <p:cNvPr id="220" name="Google Shape;220;p32"/>
          <p:cNvSpPr txBox="1"/>
          <p:nvPr/>
        </p:nvSpPr>
        <p:spPr>
          <a:xfrm>
            <a:off x="289500" y="858200"/>
            <a:ext cx="11430000" cy="697523"/>
          </a:xfrm>
          <a:prstGeom prst="rect">
            <a:avLst/>
          </a:prstGeom>
          <a:noFill/>
          <a:ln>
            <a:noFill/>
          </a:ln>
        </p:spPr>
        <p:txBody>
          <a:bodyPr spcFirstLastPara="1" wrap="square" lIns="121900" tIns="121900" rIns="121900" bIns="121900" anchor="t" anchorCtr="0">
            <a:sp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 sz="2933" b="1" i="0" u="none" strike="noStrike" kern="0" cap="none" spc="0" normalizeH="0" baseline="0" noProof="0">
                <a:ln>
                  <a:noFill/>
                </a:ln>
                <a:solidFill>
                  <a:srgbClr val="FFFFFF"/>
                </a:solidFill>
                <a:effectLst/>
                <a:uLnTx/>
                <a:uFillTx/>
                <a:latin typeface="Arial"/>
                <a:ea typeface="+mn-ea"/>
                <a:cs typeface="Arial"/>
                <a:sym typeface="Arial"/>
              </a:rPr>
              <a:t>Can we make a better similarity metric?</a:t>
            </a:r>
            <a:endParaRPr kumimoji="0" sz="2933" b="1" i="0" u="none" strike="noStrike" kern="0" cap="none" spc="0" normalizeH="0" baseline="0" noProof="0">
              <a:ln>
                <a:noFill/>
              </a:ln>
              <a:solidFill>
                <a:srgbClr val="FFFFFF"/>
              </a:solidFill>
              <a:effectLst/>
              <a:uLnTx/>
              <a:uFillTx/>
              <a:latin typeface="Arial"/>
              <a:ea typeface="+mn-ea"/>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Shape 837"/>
        <p:cNvGrpSpPr/>
        <p:nvPr/>
      </p:nvGrpSpPr>
      <p:grpSpPr>
        <a:xfrm>
          <a:off x="0" y="0"/>
          <a:ext cx="0" cy="0"/>
          <a:chOff x="0" y="0"/>
          <a:chExt cx="0" cy="0"/>
        </a:xfrm>
      </p:grpSpPr>
      <p:sp>
        <p:nvSpPr>
          <p:cNvPr id="838" name="Google Shape;838;p57"/>
          <p:cNvSpPr/>
          <p:nvPr/>
        </p:nvSpPr>
        <p:spPr>
          <a:xfrm>
            <a:off x="8052675" y="1051700"/>
            <a:ext cx="4060400" cy="3358800"/>
          </a:xfrm>
          <a:prstGeom prst="rect">
            <a:avLst/>
          </a:prstGeom>
          <a:solidFill>
            <a:srgbClr val="FCE5CD"/>
          </a:solidFill>
          <a:ln w="9525" cap="flat" cmpd="sng">
            <a:solidFill>
              <a:srgbClr val="595959"/>
            </a:solidFill>
            <a:prstDash val="solid"/>
            <a:round/>
            <a:headEnd type="none" w="sm" len="sm"/>
            <a:tailEnd type="none" w="sm" len="sm"/>
          </a:ln>
        </p:spPr>
        <p:txBody>
          <a:bodyPr spcFirstLastPara="1" wrap="square" lIns="91433" tIns="91433" rIns="91433" bIns="91433"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endParaRPr kumimoji="0" sz="14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839" name="Google Shape;839;p57"/>
          <p:cNvSpPr txBox="1">
            <a:spLocks noGrp="1"/>
          </p:cNvSpPr>
          <p:nvPr>
            <p:ph type="title"/>
          </p:nvPr>
        </p:nvSpPr>
        <p:spPr>
          <a:xfrm>
            <a:off x="0" y="0"/>
            <a:ext cx="5401200" cy="698400"/>
          </a:xfrm>
          <a:prstGeom prst="rect">
            <a:avLst/>
          </a:prstGeom>
        </p:spPr>
        <p:txBody>
          <a:bodyPr spcFirstLastPara="1" wrap="square" lIns="121900" tIns="121900" rIns="121900" bIns="121900" anchor="t" anchorCtr="0">
            <a:normAutofit fontScale="90000"/>
          </a:bodyPr>
          <a:lstStyle/>
          <a:p>
            <a:r>
              <a:rPr lang="en" sz="3067" b="1">
                <a:solidFill>
                  <a:schemeClr val="lt1"/>
                </a:solidFill>
              </a:rPr>
              <a:t>Overview</a:t>
            </a:r>
            <a:endParaRPr sz="3067">
              <a:solidFill>
                <a:schemeClr val="lt1"/>
              </a:solidFill>
            </a:endParaRPr>
          </a:p>
        </p:txBody>
      </p:sp>
      <p:sp>
        <p:nvSpPr>
          <p:cNvPr id="840" name="Google Shape;840;p57"/>
          <p:cNvSpPr/>
          <p:nvPr/>
        </p:nvSpPr>
        <p:spPr>
          <a:xfrm>
            <a:off x="5448627" y="3013751"/>
            <a:ext cx="2727200" cy="1175200"/>
          </a:xfrm>
          <a:prstGeom prst="roundRect">
            <a:avLst>
              <a:gd name="adj" fmla="val 16667"/>
            </a:avLst>
          </a:prstGeom>
          <a:solidFill>
            <a:srgbClr val="4BA173"/>
          </a:solidFill>
          <a:ln w="9525" cap="flat" cmpd="sng">
            <a:solidFill>
              <a:srgbClr val="595959"/>
            </a:solidFill>
            <a:prstDash val="solid"/>
            <a:round/>
            <a:headEnd type="none" w="sm" len="sm"/>
            <a:tailEnd type="none" w="sm" len="sm"/>
          </a:ln>
        </p:spPr>
        <p:txBody>
          <a:bodyPr spcFirstLastPara="1" wrap="square" lIns="91433" tIns="91433" rIns="91433" bIns="91433"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2533" b="1" i="0" u="none" strike="noStrike" kern="0" cap="none" spc="0" normalizeH="0" baseline="0" noProof="0">
                <a:ln>
                  <a:noFill/>
                </a:ln>
                <a:solidFill>
                  <a:srgbClr val="FFFFFF"/>
                </a:solidFill>
                <a:effectLst/>
                <a:uLnTx/>
                <a:uFillTx/>
                <a:latin typeface="Proxima Nova"/>
                <a:ea typeface="Proxima Nova"/>
                <a:cs typeface="Proxima Nova"/>
                <a:sym typeface="Proxima Nova"/>
              </a:rPr>
              <a:t>Toxicology</a:t>
            </a:r>
            <a:endParaRPr kumimoji="0" sz="2533" b="1" i="0" u="none" strike="noStrike" kern="0" cap="none" spc="0" normalizeH="0" baseline="0" noProof="0">
              <a:ln>
                <a:noFill/>
              </a:ln>
              <a:solidFill>
                <a:srgbClr val="FFFFFF"/>
              </a:solidFill>
              <a:effectLst/>
              <a:uLnTx/>
              <a:uFillTx/>
              <a:latin typeface="Proxima Nova"/>
              <a:ea typeface="Proxima Nova"/>
              <a:cs typeface="Proxima Nova"/>
              <a:sym typeface="Proxima Nova"/>
            </a:endParaRPr>
          </a:p>
        </p:txBody>
      </p:sp>
      <p:sp>
        <p:nvSpPr>
          <p:cNvPr id="841" name="Google Shape;841;p57"/>
          <p:cNvSpPr/>
          <p:nvPr/>
        </p:nvSpPr>
        <p:spPr>
          <a:xfrm rot="5400000">
            <a:off x="4286275" y="2469599"/>
            <a:ext cx="1405600" cy="755600"/>
          </a:xfrm>
          <a:prstGeom prst="bentUpArrow">
            <a:avLst>
              <a:gd name="adj1" fmla="val 25499"/>
              <a:gd name="adj2" fmla="val 25000"/>
              <a:gd name="adj3" fmla="val 25000"/>
            </a:avLst>
          </a:prstGeom>
          <a:solidFill>
            <a:srgbClr val="4BA173"/>
          </a:solidFill>
          <a:ln w="9525" cap="flat" cmpd="sng">
            <a:solidFill>
              <a:schemeClr val="dk2"/>
            </a:solidFill>
            <a:prstDash val="solid"/>
            <a:round/>
            <a:headEnd type="none" w="sm" len="sm"/>
            <a:tailEnd type="none" w="sm" len="sm"/>
          </a:ln>
        </p:spPr>
        <p:txBody>
          <a:bodyPr spcFirstLastPara="1" wrap="square" lIns="91433" tIns="91433" rIns="91433" bIns="91433"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endParaRPr kumimoji="0" sz="1467"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42" name="Google Shape;842;p57"/>
          <p:cNvSpPr/>
          <p:nvPr/>
        </p:nvSpPr>
        <p:spPr>
          <a:xfrm rot="5400000" flipH="1">
            <a:off x="4285075" y="3976219"/>
            <a:ext cx="1408000" cy="755600"/>
          </a:xfrm>
          <a:prstGeom prst="bentUpArrow">
            <a:avLst>
              <a:gd name="adj1" fmla="val 23775"/>
              <a:gd name="adj2" fmla="val 25000"/>
              <a:gd name="adj3" fmla="val 25000"/>
            </a:avLst>
          </a:prstGeom>
          <a:solidFill>
            <a:srgbClr val="4BA173"/>
          </a:solidFill>
          <a:ln w="9525" cap="flat" cmpd="sng">
            <a:solidFill>
              <a:schemeClr val="dk2"/>
            </a:solidFill>
            <a:prstDash val="solid"/>
            <a:round/>
            <a:headEnd type="none" w="sm" len="sm"/>
            <a:tailEnd type="none" w="sm" len="sm"/>
          </a:ln>
        </p:spPr>
        <p:txBody>
          <a:bodyPr spcFirstLastPara="1" wrap="square" lIns="91433" tIns="91433" rIns="91433" bIns="91433"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endParaRPr kumimoji="0" sz="1467"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43" name="Google Shape;843;p57"/>
          <p:cNvSpPr/>
          <p:nvPr/>
        </p:nvSpPr>
        <p:spPr>
          <a:xfrm>
            <a:off x="93725" y="4072849"/>
            <a:ext cx="4060400" cy="2712800"/>
          </a:xfrm>
          <a:prstGeom prst="rect">
            <a:avLst/>
          </a:prstGeom>
          <a:solidFill>
            <a:srgbClr val="FCE5CD"/>
          </a:solidFill>
          <a:ln w="9525" cap="flat" cmpd="sng">
            <a:solidFill>
              <a:srgbClr val="595959"/>
            </a:solidFill>
            <a:prstDash val="solid"/>
            <a:round/>
            <a:headEnd type="none" w="sm" len="sm"/>
            <a:tailEnd type="none" w="sm" len="sm"/>
          </a:ln>
        </p:spPr>
        <p:txBody>
          <a:bodyPr spcFirstLastPara="1" wrap="square" lIns="91433" tIns="91433" rIns="91433" bIns="91433"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endParaRPr kumimoji="0" sz="14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844" name="Google Shape;844;p57"/>
          <p:cNvSpPr/>
          <p:nvPr/>
        </p:nvSpPr>
        <p:spPr>
          <a:xfrm>
            <a:off x="269200" y="4755524"/>
            <a:ext cx="2230400" cy="455600"/>
          </a:xfrm>
          <a:prstGeom prst="rect">
            <a:avLst/>
          </a:prstGeom>
          <a:solidFill>
            <a:srgbClr val="EEEEEE"/>
          </a:solidFill>
          <a:ln w="9525" cap="flat" cmpd="sng">
            <a:solidFill>
              <a:srgbClr val="595959"/>
            </a:solidFill>
            <a:prstDash val="solid"/>
            <a:round/>
            <a:headEnd type="none" w="sm" len="sm"/>
            <a:tailEnd type="none" w="sm" len="sm"/>
          </a:ln>
        </p:spPr>
        <p:txBody>
          <a:bodyPr spcFirstLastPara="1" wrap="square" lIns="91433" tIns="91433" rIns="91433" bIns="91433"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1467" b="0" i="0" u="none" strike="noStrike" kern="0" cap="none" spc="0" normalizeH="0" baseline="0" noProof="0">
                <a:ln>
                  <a:noFill/>
                </a:ln>
                <a:solidFill>
                  <a:srgbClr val="000000"/>
                </a:solidFill>
                <a:effectLst/>
                <a:uLnTx/>
                <a:uFillTx/>
                <a:latin typeface="Arial"/>
                <a:ea typeface="+mn-ea"/>
                <a:cs typeface="Arial"/>
                <a:sym typeface="Arial"/>
              </a:rPr>
              <a:t>Quantities</a:t>
            </a:r>
            <a:endParaRPr kumimoji="0" sz="14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845" name="Google Shape;845;p57"/>
          <p:cNvSpPr/>
          <p:nvPr/>
        </p:nvSpPr>
        <p:spPr>
          <a:xfrm>
            <a:off x="269200" y="4252173"/>
            <a:ext cx="2230400" cy="457200"/>
          </a:xfrm>
          <a:prstGeom prst="rect">
            <a:avLst/>
          </a:prstGeom>
          <a:solidFill>
            <a:srgbClr val="EEEEEE"/>
          </a:solidFill>
          <a:ln w="9525" cap="flat" cmpd="sng">
            <a:solidFill>
              <a:srgbClr val="595959"/>
            </a:solidFill>
            <a:prstDash val="solid"/>
            <a:round/>
            <a:headEnd type="none" w="sm" len="sm"/>
            <a:tailEnd type="none" w="sm" len="sm"/>
          </a:ln>
        </p:spPr>
        <p:txBody>
          <a:bodyPr spcFirstLastPara="1" wrap="square" lIns="91433" tIns="91433" rIns="91433" bIns="91433"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1467" b="0" i="0" u="none" strike="noStrike" kern="0" cap="none" spc="0" normalizeH="0" baseline="0" noProof="0">
                <a:ln>
                  <a:noFill/>
                </a:ln>
                <a:solidFill>
                  <a:srgbClr val="000000"/>
                </a:solidFill>
                <a:effectLst/>
                <a:uLnTx/>
                <a:uFillTx/>
                <a:latin typeface="Arial"/>
                <a:ea typeface="+mn-ea"/>
                <a:cs typeface="Arial"/>
                <a:sym typeface="Arial"/>
              </a:rPr>
              <a:t>Chemical Identifier</a:t>
            </a:r>
            <a:endParaRPr kumimoji="0" sz="14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846" name="Google Shape;846;p57"/>
          <p:cNvSpPr/>
          <p:nvPr/>
        </p:nvSpPr>
        <p:spPr>
          <a:xfrm>
            <a:off x="269200" y="5268321"/>
            <a:ext cx="2230400" cy="455600"/>
          </a:xfrm>
          <a:prstGeom prst="rect">
            <a:avLst/>
          </a:prstGeom>
          <a:solidFill>
            <a:srgbClr val="EEEEEE"/>
          </a:solidFill>
          <a:ln w="9525" cap="flat" cmpd="sng">
            <a:solidFill>
              <a:srgbClr val="595959"/>
            </a:solidFill>
            <a:prstDash val="solid"/>
            <a:round/>
            <a:headEnd type="none" w="sm" len="sm"/>
            <a:tailEnd type="none" w="sm" len="sm"/>
          </a:ln>
        </p:spPr>
        <p:txBody>
          <a:bodyPr spcFirstLastPara="1" wrap="square" lIns="91433" tIns="91433" rIns="91433" bIns="91433"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1467" b="0" i="0" u="none" strike="noStrike" kern="0" cap="none" spc="0" normalizeH="0" baseline="0" noProof="0">
                <a:ln>
                  <a:noFill/>
                </a:ln>
                <a:solidFill>
                  <a:srgbClr val="000000"/>
                </a:solidFill>
                <a:effectLst/>
                <a:uLnTx/>
                <a:uFillTx/>
                <a:latin typeface="Arial"/>
                <a:ea typeface="+mn-ea"/>
                <a:cs typeface="Arial"/>
                <a:sym typeface="Arial"/>
              </a:rPr>
              <a:t>Structure</a:t>
            </a:r>
            <a:endParaRPr kumimoji="0" sz="14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847" name="Google Shape;847;p57"/>
          <p:cNvSpPr/>
          <p:nvPr/>
        </p:nvSpPr>
        <p:spPr>
          <a:xfrm>
            <a:off x="2541400" y="4236024"/>
            <a:ext cx="1322800" cy="2446400"/>
          </a:xfrm>
          <a:prstGeom prst="round1Rect">
            <a:avLst>
              <a:gd name="adj" fmla="val 16667"/>
            </a:avLst>
          </a:prstGeom>
          <a:solidFill>
            <a:srgbClr val="B6D7A8"/>
          </a:solidFill>
          <a:ln w="9525" cap="flat" cmpd="sng">
            <a:solidFill>
              <a:srgbClr val="595959"/>
            </a:solidFill>
            <a:prstDash val="solid"/>
            <a:round/>
            <a:headEnd type="none" w="sm" len="sm"/>
            <a:tailEnd type="none" w="sm" len="sm"/>
          </a:ln>
        </p:spPr>
        <p:txBody>
          <a:bodyPr spcFirstLastPara="1" wrap="square" lIns="91433" tIns="91433" rIns="91433" bIns="91433"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1067" b="0" i="0" u="none" strike="noStrike" kern="0" cap="none" spc="0" normalizeH="0" baseline="0" noProof="0">
                <a:ln>
                  <a:noFill/>
                </a:ln>
                <a:solidFill>
                  <a:srgbClr val="000000"/>
                </a:solidFill>
                <a:effectLst/>
                <a:uLnTx/>
                <a:uFillTx/>
                <a:latin typeface="Arial"/>
                <a:ea typeface="+mn-ea"/>
                <a:cs typeface="Arial"/>
                <a:sym typeface="Arial"/>
              </a:rPr>
              <a:t>PubChem</a:t>
            </a:r>
            <a:endParaRPr kumimoji="0" sz="1067" b="0" i="0" u="none" strike="noStrike" kern="0" cap="none" spc="0" normalizeH="0" baseline="0" noProof="0">
              <a:ln>
                <a:noFill/>
              </a:ln>
              <a:solidFill>
                <a:srgbClr val="000000"/>
              </a:solidFill>
              <a:effectLst/>
              <a:uLnTx/>
              <a:uFillTx/>
              <a:latin typeface="Arial"/>
              <a:ea typeface="+mn-ea"/>
              <a:cs typeface="Arial"/>
              <a:sym typeface="Arial"/>
            </a:endParaRPr>
          </a:p>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endParaRPr kumimoji="0" sz="1067" b="0" i="0" u="none" strike="noStrike" kern="0" cap="none" spc="0" normalizeH="0" baseline="0" noProof="0">
              <a:ln>
                <a:noFill/>
              </a:ln>
              <a:solidFill>
                <a:srgbClr val="000000"/>
              </a:solidFill>
              <a:effectLst/>
              <a:uLnTx/>
              <a:uFillTx/>
              <a:latin typeface="Arial"/>
              <a:ea typeface="+mn-ea"/>
              <a:cs typeface="Arial"/>
              <a:sym typeface="Arial"/>
            </a:endParaRPr>
          </a:p>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1067" b="0" i="0" u="none" strike="noStrike" kern="0" cap="none" spc="0" normalizeH="0" baseline="0" noProof="0">
                <a:ln>
                  <a:noFill/>
                </a:ln>
                <a:solidFill>
                  <a:srgbClr val="000000"/>
                </a:solidFill>
                <a:effectLst/>
                <a:uLnTx/>
                <a:uFillTx/>
                <a:latin typeface="Arial"/>
                <a:ea typeface="+mn-ea"/>
                <a:cs typeface="Arial"/>
                <a:sym typeface="Arial"/>
              </a:rPr>
              <a:t>CAS</a:t>
            </a:r>
            <a:endParaRPr kumimoji="0" sz="1067" b="0" i="0" u="none" strike="noStrike" kern="0" cap="none" spc="0" normalizeH="0" baseline="0" noProof="0">
              <a:ln>
                <a:noFill/>
              </a:ln>
              <a:solidFill>
                <a:srgbClr val="000000"/>
              </a:solidFill>
              <a:effectLst/>
              <a:uLnTx/>
              <a:uFillTx/>
              <a:latin typeface="Arial"/>
              <a:ea typeface="+mn-ea"/>
              <a:cs typeface="Arial"/>
              <a:sym typeface="Arial"/>
            </a:endParaRPr>
          </a:p>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endParaRPr kumimoji="0" sz="1067" b="0" i="0" u="none" strike="noStrike" kern="0" cap="none" spc="0" normalizeH="0" baseline="0" noProof="0">
              <a:ln>
                <a:noFill/>
              </a:ln>
              <a:solidFill>
                <a:srgbClr val="000000"/>
              </a:solidFill>
              <a:effectLst/>
              <a:uLnTx/>
              <a:uFillTx/>
              <a:latin typeface="Arial"/>
              <a:ea typeface="+mn-ea"/>
              <a:cs typeface="Arial"/>
              <a:sym typeface="Arial"/>
            </a:endParaRPr>
          </a:p>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1067" b="0" i="0" u="none" strike="noStrike" kern="0" cap="none" spc="0" normalizeH="0" baseline="0" noProof="0">
                <a:ln>
                  <a:noFill/>
                </a:ln>
                <a:solidFill>
                  <a:srgbClr val="000000"/>
                </a:solidFill>
                <a:effectLst/>
                <a:uLnTx/>
                <a:uFillTx/>
                <a:latin typeface="Arial"/>
                <a:ea typeface="+mn-ea"/>
                <a:cs typeface="Arial"/>
                <a:sym typeface="Arial"/>
              </a:rPr>
              <a:t>InChIKey</a:t>
            </a:r>
            <a:endParaRPr kumimoji="0" sz="1067" b="0" i="0" u="none" strike="noStrike" kern="0" cap="none" spc="0" normalizeH="0" baseline="0" noProof="0">
              <a:ln>
                <a:noFill/>
              </a:ln>
              <a:solidFill>
                <a:srgbClr val="000000"/>
              </a:solidFill>
              <a:effectLst/>
              <a:uLnTx/>
              <a:uFillTx/>
              <a:latin typeface="Arial"/>
              <a:ea typeface="+mn-ea"/>
              <a:cs typeface="Arial"/>
              <a:sym typeface="Arial"/>
            </a:endParaRPr>
          </a:p>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endParaRPr kumimoji="0" sz="1067" b="0" i="0" u="none" strike="noStrike" kern="0" cap="none" spc="0" normalizeH="0" baseline="0" noProof="0">
              <a:ln>
                <a:noFill/>
              </a:ln>
              <a:solidFill>
                <a:srgbClr val="000000"/>
              </a:solidFill>
              <a:effectLst/>
              <a:uLnTx/>
              <a:uFillTx/>
              <a:latin typeface="Arial"/>
              <a:ea typeface="+mn-ea"/>
              <a:cs typeface="Arial"/>
              <a:sym typeface="Arial"/>
            </a:endParaRPr>
          </a:p>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1067" b="0" i="0" u="none" strike="noStrike" kern="0" cap="none" spc="0" normalizeH="0" baseline="0" noProof="0">
                <a:ln>
                  <a:noFill/>
                </a:ln>
                <a:solidFill>
                  <a:srgbClr val="000000"/>
                </a:solidFill>
                <a:effectLst/>
                <a:uLnTx/>
                <a:uFillTx/>
                <a:latin typeface="Arial"/>
                <a:ea typeface="+mn-ea"/>
                <a:cs typeface="Arial"/>
                <a:sym typeface="Arial"/>
              </a:rPr>
              <a:t>MeSH</a:t>
            </a:r>
            <a:endParaRPr kumimoji="0" sz="1067" b="0" i="0" u="none" strike="noStrike" kern="0" cap="none" spc="0" normalizeH="0" baseline="0" noProof="0">
              <a:ln>
                <a:noFill/>
              </a:ln>
              <a:solidFill>
                <a:srgbClr val="000000"/>
              </a:solidFill>
              <a:effectLst/>
              <a:uLnTx/>
              <a:uFillTx/>
              <a:latin typeface="Arial"/>
              <a:ea typeface="+mn-ea"/>
              <a:cs typeface="Arial"/>
              <a:sym typeface="Arial"/>
            </a:endParaRPr>
          </a:p>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endParaRPr kumimoji="0" sz="1067" b="0" i="0" u="none" strike="noStrike" kern="0" cap="none" spc="0" normalizeH="0" baseline="0" noProof="0">
              <a:ln>
                <a:noFill/>
              </a:ln>
              <a:solidFill>
                <a:srgbClr val="000000"/>
              </a:solidFill>
              <a:effectLst/>
              <a:uLnTx/>
              <a:uFillTx/>
              <a:latin typeface="Arial"/>
              <a:ea typeface="+mn-ea"/>
              <a:cs typeface="Arial"/>
              <a:sym typeface="Arial"/>
            </a:endParaRPr>
          </a:p>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1067" b="0" i="0" u="none" strike="noStrike" kern="0" cap="none" spc="0" normalizeH="0" baseline="0" noProof="0">
                <a:ln>
                  <a:noFill/>
                </a:ln>
                <a:solidFill>
                  <a:srgbClr val="000000"/>
                </a:solidFill>
                <a:effectLst/>
                <a:uLnTx/>
                <a:uFillTx/>
                <a:latin typeface="Arial"/>
                <a:ea typeface="+mn-ea"/>
                <a:cs typeface="Arial"/>
                <a:sym typeface="Arial"/>
              </a:rPr>
              <a:t>QUDT</a:t>
            </a:r>
            <a:endParaRPr kumimoji="0" sz="1067" b="0" i="0" u="none" strike="noStrike" kern="0" cap="none" spc="0" normalizeH="0" baseline="0" noProof="0">
              <a:ln>
                <a:noFill/>
              </a:ln>
              <a:solidFill>
                <a:srgbClr val="000000"/>
              </a:solidFill>
              <a:effectLst/>
              <a:uLnTx/>
              <a:uFillTx/>
              <a:latin typeface="Arial"/>
              <a:ea typeface="+mn-ea"/>
              <a:cs typeface="Arial"/>
              <a:sym typeface="Arial"/>
            </a:endParaRPr>
          </a:p>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endParaRPr kumimoji="0" sz="1067" b="0" i="0" u="none" strike="noStrike" kern="0" cap="none" spc="0" normalizeH="0" baseline="0" noProof="0">
              <a:ln>
                <a:noFill/>
              </a:ln>
              <a:solidFill>
                <a:srgbClr val="000000"/>
              </a:solidFill>
              <a:effectLst/>
              <a:uLnTx/>
              <a:uFillTx/>
              <a:latin typeface="Arial"/>
              <a:ea typeface="+mn-ea"/>
              <a:cs typeface="Arial"/>
              <a:sym typeface="Arial"/>
            </a:endParaRPr>
          </a:p>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1067" b="0" i="0" u="none" strike="noStrike" kern="0" cap="none" spc="0" normalizeH="0" baseline="0" noProof="0">
                <a:ln>
                  <a:noFill/>
                </a:ln>
                <a:solidFill>
                  <a:srgbClr val="000000"/>
                </a:solidFill>
                <a:effectLst/>
                <a:uLnTx/>
                <a:uFillTx/>
                <a:latin typeface="Arial"/>
                <a:ea typeface="+mn-ea"/>
                <a:cs typeface="Arial"/>
                <a:sym typeface="Arial"/>
              </a:rPr>
              <a:t>Chemoinformatics Ontology (CHEMINF)</a:t>
            </a:r>
            <a:endParaRPr kumimoji="0" sz="1067" b="0" i="0" u="none" strike="noStrike" kern="0" cap="none" spc="0" normalizeH="0" baseline="0" noProof="0">
              <a:ln>
                <a:noFill/>
              </a:ln>
              <a:solidFill>
                <a:srgbClr val="000000"/>
              </a:solidFill>
              <a:effectLst/>
              <a:uLnTx/>
              <a:uFillTx/>
              <a:latin typeface="Arial"/>
              <a:ea typeface="+mn-ea"/>
              <a:cs typeface="Arial"/>
              <a:sym typeface="Arial"/>
            </a:endParaRPr>
          </a:p>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endParaRPr kumimoji="0" sz="1067" b="0" i="0" u="none" strike="noStrike" kern="0" cap="none" spc="0" normalizeH="0" baseline="0" noProof="0">
              <a:ln>
                <a:noFill/>
              </a:ln>
              <a:solidFill>
                <a:srgbClr val="000000"/>
              </a:solidFill>
              <a:effectLst/>
              <a:uLnTx/>
              <a:uFillTx/>
              <a:latin typeface="Arial"/>
              <a:ea typeface="+mn-ea"/>
              <a:cs typeface="Arial"/>
              <a:sym typeface="Arial"/>
            </a:endParaRPr>
          </a:p>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1067" b="0" i="0" u="none" strike="noStrike" kern="0" cap="none" spc="0" normalizeH="0" baseline="0" noProof="0">
                <a:ln>
                  <a:noFill/>
                </a:ln>
                <a:solidFill>
                  <a:srgbClr val="000000"/>
                </a:solidFill>
                <a:effectLst/>
                <a:uLnTx/>
                <a:uFillTx/>
                <a:latin typeface="Arial"/>
                <a:ea typeface="+mn-ea"/>
                <a:cs typeface="Arial"/>
                <a:sym typeface="Arial"/>
              </a:rPr>
              <a:t>SMILES</a:t>
            </a:r>
            <a:endParaRPr kumimoji="0" sz="10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848" name="Google Shape;848;p57"/>
          <p:cNvSpPr/>
          <p:nvPr/>
        </p:nvSpPr>
        <p:spPr>
          <a:xfrm>
            <a:off x="124475" y="854225"/>
            <a:ext cx="4060400" cy="3068400"/>
          </a:xfrm>
          <a:prstGeom prst="rect">
            <a:avLst/>
          </a:prstGeom>
          <a:solidFill>
            <a:srgbClr val="FCE5CD"/>
          </a:solidFill>
          <a:ln w="9525" cap="flat" cmpd="sng">
            <a:solidFill>
              <a:srgbClr val="595959"/>
            </a:solidFill>
            <a:prstDash val="solid"/>
            <a:round/>
            <a:headEnd type="none" w="sm" len="sm"/>
            <a:tailEnd type="none" w="sm" len="sm"/>
          </a:ln>
        </p:spPr>
        <p:txBody>
          <a:bodyPr spcFirstLastPara="1" wrap="square" lIns="91433" tIns="91433" rIns="91433" bIns="91433"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endParaRPr kumimoji="0" sz="14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849" name="Google Shape;849;p57"/>
          <p:cNvSpPr/>
          <p:nvPr/>
        </p:nvSpPr>
        <p:spPr>
          <a:xfrm>
            <a:off x="184575" y="1921352"/>
            <a:ext cx="2230400" cy="390800"/>
          </a:xfrm>
          <a:prstGeom prst="rect">
            <a:avLst/>
          </a:prstGeom>
          <a:solidFill>
            <a:srgbClr val="EEEEEE"/>
          </a:solidFill>
          <a:ln w="9525" cap="flat" cmpd="sng">
            <a:solidFill>
              <a:srgbClr val="595959"/>
            </a:solidFill>
            <a:prstDash val="solid"/>
            <a:round/>
            <a:headEnd type="none" w="sm" len="sm"/>
            <a:tailEnd type="none" w="sm" len="sm"/>
          </a:ln>
        </p:spPr>
        <p:txBody>
          <a:bodyPr spcFirstLastPara="1" wrap="square" lIns="91433" tIns="91433" rIns="91433" bIns="91433"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1467" b="0" i="0" u="none" strike="noStrike" kern="0" cap="none" spc="0" normalizeH="0" baseline="0" noProof="0">
                <a:ln>
                  <a:noFill/>
                </a:ln>
                <a:solidFill>
                  <a:srgbClr val="000000"/>
                </a:solidFill>
                <a:effectLst/>
                <a:uLnTx/>
                <a:uFillTx/>
                <a:latin typeface="Arial"/>
                <a:ea typeface="+mn-ea"/>
                <a:cs typeface="Arial"/>
                <a:sym typeface="Arial"/>
              </a:rPr>
              <a:t>Genes</a:t>
            </a:r>
            <a:endParaRPr kumimoji="0" sz="14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850" name="Google Shape;850;p57"/>
          <p:cNvSpPr/>
          <p:nvPr/>
        </p:nvSpPr>
        <p:spPr>
          <a:xfrm>
            <a:off x="184575" y="955700"/>
            <a:ext cx="2230400" cy="390800"/>
          </a:xfrm>
          <a:prstGeom prst="rect">
            <a:avLst/>
          </a:prstGeom>
          <a:solidFill>
            <a:srgbClr val="EEEEEE"/>
          </a:solidFill>
          <a:ln w="9525" cap="flat" cmpd="sng">
            <a:solidFill>
              <a:srgbClr val="595959"/>
            </a:solidFill>
            <a:prstDash val="solid"/>
            <a:round/>
            <a:headEnd type="none" w="sm" len="sm"/>
            <a:tailEnd type="none" w="sm" len="sm"/>
          </a:ln>
        </p:spPr>
        <p:txBody>
          <a:bodyPr spcFirstLastPara="1" wrap="square" lIns="91433" tIns="91433" rIns="91433" bIns="91433"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1467" b="0" i="0" u="none" strike="noStrike" kern="0" cap="none" spc="0" normalizeH="0" baseline="0" noProof="0">
                <a:ln>
                  <a:noFill/>
                </a:ln>
                <a:solidFill>
                  <a:srgbClr val="000000"/>
                </a:solidFill>
                <a:effectLst/>
                <a:uLnTx/>
                <a:uFillTx/>
                <a:latin typeface="Arial"/>
                <a:ea typeface="+mn-ea"/>
                <a:cs typeface="Arial"/>
                <a:sym typeface="Arial"/>
              </a:rPr>
              <a:t>Species</a:t>
            </a:r>
            <a:endParaRPr kumimoji="0" sz="14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851" name="Google Shape;851;p57"/>
          <p:cNvSpPr/>
          <p:nvPr/>
        </p:nvSpPr>
        <p:spPr>
          <a:xfrm>
            <a:off x="184575" y="2390437"/>
            <a:ext cx="2230400" cy="390800"/>
          </a:xfrm>
          <a:prstGeom prst="rect">
            <a:avLst/>
          </a:prstGeom>
          <a:solidFill>
            <a:srgbClr val="EEEEEE"/>
          </a:solidFill>
          <a:ln w="9525" cap="flat" cmpd="sng">
            <a:solidFill>
              <a:srgbClr val="595959"/>
            </a:solidFill>
            <a:prstDash val="solid"/>
            <a:round/>
            <a:headEnd type="none" w="sm" len="sm"/>
            <a:tailEnd type="none" w="sm" len="sm"/>
          </a:ln>
        </p:spPr>
        <p:txBody>
          <a:bodyPr spcFirstLastPara="1" wrap="square" lIns="91433" tIns="91433" rIns="91433" bIns="91433"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1467" b="0" i="0" u="none" strike="noStrike" kern="0" cap="none" spc="0" normalizeH="0" baseline="0" noProof="0">
                <a:ln>
                  <a:noFill/>
                </a:ln>
                <a:solidFill>
                  <a:srgbClr val="000000"/>
                </a:solidFill>
                <a:effectLst/>
                <a:uLnTx/>
                <a:uFillTx/>
                <a:latin typeface="Arial"/>
                <a:ea typeface="+mn-ea"/>
                <a:cs typeface="Arial"/>
                <a:sym typeface="Arial"/>
              </a:rPr>
              <a:t>Proteins</a:t>
            </a:r>
            <a:endParaRPr kumimoji="0" sz="14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852" name="Google Shape;852;p57"/>
          <p:cNvSpPr/>
          <p:nvPr/>
        </p:nvSpPr>
        <p:spPr>
          <a:xfrm>
            <a:off x="184575" y="1418565"/>
            <a:ext cx="2230400" cy="430800"/>
          </a:xfrm>
          <a:prstGeom prst="rect">
            <a:avLst/>
          </a:prstGeom>
          <a:solidFill>
            <a:srgbClr val="EEEEEE"/>
          </a:solidFill>
          <a:ln w="9525" cap="flat" cmpd="sng">
            <a:solidFill>
              <a:srgbClr val="595959"/>
            </a:solidFill>
            <a:prstDash val="solid"/>
            <a:round/>
            <a:headEnd type="none" w="sm" len="sm"/>
            <a:tailEnd type="none" w="sm" len="sm"/>
          </a:ln>
        </p:spPr>
        <p:txBody>
          <a:bodyPr spcFirstLastPara="1" wrap="square" lIns="91433" tIns="91433" rIns="91433" bIns="91433"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1467" b="0" i="0" u="none" strike="noStrike" kern="0" cap="none" spc="0" normalizeH="0" baseline="0" noProof="0">
                <a:ln>
                  <a:noFill/>
                </a:ln>
                <a:solidFill>
                  <a:srgbClr val="000000"/>
                </a:solidFill>
                <a:effectLst/>
                <a:uLnTx/>
                <a:uFillTx/>
                <a:latin typeface="Arial"/>
                <a:ea typeface="+mn-ea"/>
                <a:cs typeface="Arial"/>
                <a:sym typeface="Arial"/>
              </a:rPr>
              <a:t>Anatomy</a:t>
            </a:r>
            <a:endParaRPr kumimoji="0" sz="14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853" name="Google Shape;853;p57"/>
          <p:cNvSpPr/>
          <p:nvPr/>
        </p:nvSpPr>
        <p:spPr>
          <a:xfrm>
            <a:off x="2541400" y="1038800"/>
            <a:ext cx="1322800" cy="2513600"/>
          </a:xfrm>
          <a:prstGeom prst="round1Rect">
            <a:avLst>
              <a:gd name="adj" fmla="val 16667"/>
            </a:avLst>
          </a:prstGeom>
          <a:solidFill>
            <a:srgbClr val="B6D7A8"/>
          </a:solidFill>
          <a:ln w="9525" cap="flat" cmpd="sng">
            <a:solidFill>
              <a:srgbClr val="595959"/>
            </a:solidFill>
            <a:prstDash val="solid"/>
            <a:round/>
            <a:headEnd type="none" w="sm" len="sm"/>
            <a:tailEnd type="none" w="sm" len="sm"/>
          </a:ln>
        </p:spPr>
        <p:txBody>
          <a:bodyPr spcFirstLastPara="1" wrap="square" lIns="91433" tIns="91433" rIns="91433" bIns="91433"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1067" b="0" i="0" u="none" strike="noStrike" kern="0" cap="none" spc="0" normalizeH="0" baseline="0" noProof="0">
                <a:ln>
                  <a:noFill/>
                </a:ln>
                <a:solidFill>
                  <a:srgbClr val="000000"/>
                </a:solidFill>
                <a:effectLst/>
                <a:uLnTx/>
                <a:uFillTx/>
                <a:latin typeface="Arial"/>
                <a:ea typeface="+mn-ea"/>
                <a:cs typeface="Arial"/>
                <a:sym typeface="Arial"/>
              </a:rPr>
              <a:t>MeSH</a:t>
            </a:r>
            <a:endParaRPr kumimoji="0" sz="1067" b="0" i="0" u="none" strike="noStrike" kern="0" cap="none" spc="0" normalizeH="0" baseline="0" noProof="0">
              <a:ln>
                <a:noFill/>
              </a:ln>
              <a:solidFill>
                <a:srgbClr val="000000"/>
              </a:solidFill>
              <a:effectLst/>
              <a:uLnTx/>
              <a:uFillTx/>
              <a:latin typeface="Arial"/>
              <a:ea typeface="+mn-ea"/>
              <a:cs typeface="Arial"/>
              <a:sym typeface="Arial"/>
            </a:endParaRPr>
          </a:p>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endParaRPr kumimoji="0" sz="1067" b="0" i="0" u="none" strike="noStrike" kern="0" cap="none" spc="0" normalizeH="0" baseline="0" noProof="0">
              <a:ln>
                <a:noFill/>
              </a:ln>
              <a:solidFill>
                <a:srgbClr val="000000"/>
              </a:solidFill>
              <a:effectLst/>
              <a:uLnTx/>
              <a:uFillTx/>
              <a:latin typeface="Arial"/>
              <a:ea typeface="+mn-ea"/>
              <a:cs typeface="Arial"/>
              <a:sym typeface="Arial"/>
            </a:endParaRPr>
          </a:p>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1067" b="0" i="0" u="none" strike="noStrike" kern="0" cap="none" spc="0" normalizeH="0" baseline="0" noProof="0">
                <a:ln>
                  <a:noFill/>
                </a:ln>
                <a:solidFill>
                  <a:srgbClr val="000000"/>
                </a:solidFill>
                <a:effectLst/>
                <a:uLnTx/>
                <a:uFillTx/>
                <a:latin typeface="Arial"/>
                <a:ea typeface="+mn-ea"/>
                <a:cs typeface="Arial"/>
                <a:sym typeface="Arial"/>
              </a:rPr>
              <a:t>Uberon</a:t>
            </a:r>
            <a:endParaRPr kumimoji="0" sz="1067" b="0" i="0" u="none" strike="noStrike" kern="0" cap="none" spc="0" normalizeH="0" baseline="0" noProof="0">
              <a:ln>
                <a:noFill/>
              </a:ln>
              <a:solidFill>
                <a:srgbClr val="000000"/>
              </a:solidFill>
              <a:effectLst/>
              <a:uLnTx/>
              <a:uFillTx/>
              <a:latin typeface="Arial"/>
              <a:ea typeface="+mn-ea"/>
              <a:cs typeface="Arial"/>
              <a:sym typeface="Arial"/>
            </a:endParaRPr>
          </a:p>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endParaRPr kumimoji="0" sz="1067" b="0" i="0" u="none" strike="noStrike" kern="0" cap="none" spc="0" normalizeH="0" baseline="0" noProof="0">
              <a:ln>
                <a:noFill/>
              </a:ln>
              <a:solidFill>
                <a:srgbClr val="000000"/>
              </a:solidFill>
              <a:effectLst/>
              <a:uLnTx/>
              <a:uFillTx/>
              <a:latin typeface="Arial"/>
              <a:ea typeface="+mn-ea"/>
              <a:cs typeface="Arial"/>
              <a:sym typeface="Arial"/>
            </a:endParaRPr>
          </a:p>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1067" b="0" i="0" u="none" strike="noStrike" kern="0" cap="none" spc="0" normalizeH="0" baseline="0" noProof="0">
                <a:ln>
                  <a:noFill/>
                </a:ln>
                <a:solidFill>
                  <a:srgbClr val="000000"/>
                </a:solidFill>
                <a:effectLst/>
                <a:uLnTx/>
                <a:uFillTx/>
                <a:latin typeface="Arial"/>
                <a:ea typeface="+mn-ea"/>
                <a:cs typeface="Arial"/>
                <a:sym typeface="Arial"/>
              </a:rPr>
              <a:t>NCI Thesaurus</a:t>
            </a:r>
            <a:endParaRPr kumimoji="0" sz="1067" b="0" i="0" u="none" strike="noStrike" kern="0" cap="none" spc="0" normalizeH="0" baseline="0" noProof="0">
              <a:ln>
                <a:noFill/>
              </a:ln>
              <a:solidFill>
                <a:srgbClr val="000000"/>
              </a:solidFill>
              <a:effectLst/>
              <a:uLnTx/>
              <a:uFillTx/>
              <a:latin typeface="Arial"/>
              <a:ea typeface="+mn-ea"/>
              <a:cs typeface="Arial"/>
              <a:sym typeface="Arial"/>
            </a:endParaRPr>
          </a:p>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endParaRPr kumimoji="0" sz="1067" b="0" i="0" u="none" strike="noStrike" kern="0" cap="none" spc="0" normalizeH="0" baseline="0" noProof="0">
              <a:ln>
                <a:noFill/>
              </a:ln>
              <a:solidFill>
                <a:srgbClr val="000000"/>
              </a:solidFill>
              <a:effectLst/>
              <a:uLnTx/>
              <a:uFillTx/>
              <a:latin typeface="Arial"/>
              <a:ea typeface="+mn-ea"/>
              <a:cs typeface="Arial"/>
              <a:sym typeface="Arial"/>
            </a:endParaRPr>
          </a:p>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1067" b="0" i="0" u="none" strike="noStrike" kern="0" cap="none" spc="0" normalizeH="0" baseline="0" noProof="0">
                <a:ln>
                  <a:noFill/>
                </a:ln>
                <a:solidFill>
                  <a:srgbClr val="000000"/>
                </a:solidFill>
                <a:effectLst/>
                <a:uLnTx/>
                <a:uFillTx/>
                <a:latin typeface="Arial"/>
                <a:ea typeface="+mn-ea"/>
                <a:cs typeface="Arial"/>
                <a:sym typeface="Arial"/>
              </a:rPr>
              <a:t>NCBI Taxonomy</a:t>
            </a:r>
            <a:endParaRPr kumimoji="0" sz="1067" b="0" i="0" u="none" strike="noStrike" kern="0" cap="none" spc="0" normalizeH="0" baseline="0" noProof="0">
              <a:ln>
                <a:noFill/>
              </a:ln>
              <a:solidFill>
                <a:srgbClr val="000000"/>
              </a:solidFill>
              <a:effectLst/>
              <a:uLnTx/>
              <a:uFillTx/>
              <a:latin typeface="Arial"/>
              <a:ea typeface="+mn-ea"/>
              <a:cs typeface="Arial"/>
              <a:sym typeface="Arial"/>
            </a:endParaRPr>
          </a:p>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endParaRPr kumimoji="0" sz="1067" b="0" i="0" u="none" strike="noStrike" kern="0" cap="none" spc="0" normalizeH="0" baseline="0" noProof="0">
              <a:ln>
                <a:noFill/>
              </a:ln>
              <a:solidFill>
                <a:srgbClr val="000000"/>
              </a:solidFill>
              <a:effectLst/>
              <a:uLnTx/>
              <a:uFillTx/>
              <a:latin typeface="Arial"/>
              <a:ea typeface="+mn-ea"/>
              <a:cs typeface="Arial"/>
              <a:sym typeface="Arial"/>
            </a:endParaRPr>
          </a:p>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1067" b="0" i="0" u="none" strike="noStrike" kern="0" cap="none" spc="0" normalizeH="0" baseline="0" noProof="0">
                <a:ln>
                  <a:noFill/>
                </a:ln>
                <a:solidFill>
                  <a:srgbClr val="000000"/>
                </a:solidFill>
                <a:effectLst/>
                <a:uLnTx/>
                <a:uFillTx/>
                <a:latin typeface="Arial"/>
                <a:ea typeface="+mn-ea"/>
                <a:cs typeface="Arial"/>
                <a:sym typeface="Arial"/>
              </a:rPr>
              <a:t>HGNC</a:t>
            </a:r>
            <a:endParaRPr kumimoji="0" sz="1067" b="0" i="0" u="none" strike="noStrike" kern="0" cap="none" spc="0" normalizeH="0" baseline="0" noProof="0">
              <a:ln>
                <a:noFill/>
              </a:ln>
              <a:solidFill>
                <a:srgbClr val="000000"/>
              </a:solidFill>
              <a:effectLst/>
              <a:uLnTx/>
              <a:uFillTx/>
              <a:latin typeface="Arial"/>
              <a:ea typeface="+mn-ea"/>
              <a:cs typeface="Arial"/>
              <a:sym typeface="Arial"/>
            </a:endParaRPr>
          </a:p>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endParaRPr kumimoji="0" sz="1067" b="0" i="0" u="none" strike="noStrike" kern="0" cap="none" spc="0" normalizeH="0" baseline="0" noProof="0">
              <a:ln>
                <a:noFill/>
              </a:ln>
              <a:solidFill>
                <a:srgbClr val="000000"/>
              </a:solidFill>
              <a:effectLst/>
              <a:uLnTx/>
              <a:uFillTx/>
              <a:latin typeface="Arial"/>
              <a:ea typeface="+mn-ea"/>
              <a:cs typeface="Arial"/>
              <a:sym typeface="Arial"/>
            </a:endParaRPr>
          </a:p>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1067" b="0" i="0" u="none" strike="noStrike" kern="0" cap="none" spc="0" normalizeH="0" baseline="0" noProof="0">
                <a:ln>
                  <a:noFill/>
                </a:ln>
                <a:solidFill>
                  <a:srgbClr val="000000"/>
                </a:solidFill>
                <a:effectLst/>
                <a:uLnTx/>
                <a:uFillTx/>
                <a:latin typeface="Arial"/>
                <a:ea typeface="+mn-ea"/>
                <a:cs typeface="Arial"/>
                <a:sym typeface="Arial"/>
              </a:rPr>
              <a:t>Protein Ontology</a:t>
            </a:r>
            <a:endParaRPr kumimoji="0" sz="10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854" name="Google Shape;854;p57"/>
          <p:cNvSpPr/>
          <p:nvPr/>
        </p:nvSpPr>
        <p:spPr>
          <a:xfrm>
            <a:off x="184575" y="3327152"/>
            <a:ext cx="2230400" cy="390800"/>
          </a:xfrm>
          <a:prstGeom prst="rect">
            <a:avLst/>
          </a:prstGeom>
          <a:solidFill>
            <a:srgbClr val="EEEEEE"/>
          </a:solidFill>
          <a:ln w="9525" cap="flat" cmpd="sng">
            <a:solidFill>
              <a:srgbClr val="595959"/>
            </a:solidFill>
            <a:prstDash val="solid"/>
            <a:round/>
            <a:headEnd type="none" w="sm" len="sm"/>
            <a:tailEnd type="none" w="sm" len="sm"/>
          </a:ln>
        </p:spPr>
        <p:txBody>
          <a:bodyPr spcFirstLastPara="1" wrap="square" lIns="91433" tIns="91433" rIns="91433" bIns="91433"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1467" b="0" i="0" u="none" strike="noStrike" kern="0" cap="none" spc="0" normalizeH="0" baseline="0" noProof="0">
                <a:ln>
                  <a:noFill/>
                </a:ln>
                <a:solidFill>
                  <a:srgbClr val="000000"/>
                </a:solidFill>
                <a:effectLst/>
                <a:uLnTx/>
                <a:uFillTx/>
                <a:latin typeface="Arial"/>
                <a:ea typeface="+mn-ea"/>
                <a:cs typeface="Arial"/>
                <a:sym typeface="Arial"/>
              </a:rPr>
              <a:t>Phenotypes</a:t>
            </a:r>
            <a:endParaRPr kumimoji="0" sz="14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855" name="Google Shape;855;p57"/>
          <p:cNvSpPr/>
          <p:nvPr/>
        </p:nvSpPr>
        <p:spPr>
          <a:xfrm>
            <a:off x="184575" y="2871977"/>
            <a:ext cx="2230400" cy="390800"/>
          </a:xfrm>
          <a:prstGeom prst="rect">
            <a:avLst/>
          </a:prstGeom>
          <a:solidFill>
            <a:srgbClr val="EEEEEE"/>
          </a:solidFill>
          <a:ln w="9525" cap="flat" cmpd="sng">
            <a:solidFill>
              <a:srgbClr val="595959"/>
            </a:solidFill>
            <a:prstDash val="solid"/>
            <a:round/>
            <a:headEnd type="none" w="sm" len="sm"/>
            <a:tailEnd type="none" w="sm" len="sm"/>
          </a:ln>
        </p:spPr>
        <p:txBody>
          <a:bodyPr spcFirstLastPara="1" wrap="square" lIns="91433" tIns="91433" rIns="91433" bIns="91433"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1467" b="0" i="0" u="none" strike="noStrike" kern="0" cap="none" spc="0" normalizeH="0" baseline="0" noProof="0">
                <a:ln>
                  <a:noFill/>
                </a:ln>
                <a:solidFill>
                  <a:srgbClr val="000000"/>
                </a:solidFill>
                <a:effectLst/>
                <a:uLnTx/>
                <a:uFillTx/>
                <a:latin typeface="Arial"/>
                <a:ea typeface="+mn-ea"/>
                <a:cs typeface="Arial"/>
                <a:sym typeface="Arial"/>
              </a:rPr>
              <a:t>Pathways</a:t>
            </a:r>
            <a:endParaRPr kumimoji="0" sz="14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856" name="Google Shape;856;p57"/>
          <p:cNvSpPr/>
          <p:nvPr/>
        </p:nvSpPr>
        <p:spPr>
          <a:xfrm>
            <a:off x="274100" y="5784588"/>
            <a:ext cx="2230400" cy="455600"/>
          </a:xfrm>
          <a:prstGeom prst="rect">
            <a:avLst/>
          </a:prstGeom>
          <a:solidFill>
            <a:srgbClr val="EEEEEE"/>
          </a:solidFill>
          <a:ln w="9525" cap="flat" cmpd="sng">
            <a:solidFill>
              <a:srgbClr val="595959"/>
            </a:solidFill>
            <a:prstDash val="solid"/>
            <a:round/>
            <a:headEnd type="none" w="sm" len="sm"/>
            <a:tailEnd type="none" w="sm" len="sm"/>
          </a:ln>
        </p:spPr>
        <p:txBody>
          <a:bodyPr spcFirstLastPara="1" wrap="square" lIns="91433" tIns="91433" rIns="91433" bIns="91433"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1467" b="0" i="0" u="none" strike="noStrike" kern="0" cap="none" spc="0" normalizeH="0" baseline="0" noProof="0">
                <a:ln>
                  <a:noFill/>
                </a:ln>
                <a:solidFill>
                  <a:srgbClr val="000000"/>
                </a:solidFill>
                <a:effectLst/>
                <a:uLnTx/>
                <a:uFillTx/>
                <a:latin typeface="Arial"/>
                <a:ea typeface="+mn-ea"/>
                <a:cs typeface="Arial"/>
                <a:sym typeface="Arial"/>
              </a:rPr>
              <a:t>Reactions</a:t>
            </a:r>
            <a:endParaRPr kumimoji="0" sz="14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857" name="Google Shape;857;p57"/>
          <p:cNvSpPr/>
          <p:nvPr/>
        </p:nvSpPr>
        <p:spPr>
          <a:xfrm>
            <a:off x="8402844" y="2784409"/>
            <a:ext cx="2230400" cy="457200"/>
          </a:xfrm>
          <a:prstGeom prst="rect">
            <a:avLst/>
          </a:prstGeom>
          <a:solidFill>
            <a:srgbClr val="EEEEEE"/>
          </a:solidFill>
          <a:ln w="9525" cap="flat" cmpd="sng">
            <a:solidFill>
              <a:srgbClr val="595959"/>
            </a:solidFill>
            <a:prstDash val="solid"/>
            <a:round/>
            <a:headEnd type="none" w="sm" len="sm"/>
            <a:tailEnd type="none" w="sm" len="sm"/>
          </a:ln>
        </p:spPr>
        <p:txBody>
          <a:bodyPr spcFirstLastPara="1" wrap="square" lIns="91433" tIns="91433" rIns="91433" bIns="91433"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1467" b="0" i="0" u="none" strike="noStrike" kern="0" cap="none" spc="0" normalizeH="0" baseline="0" noProof="0">
                <a:ln>
                  <a:noFill/>
                </a:ln>
                <a:solidFill>
                  <a:srgbClr val="000000"/>
                </a:solidFill>
                <a:effectLst/>
                <a:uLnTx/>
                <a:uFillTx/>
                <a:latin typeface="Arial"/>
                <a:ea typeface="+mn-ea"/>
                <a:cs typeface="Arial"/>
                <a:sym typeface="Arial"/>
              </a:rPr>
              <a:t>Chemical-Gene Interactions</a:t>
            </a:r>
            <a:endParaRPr kumimoji="0" sz="14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858" name="Google Shape;858;p57"/>
          <p:cNvSpPr/>
          <p:nvPr/>
        </p:nvSpPr>
        <p:spPr>
          <a:xfrm>
            <a:off x="8402855" y="1713173"/>
            <a:ext cx="2230400" cy="457200"/>
          </a:xfrm>
          <a:prstGeom prst="rect">
            <a:avLst/>
          </a:prstGeom>
          <a:solidFill>
            <a:srgbClr val="EEEEEE"/>
          </a:solidFill>
          <a:ln w="9525" cap="flat" cmpd="sng">
            <a:solidFill>
              <a:srgbClr val="595959"/>
            </a:solidFill>
            <a:prstDash val="solid"/>
            <a:round/>
            <a:headEnd type="none" w="sm" len="sm"/>
            <a:tailEnd type="none" w="sm" len="sm"/>
          </a:ln>
        </p:spPr>
        <p:txBody>
          <a:bodyPr spcFirstLastPara="1" wrap="square" lIns="91433" tIns="91433" rIns="91433" bIns="91433"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1467" b="0" i="0" u="none" strike="noStrike" kern="0" cap="none" spc="0" normalizeH="0" baseline="0" noProof="0">
                <a:ln>
                  <a:noFill/>
                </a:ln>
                <a:solidFill>
                  <a:srgbClr val="000000"/>
                </a:solidFill>
                <a:effectLst/>
                <a:uLnTx/>
                <a:uFillTx/>
                <a:latin typeface="Arial"/>
                <a:ea typeface="+mn-ea"/>
                <a:cs typeface="Arial"/>
                <a:sym typeface="Arial"/>
              </a:rPr>
              <a:t>Methods (assay)</a:t>
            </a:r>
            <a:endParaRPr kumimoji="0" sz="14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859" name="Google Shape;859;p57"/>
          <p:cNvSpPr/>
          <p:nvPr/>
        </p:nvSpPr>
        <p:spPr>
          <a:xfrm>
            <a:off x="8402849" y="1177555"/>
            <a:ext cx="2230400" cy="457200"/>
          </a:xfrm>
          <a:prstGeom prst="rect">
            <a:avLst/>
          </a:prstGeom>
          <a:solidFill>
            <a:srgbClr val="EEEEEE"/>
          </a:solidFill>
          <a:ln w="9525" cap="flat" cmpd="sng">
            <a:solidFill>
              <a:srgbClr val="595959"/>
            </a:solidFill>
            <a:prstDash val="solid"/>
            <a:round/>
            <a:headEnd type="none" w="sm" len="sm"/>
            <a:tailEnd type="none" w="sm" len="sm"/>
          </a:ln>
        </p:spPr>
        <p:txBody>
          <a:bodyPr spcFirstLastPara="1" wrap="square" lIns="91433" tIns="91433" rIns="91433" bIns="91433"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1467" b="0" i="0" u="none" strike="noStrike" kern="0" cap="none" spc="0" normalizeH="0" baseline="0" noProof="0">
                <a:ln>
                  <a:noFill/>
                </a:ln>
                <a:solidFill>
                  <a:srgbClr val="000000"/>
                </a:solidFill>
                <a:effectLst/>
                <a:uLnTx/>
                <a:uFillTx/>
                <a:latin typeface="Arial"/>
                <a:ea typeface="+mn-ea"/>
                <a:cs typeface="Arial"/>
                <a:sym typeface="Arial"/>
              </a:rPr>
              <a:t>Evidence</a:t>
            </a:r>
            <a:endParaRPr kumimoji="0" sz="14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860" name="Google Shape;860;p57"/>
          <p:cNvSpPr/>
          <p:nvPr/>
        </p:nvSpPr>
        <p:spPr>
          <a:xfrm>
            <a:off x="8402844" y="2248791"/>
            <a:ext cx="2230400" cy="457200"/>
          </a:xfrm>
          <a:prstGeom prst="rect">
            <a:avLst/>
          </a:prstGeom>
          <a:solidFill>
            <a:srgbClr val="EEEEEE"/>
          </a:solidFill>
          <a:ln w="9525" cap="flat" cmpd="sng">
            <a:solidFill>
              <a:srgbClr val="595959"/>
            </a:solidFill>
            <a:prstDash val="solid"/>
            <a:round/>
            <a:headEnd type="none" w="sm" len="sm"/>
            <a:tailEnd type="none" w="sm" len="sm"/>
          </a:ln>
        </p:spPr>
        <p:txBody>
          <a:bodyPr spcFirstLastPara="1" wrap="square" lIns="91433" tIns="91433" rIns="91433" bIns="91433"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1467" b="0" i="0" u="none" strike="noStrike" kern="0" cap="none" spc="0" normalizeH="0" baseline="0" noProof="0">
                <a:ln>
                  <a:noFill/>
                </a:ln>
                <a:solidFill>
                  <a:srgbClr val="000000"/>
                </a:solidFill>
                <a:effectLst/>
                <a:uLnTx/>
                <a:uFillTx/>
                <a:latin typeface="Arial"/>
                <a:ea typeface="+mn-ea"/>
                <a:cs typeface="Arial"/>
                <a:sym typeface="Arial"/>
              </a:rPr>
              <a:t>Exposure (e.g., route)</a:t>
            </a:r>
            <a:endParaRPr kumimoji="0" sz="14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861" name="Google Shape;861;p57"/>
          <p:cNvSpPr/>
          <p:nvPr/>
        </p:nvSpPr>
        <p:spPr>
          <a:xfrm>
            <a:off x="10720500" y="1177549"/>
            <a:ext cx="1322800" cy="3110400"/>
          </a:xfrm>
          <a:prstGeom prst="round1Rect">
            <a:avLst>
              <a:gd name="adj" fmla="val 16667"/>
            </a:avLst>
          </a:prstGeom>
          <a:solidFill>
            <a:srgbClr val="B6D7A8"/>
          </a:solidFill>
          <a:ln w="9525" cap="flat" cmpd="sng">
            <a:solidFill>
              <a:srgbClr val="595959"/>
            </a:solidFill>
            <a:prstDash val="solid"/>
            <a:round/>
            <a:headEnd type="none" w="sm" len="sm"/>
            <a:tailEnd type="none" w="sm" len="sm"/>
          </a:ln>
        </p:spPr>
        <p:txBody>
          <a:bodyPr spcFirstLastPara="1" wrap="square" lIns="91433" tIns="91433" rIns="91433" bIns="91433"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1067" b="0" i="0" u="none" strike="noStrike" kern="0" cap="none" spc="0" normalizeH="0" baseline="0" noProof="0">
                <a:ln>
                  <a:noFill/>
                </a:ln>
                <a:solidFill>
                  <a:srgbClr val="000000"/>
                </a:solidFill>
                <a:effectLst/>
                <a:uLnTx/>
                <a:uFillTx/>
                <a:latin typeface="Arial"/>
                <a:ea typeface="+mn-ea"/>
                <a:cs typeface="Arial"/>
                <a:sym typeface="Arial"/>
              </a:rPr>
              <a:t>PubMed</a:t>
            </a:r>
            <a:endParaRPr kumimoji="0" sz="1067" b="0" i="0" u="none" strike="noStrike" kern="0" cap="none" spc="0" normalizeH="0" baseline="0" noProof="0">
              <a:ln>
                <a:noFill/>
              </a:ln>
              <a:solidFill>
                <a:srgbClr val="000000"/>
              </a:solidFill>
              <a:effectLst/>
              <a:uLnTx/>
              <a:uFillTx/>
              <a:latin typeface="Arial"/>
              <a:ea typeface="+mn-ea"/>
              <a:cs typeface="Arial"/>
              <a:sym typeface="Arial"/>
            </a:endParaRPr>
          </a:p>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endParaRPr kumimoji="0" sz="1067" b="0" i="0" u="none" strike="noStrike" kern="0" cap="none" spc="0" normalizeH="0" baseline="0" noProof="0">
              <a:ln>
                <a:noFill/>
              </a:ln>
              <a:solidFill>
                <a:srgbClr val="000000"/>
              </a:solidFill>
              <a:effectLst/>
              <a:uLnTx/>
              <a:uFillTx/>
              <a:latin typeface="Arial"/>
              <a:ea typeface="+mn-ea"/>
              <a:cs typeface="Arial"/>
              <a:sym typeface="Arial"/>
            </a:endParaRPr>
          </a:p>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1067" b="0" i="0" u="none" strike="noStrike" kern="0" cap="none" spc="0" normalizeH="0" baseline="0" noProof="0">
                <a:ln>
                  <a:noFill/>
                </a:ln>
                <a:solidFill>
                  <a:srgbClr val="000000"/>
                </a:solidFill>
                <a:effectLst/>
                <a:uLnTx/>
                <a:uFillTx/>
                <a:latin typeface="Arial"/>
                <a:ea typeface="+mn-ea"/>
                <a:cs typeface="Arial"/>
                <a:sym typeface="Arial"/>
              </a:rPr>
              <a:t>DSSTox Chemical Identifier</a:t>
            </a:r>
            <a:endParaRPr kumimoji="0" sz="1067" b="0" i="0" u="none" strike="noStrike" kern="0" cap="none" spc="0" normalizeH="0" baseline="0" noProof="0">
              <a:ln>
                <a:noFill/>
              </a:ln>
              <a:solidFill>
                <a:srgbClr val="000000"/>
              </a:solidFill>
              <a:effectLst/>
              <a:uLnTx/>
              <a:uFillTx/>
              <a:latin typeface="Arial"/>
              <a:ea typeface="+mn-ea"/>
              <a:cs typeface="Arial"/>
              <a:sym typeface="Arial"/>
            </a:endParaRPr>
          </a:p>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endParaRPr kumimoji="0" sz="1067" b="0" i="0" u="none" strike="noStrike" kern="0" cap="none" spc="0" normalizeH="0" baseline="0" noProof="0">
              <a:ln>
                <a:noFill/>
              </a:ln>
              <a:solidFill>
                <a:srgbClr val="000000"/>
              </a:solidFill>
              <a:effectLst/>
              <a:uLnTx/>
              <a:uFillTx/>
              <a:latin typeface="Arial"/>
              <a:ea typeface="+mn-ea"/>
              <a:cs typeface="Arial"/>
              <a:sym typeface="Arial"/>
            </a:endParaRPr>
          </a:p>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1067" b="0" i="0" u="none" strike="noStrike" kern="0" cap="none" spc="0" normalizeH="0" baseline="0" noProof="0">
                <a:ln>
                  <a:noFill/>
                </a:ln>
                <a:solidFill>
                  <a:srgbClr val="000000"/>
                </a:solidFill>
                <a:effectLst/>
                <a:uLnTx/>
                <a:uFillTx/>
                <a:latin typeface="Arial"/>
                <a:ea typeface="+mn-ea"/>
                <a:cs typeface="Arial"/>
                <a:sym typeface="Arial"/>
              </a:rPr>
              <a:t>Evidence and Conclusion (ECO)</a:t>
            </a:r>
            <a:endParaRPr kumimoji="0" sz="1067" b="0" i="0" u="none" strike="noStrike" kern="0" cap="none" spc="0" normalizeH="0" baseline="0" noProof="0">
              <a:ln>
                <a:noFill/>
              </a:ln>
              <a:solidFill>
                <a:srgbClr val="000000"/>
              </a:solidFill>
              <a:effectLst/>
              <a:uLnTx/>
              <a:uFillTx/>
              <a:latin typeface="Arial"/>
              <a:ea typeface="+mn-ea"/>
              <a:cs typeface="Arial"/>
              <a:sym typeface="Arial"/>
            </a:endParaRPr>
          </a:p>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endParaRPr kumimoji="0" sz="1067" b="0" i="0" u="none" strike="noStrike" kern="0" cap="none" spc="0" normalizeH="0" baseline="0" noProof="0">
              <a:ln>
                <a:noFill/>
              </a:ln>
              <a:solidFill>
                <a:srgbClr val="000000"/>
              </a:solidFill>
              <a:effectLst/>
              <a:uLnTx/>
              <a:uFillTx/>
              <a:latin typeface="Arial"/>
              <a:ea typeface="+mn-ea"/>
              <a:cs typeface="Arial"/>
              <a:sym typeface="Arial"/>
            </a:endParaRPr>
          </a:p>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1067" b="0" i="0" u="none" strike="noStrike" kern="0" cap="none" spc="0" normalizeH="0" baseline="0" noProof="0">
                <a:ln>
                  <a:noFill/>
                </a:ln>
                <a:solidFill>
                  <a:srgbClr val="000000"/>
                </a:solidFill>
                <a:effectLst/>
                <a:uLnTx/>
                <a:uFillTx/>
                <a:latin typeface="Arial"/>
                <a:ea typeface="+mn-ea"/>
                <a:cs typeface="Arial"/>
                <a:sym typeface="Arial"/>
              </a:rPr>
              <a:t>Environment (ENVO)</a:t>
            </a:r>
            <a:endParaRPr kumimoji="0" sz="1067" b="0" i="0" u="none" strike="noStrike" kern="0" cap="none" spc="0" normalizeH="0" baseline="0" noProof="0">
              <a:ln>
                <a:noFill/>
              </a:ln>
              <a:solidFill>
                <a:srgbClr val="000000"/>
              </a:solidFill>
              <a:effectLst/>
              <a:uLnTx/>
              <a:uFillTx/>
              <a:latin typeface="Arial"/>
              <a:ea typeface="+mn-ea"/>
              <a:cs typeface="Arial"/>
              <a:sym typeface="Arial"/>
            </a:endParaRPr>
          </a:p>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endParaRPr kumimoji="0" sz="1067" b="0" i="0" u="none" strike="noStrike" kern="0" cap="none" spc="0" normalizeH="0" baseline="0" noProof="0">
              <a:ln>
                <a:noFill/>
              </a:ln>
              <a:solidFill>
                <a:srgbClr val="000000"/>
              </a:solidFill>
              <a:effectLst/>
              <a:uLnTx/>
              <a:uFillTx/>
              <a:latin typeface="Arial"/>
              <a:ea typeface="+mn-ea"/>
              <a:cs typeface="Arial"/>
              <a:sym typeface="Arial"/>
            </a:endParaRPr>
          </a:p>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1067" b="0" i="0" u="none" strike="noStrike" kern="0" cap="none" spc="0" normalizeH="0" baseline="0" noProof="0">
                <a:ln>
                  <a:noFill/>
                </a:ln>
                <a:solidFill>
                  <a:srgbClr val="000000"/>
                </a:solidFill>
                <a:effectLst/>
                <a:uLnTx/>
                <a:uFillTx/>
                <a:latin typeface="Arial"/>
                <a:ea typeface="+mn-ea"/>
                <a:cs typeface="Arial"/>
                <a:sym typeface="Arial"/>
              </a:rPr>
              <a:t>Exposure (ExO)</a:t>
            </a:r>
            <a:endParaRPr kumimoji="0" sz="1067" b="0" i="0" u="none" strike="noStrike" kern="0" cap="none" spc="0" normalizeH="0" baseline="0" noProof="0">
              <a:ln>
                <a:noFill/>
              </a:ln>
              <a:solidFill>
                <a:srgbClr val="000000"/>
              </a:solidFill>
              <a:effectLst/>
              <a:uLnTx/>
              <a:uFillTx/>
              <a:latin typeface="Arial"/>
              <a:ea typeface="+mn-ea"/>
              <a:cs typeface="Arial"/>
              <a:sym typeface="Arial"/>
            </a:endParaRPr>
          </a:p>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endParaRPr kumimoji="0" sz="1067" b="0" i="0" u="none" strike="noStrike" kern="0" cap="none" spc="0" normalizeH="0" baseline="0" noProof="0">
              <a:ln>
                <a:noFill/>
              </a:ln>
              <a:solidFill>
                <a:srgbClr val="000000"/>
              </a:solidFill>
              <a:effectLst/>
              <a:uLnTx/>
              <a:uFillTx/>
              <a:latin typeface="Arial"/>
              <a:ea typeface="+mn-ea"/>
              <a:cs typeface="Arial"/>
              <a:sym typeface="Arial"/>
            </a:endParaRPr>
          </a:p>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1067" b="0" i="0" u="none" strike="noStrike" kern="0" cap="none" spc="0" normalizeH="0" baseline="0" noProof="0">
                <a:ln>
                  <a:noFill/>
                </a:ln>
                <a:solidFill>
                  <a:srgbClr val="000000"/>
                </a:solidFill>
                <a:effectLst/>
                <a:uLnTx/>
                <a:uFillTx/>
                <a:latin typeface="Arial"/>
                <a:ea typeface="+mn-ea"/>
                <a:cs typeface="Arial"/>
                <a:sym typeface="Arial"/>
              </a:rPr>
              <a:t>Environmental conditions, treatments and exposures (ECTO)</a:t>
            </a:r>
            <a:br>
              <a:rPr kumimoji="0" lang="en" sz="1067" b="0" i="0" u="none" strike="noStrike" kern="0" cap="none" spc="0" normalizeH="0" baseline="0" noProof="0">
                <a:ln>
                  <a:noFill/>
                </a:ln>
                <a:solidFill>
                  <a:srgbClr val="000000"/>
                </a:solidFill>
                <a:effectLst/>
                <a:uLnTx/>
                <a:uFillTx/>
                <a:latin typeface="Arial"/>
                <a:ea typeface="+mn-ea"/>
                <a:cs typeface="Arial"/>
                <a:sym typeface="Arial"/>
              </a:rPr>
            </a:br>
            <a:br>
              <a:rPr kumimoji="0" lang="en" sz="1067" b="0" i="0" u="none" strike="noStrike" kern="0" cap="none" spc="0" normalizeH="0" baseline="0" noProof="0">
                <a:ln>
                  <a:noFill/>
                </a:ln>
                <a:solidFill>
                  <a:srgbClr val="000000"/>
                </a:solidFill>
                <a:effectLst/>
                <a:uLnTx/>
                <a:uFillTx/>
                <a:latin typeface="Arial"/>
                <a:ea typeface="+mn-ea"/>
                <a:cs typeface="Arial"/>
                <a:sym typeface="Arial"/>
              </a:rPr>
            </a:br>
            <a:r>
              <a:rPr kumimoji="0" lang="en" sz="1067" b="0" i="0" u="none" strike="noStrike" kern="0" cap="none" spc="0" normalizeH="0" baseline="0" noProof="0">
                <a:ln>
                  <a:noFill/>
                </a:ln>
                <a:solidFill>
                  <a:srgbClr val="000000"/>
                </a:solidFill>
                <a:effectLst/>
                <a:uLnTx/>
                <a:uFillTx/>
                <a:latin typeface="Arial"/>
                <a:ea typeface="+mn-ea"/>
                <a:cs typeface="Arial"/>
                <a:sym typeface="Arial"/>
              </a:rPr>
              <a:t>httk</a:t>
            </a:r>
            <a:endParaRPr kumimoji="0" sz="1067" b="0" i="0" u="none" strike="noStrike" kern="0" cap="none" spc="0" normalizeH="0" baseline="0" noProof="0">
              <a:ln>
                <a:noFill/>
              </a:ln>
              <a:solidFill>
                <a:srgbClr val="000000"/>
              </a:solidFill>
              <a:effectLst/>
              <a:uLnTx/>
              <a:uFillTx/>
              <a:latin typeface="Arial"/>
              <a:ea typeface="+mn-ea"/>
              <a:cs typeface="Arial"/>
              <a:sym typeface="Arial"/>
            </a:endParaRPr>
          </a:p>
        </p:txBody>
      </p:sp>
      <p:cxnSp>
        <p:nvCxnSpPr>
          <p:cNvPr id="862" name="Google Shape;862;p57"/>
          <p:cNvCxnSpPr/>
          <p:nvPr/>
        </p:nvCxnSpPr>
        <p:spPr>
          <a:xfrm>
            <a:off x="-256" y="621955"/>
            <a:ext cx="12154000" cy="0"/>
          </a:xfrm>
          <a:prstGeom prst="straightConnector1">
            <a:avLst/>
          </a:prstGeom>
          <a:noFill/>
          <a:ln w="9525" cap="flat" cmpd="sng">
            <a:solidFill>
              <a:srgbClr val="4BA173"/>
            </a:solidFill>
            <a:prstDash val="solid"/>
            <a:round/>
            <a:headEnd type="none" w="med" len="med"/>
            <a:tailEnd type="none" w="med" len="med"/>
          </a:ln>
        </p:spPr>
      </p:cxnSp>
      <p:sp>
        <p:nvSpPr>
          <p:cNvPr id="863" name="Google Shape;863;p57"/>
          <p:cNvSpPr/>
          <p:nvPr/>
        </p:nvSpPr>
        <p:spPr>
          <a:xfrm>
            <a:off x="10056383" y="89797"/>
            <a:ext cx="2056800" cy="723200"/>
          </a:xfrm>
          <a:prstGeom prst="rect">
            <a:avLst/>
          </a:prstGeom>
          <a:solidFill>
            <a:srgbClr val="351C75"/>
          </a:solidFill>
          <a:ln>
            <a:noFill/>
          </a:ln>
        </p:spPr>
        <p:txBody>
          <a:bodyPr spcFirstLastPara="1" wrap="square" lIns="0" tIns="121900" rIns="0" bIns="121900"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1867" b="1" i="0" u="none" strike="noStrike" kern="0" cap="none" spc="0" normalizeH="0" baseline="0" noProof="0">
                <a:ln>
                  <a:noFill/>
                </a:ln>
                <a:solidFill>
                  <a:srgbClr val="FFFFFF"/>
                </a:solidFill>
                <a:effectLst/>
                <a:uLnTx/>
                <a:uFillTx/>
                <a:latin typeface="Proxima Nova"/>
                <a:ea typeface="Proxima Nova"/>
                <a:cs typeface="Proxima Nova"/>
                <a:sym typeface="Proxima Nova"/>
              </a:rPr>
              <a:t>Knowledge Layer</a:t>
            </a:r>
            <a:endParaRPr kumimoji="0" sz="1867" b="1" i="0" u="none" strike="noStrike" kern="0" cap="none" spc="0" normalizeH="0" baseline="0" noProof="0">
              <a:ln>
                <a:noFill/>
              </a:ln>
              <a:solidFill>
                <a:srgbClr val="FFFFFF"/>
              </a:solidFill>
              <a:effectLst/>
              <a:uLnTx/>
              <a:uFillTx/>
              <a:latin typeface="Proxima Nova"/>
              <a:ea typeface="Proxima Nova"/>
              <a:cs typeface="Proxima Nova"/>
              <a:sym typeface="Proxima Nova"/>
            </a:endParaRPr>
          </a:p>
        </p:txBody>
      </p:sp>
      <p:sp>
        <p:nvSpPr>
          <p:cNvPr id="864" name="Google Shape;864;p57"/>
          <p:cNvSpPr/>
          <p:nvPr/>
        </p:nvSpPr>
        <p:spPr>
          <a:xfrm>
            <a:off x="7939557" y="89797"/>
            <a:ext cx="2056800" cy="723200"/>
          </a:xfrm>
          <a:prstGeom prst="rect">
            <a:avLst/>
          </a:prstGeom>
          <a:solidFill>
            <a:srgbClr val="351C75"/>
          </a:solidFill>
          <a:ln>
            <a:noFill/>
          </a:ln>
        </p:spPr>
        <p:txBody>
          <a:bodyPr spcFirstLastPara="1" wrap="square" lIns="0" tIns="121900" rIns="0" bIns="121900"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1867" b="1" i="0" u="none" strike="noStrike" kern="0" cap="none" spc="0" normalizeH="0" baseline="0" noProof="0">
                <a:ln>
                  <a:noFill/>
                </a:ln>
                <a:solidFill>
                  <a:srgbClr val="FFFFFF"/>
                </a:solidFill>
                <a:effectLst/>
                <a:uLnTx/>
                <a:uFillTx/>
                <a:latin typeface="Proxima Nova"/>
                <a:ea typeface="Proxima Nova"/>
                <a:cs typeface="Proxima Nova"/>
                <a:sym typeface="Proxima Nova"/>
              </a:rPr>
              <a:t>Datasets</a:t>
            </a:r>
            <a:endParaRPr kumimoji="0" sz="1200" b="0" i="0" u="none" strike="noStrike" kern="0" cap="none" spc="0" normalizeH="0" baseline="0" noProof="0">
              <a:ln>
                <a:noFill/>
              </a:ln>
              <a:solidFill>
                <a:srgbClr val="FFFFFF"/>
              </a:solidFill>
              <a:effectLst/>
              <a:uLnTx/>
              <a:uFillTx/>
              <a:latin typeface="Proxima Nova"/>
              <a:ea typeface="Proxima Nova"/>
              <a:cs typeface="Proxima Nova"/>
              <a:sym typeface="Proxima Nova"/>
            </a:endParaRPr>
          </a:p>
        </p:txBody>
      </p:sp>
      <p:sp>
        <p:nvSpPr>
          <p:cNvPr id="865" name="Google Shape;865;p57"/>
          <p:cNvSpPr/>
          <p:nvPr/>
        </p:nvSpPr>
        <p:spPr>
          <a:xfrm>
            <a:off x="8402844" y="3320027"/>
            <a:ext cx="2230400" cy="457200"/>
          </a:xfrm>
          <a:prstGeom prst="rect">
            <a:avLst/>
          </a:prstGeom>
          <a:solidFill>
            <a:srgbClr val="EEEEEE"/>
          </a:solidFill>
          <a:ln w="9525" cap="flat" cmpd="sng">
            <a:solidFill>
              <a:srgbClr val="595959"/>
            </a:solidFill>
            <a:prstDash val="solid"/>
            <a:round/>
            <a:headEnd type="none" w="sm" len="sm"/>
            <a:tailEnd type="none" w="sm" len="sm"/>
          </a:ln>
        </p:spPr>
        <p:txBody>
          <a:bodyPr spcFirstLastPara="1" wrap="square" lIns="91433" tIns="91433" rIns="91433" bIns="91433"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1467" b="0" i="0" u="none" strike="noStrike" kern="0" cap="none" spc="0" normalizeH="0" baseline="0" noProof="0">
                <a:ln>
                  <a:noFill/>
                </a:ln>
                <a:solidFill>
                  <a:srgbClr val="000000"/>
                </a:solidFill>
                <a:effectLst/>
                <a:uLnTx/>
                <a:uFillTx/>
                <a:latin typeface="Arial"/>
                <a:ea typeface="+mn-ea"/>
                <a:cs typeface="Arial"/>
                <a:sym typeface="Arial"/>
              </a:rPr>
              <a:t>Testing Outcomes</a:t>
            </a:r>
            <a:endParaRPr kumimoji="0" sz="14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866" name="Google Shape;866;p57"/>
          <p:cNvSpPr/>
          <p:nvPr/>
        </p:nvSpPr>
        <p:spPr>
          <a:xfrm>
            <a:off x="6925775" y="4648075"/>
            <a:ext cx="5187600" cy="1655200"/>
          </a:xfrm>
          <a:prstGeom prst="rect">
            <a:avLst/>
          </a:prstGeom>
          <a:solidFill>
            <a:srgbClr val="380C2A"/>
          </a:solidFill>
          <a:ln w="9525" cap="flat" cmpd="sng">
            <a:solidFill>
              <a:schemeClr val="dk2"/>
            </a:solidFill>
            <a:prstDash val="solid"/>
            <a:round/>
            <a:headEnd type="none" w="sm" len="sm"/>
            <a:tailEnd type="none" w="sm" len="sm"/>
          </a:ln>
        </p:spPr>
        <p:txBody>
          <a:bodyPr spcFirstLastPara="1" wrap="square" lIns="91433" tIns="91433" rIns="91433" bIns="91433" anchor="t"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 sz="1867" b="1" i="0" u="none" strike="noStrike" kern="0" cap="none" spc="0" normalizeH="0" baseline="0" noProof="0">
                <a:ln>
                  <a:noFill/>
                </a:ln>
                <a:solidFill>
                  <a:srgbClr val="FFFFFF"/>
                </a:solidFill>
                <a:effectLst/>
                <a:uLnTx/>
                <a:uFillTx/>
                <a:latin typeface="Proxima Nova"/>
                <a:ea typeface="Proxima Nova"/>
                <a:cs typeface="Proxima Nova"/>
                <a:sym typeface="Proxima Nova"/>
              </a:rPr>
              <a:t>Integration of 50+ Chemical Safety BioBricks</a:t>
            </a:r>
            <a:br>
              <a:rPr kumimoji="0" lang="en" sz="1467" b="1" i="0" u="none" strike="noStrike" kern="0" cap="none" spc="0" normalizeH="0" baseline="0" noProof="0">
                <a:ln>
                  <a:noFill/>
                </a:ln>
                <a:solidFill>
                  <a:srgbClr val="FFFFFF"/>
                </a:solidFill>
                <a:effectLst/>
                <a:uLnTx/>
                <a:uFillTx/>
                <a:latin typeface="Proxima Nova"/>
                <a:ea typeface="Proxima Nova"/>
                <a:cs typeface="Proxima Nova"/>
                <a:sym typeface="Proxima Nova"/>
              </a:rPr>
            </a:br>
            <a:br>
              <a:rPr kumimoji="0" lang="en" sz="1600" b="1" i="0" u="none" strike="noStrike" kern="0" cap="none" spc="0" normalizeH="0" baseline="0" noProof="0">
                <a:ln>
                  <a:noFill/>
                </a:ln>
                <a:solidFill>
                  <a:srgbClr val="000000"/>
                </a:solidFill>
                <a:effectLst/>
                <a:uLnTx/>
                <a:uFillTx/>
                <a:latin typeface="Proxima Nova"/>
                <a:ea typeface="Proxima Nova"/>
                <a:cs typeface="Proxima Nova"/>
                <a:sym typeface="Proxima Nova"/>
              </a:rPr>
            </a:br>
            <a:r>
              <a:rPr kumimoji="0" lang="en" sz="1600" b="0" i="0" u="none" strike="noStrike" kern="0" cap="none" spc="0" normalizeH="0" baseline="0" noProof="0">
                <a:ln>
                  <a:noFill/>
                </a:ln>
                <a:solidFill>
                  <a:srgbClr val="FFFFFF"/>
                </a:solidFill>
                <a:effectLst/>
                <a:uLnTx/>
                <a:uFillTx/>
                <a:latin typeface="Ubuntu Mono"/>
                <a:ea typeface="Ubuntu Mono"/>
                <a:cs typeface="Ubuntu Mono"/>
                <a:sym typeface="Ubuntu Mono"/>
              </a:rPr>
              <a:t>aopwiki  hgnc     bindingdb  cpdat    lincs1000</a:t>
            </a:r>
            <a:endParaRPr kumimoji="0" sz="1600" b="0" i="0" u="none" strike="noStrike" kern="0" cap="none" spc="0" normalizeH="0" baseline="0" noProof="0">
              <a:ln>
                <a:noFill/>
              </a:ln>
              <a:solidFill>
                <a:srgbClr val="FFFFFF"/>
              </a:solidFill>
              <a:effectLst/>
              <a:uLnTx/>
              <a:uFillTx/>
              <a:latin typeface="Ubuntu Mono"/>
              <a:ea typeface="Ubuntu Mono"/>
              <a:cs typeface="Ubuntu Mono"/>
              <a:sym typeface="Ubuntu Mono"/>
            </a:endParaRPr>
          </a:p>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 sz="1600" b="0" i="0" u="none" strike="noStrike" kern="0" cap="none" spc="0" normalizeH="0" baseline="0" noProof="0">
                <a:ln>
                  <a:noFill/>
                </a:ln>
                <a:solidFill>
                  <a:srgbClr val="FFFFFF"/>
                </a:solidFill>
                <a:effectLst/>
                <a:uLnTx/>
                <a:uFillTx/>
                <a:latin typeface="Ubuntu Mono"/>
                <a:ea typeface="Ubuntu Mono"/>
                <a:cs typeface="Ubuntu Mono"/>
                <a:sym typeface="Ubuntu Mono"/>
              </a:rPr>
              <a:t>ctdbase  chembl   tox21      toxcast  mesh</a:t>
            </a:r>
            <a:endParaRPr kumimoji="0" sz="1600" b="0" i="0" u="none" strike="noStrike" kern="0" cap="none" spc="0" normalizeH="0" baseline="0" noProof="0">
              <a:ln>
                <a:noFill/>
              </a:ln>
              <a:solidFill>
                <a:srgbClr val="FFFFFF"/>
              </a:solidFill>
              <a:effectLst/>
              <a:uLnTx/>
              <a:uFillTx/>
              <a:latin typeface="Ubuntu Mono"/>
              <a:ea typeface="Ubuntu Mono"/>
              <a:cs typeface="Ubuntu Mono"/>
              <a:sym typeface="Ubuntu Mono"/>
            </a:endParaRPr>
          </a:p>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 sz="1600" b="0" i="0" u="none" strike="noStrike" kern="0" cap="none" spc="0" normalizeH="0" baseline="0" noProof="0">
                <a:ln>
                  <a:noFill/>
                </a:ln>
                <a:solidFill>
                  <a:srgbClr val="FFFFFF"/>
                </a:solidFill>
                <a:effectLst/>
                <a:uLnTx/>
                <a:uFillTx/>
                <a:latin typeface="Ubuntu Mono"/>
                <a:ea typeface="Ubuntu Mono"/>
                <a:cs typeface="Ubuntu Mono"/>
                <a:sym typeface="Ubuntu Mono"/>
              </a:rPr>
              <a:t>ice      pubchem  cpcat      openfda  bioplanet</a:t>
            </a:r>
            <a:endParaRPr kumimoji="0" sz="1600" b="0" i="0" u="none" strike="noStrike" kern="0" cap="none" spc="0" normalizeH="0" baseline="0" noProof="0">
              <a:ln>
                <a:noFill/>
              </a:ln>
              <a:solidFill>
                <a:srgbClr val="FFFFFF"/>
              </a:solidFill>
              <a:effectLst/>
              <a:uLnTx/>
              <a:uFillTx/>
              <a:latin typeface="Ubuntu Mono"/>
              <a:ea typeface="Ubuntu Mono"/>
              <a:cs typeface="Ubuntu Mono"/>
              <a:sym typeface="Ubuntu Mono"/>
            </a:endParaRPr>
          </a:p>
        </p:txBody>
      </p:sp>
      <p:sp>
        <p:nvSpPr>
          <p:cNvPr id="867" name="Google Shape;867;p57"/>
          <p:cNvSpPr/>
          <p:nvPr/>
        </p:nvSpPr>
        <p:spPr>
          <a:xfrm>
            <a:off x="3976200" y="1113725"/>
            <a:ext cx="2727200" cy="914400"/>
          </a:xfrm>
          <a:prstGeom prst="roundRect">
            <a:avLst>
              <a:gd name="adj" fmla="val 16667"/>
            </a:avLst>
          </a:prstGeom>
          <a:solidFill>
            <a:srgbClr val="4BA173"/>
          </a:solidFill>
          <a:ln w="9525" cap="flat" cmpd="sng">
            <a:solidFill>
              <a:srgbClr val="595959"/>
            </a:solidFill>
            <a:prstDash val="solid"/>
            <a:round/>
            <a:headEnd type="none" w="sm" len="sm"/>
            <a:tailEnd type="none" w="sm" len="sm"/>
          </a:ln>
        </p:spPr>
        <p:txBody>
          <a:bodyPr spcFirstLastPara="1" wrap="square" lIns="91433" tIns="91433" rIns="91433" bIns="91433"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2533" b="1" i="0" u="none" strike="noStrike" kern="0" cap="none" spc="0" normalizeH="0" baseline="0" noProof="0">
                <a:ln>
                  <a:noFill/>
                </a:ln>
                <a:solidFill>
                  <a:srgbClr val="FFFFFF"/>
                </a:solidFill>
                <a:effectLst/>
                <a:uLnTx/>
                <a:uFillTx/>
                <a:latin typeface="Proxima Nova"/>
                <a:ea typeface="Proxima Nova"/>
                <a:cs typeface="Proxima Nova"/>
                <a:sym typeface="Proxima Nova"/>
              </a:rPr>
              <a:t>Biology</a:t>
            </a:r>
            <a:endParaRPr kumimoji="0" sz="2533" b="1" i="0" u="none" strike="noStrike" kern="0" cap="none" spc="0" normalizeH="0" baseline="0" noProof="0">
              <a:ln>
                <a:noFill/>
              </a:ln>
              <a:solidFill>
                <a:srgbClr val="FFFFFF"/>
              </a:solidFill>
              <a:effectLst/>
              <a:uLnTx/>
              <a:uFillTx/>
              <a:latin typeface="Proxima Nova"/>
              <a:ea typeface="Proxima Nova"/>
              <a:cs typeface="Proxima Nova"/>
              <a:sym typeface="Proxima Nova"/>
            </a:endParaRPr>
          </a:p>
        </p:txBody>
      </p:sp>
      <p:sp>
        <p:nvSpPr>
          <p:cNvPr id="868" name="Google Shape;868;p57"/>
          <p:cNvSpPr/>
          <p:nvPr/>
        </p:nvSpPr>
        <p:spPr>
          <a:xfrm>
            <a:off x="3976200" y="5157740"/>
            <a:ext cx="2724800" cy="914400"/>
          </a:xfrm>
          <a:prstGeom prst="roundRect">
            <a:avLst>
              <a:gd name="adj" fmla="val 16667"/>
            </a:avLst>
          </a:prstGeom>
          <a:solidFill>
            <a:srgbClr val="4BA173"/>
          </a:solidFill>
          <a:ln w="9525" cap="flat" cmpd="sng">
            <a:solidFill>
              <a:srgbClr val="595959"/>
            </a:solidFill>
            <a:prstDash val="solid"/>
            <a:round/>
            <a:headEnd type="none" w="sm" len="sm"/>
            <a:tailEnd type="none" w="sm" len="sm"/>
          </a:ln>
        </p:spPr>
        <p:txBody>
          <a:bodyPr spcFirstLastPara="1" wrap="square" lIns="91433" tIns="91433" rIns="91433" bIns="91433"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2533" b="1" i="0" u="none" strike="noStrike" kern="0" cap="none" spc="0" normalizeH="0" baseline="0" noProof="0">
                <a:ln>
                  <a:noFill/>
                </a:ln>
                <a:solidFill>
                  <a:srgbClr val="FFFFFF"/>
                </a:solidFill>
                <a:effectLst/>
                <a:uLnTx/>
                <a:uFillTx/>
                <a:latin typeface="Proxima Nova"/>
                <a:ea typeface="Proxima Nova"/>
                <a:cs typeface="Proxima Nova"/>
                <a:sym typeface="Proxima Nova"/>
              </a:rPr>
              <a:t>Chemistry</a:t>
            </a:r>
            <a:endParaRPr kumimoji="0" sz="2533" b="1" i="0" u="none" strike="noStrike" kern="0" cap="none" spc="0" normalizeH="0" baseline="0" noProof="0">
              <a:ln>
                <a:noFill/>
              </a:ln>
              <a:solidFill>
                <a:srgbClr val="FFFFFF"/>
              </a:solidFill>
              <a:effectLst/>
              <a:uLnTx/>
              <a:uFillTx/>
              <a:latin typeface="Proxima Nova"/>
              <a:ea typeface="Proxima Nova"/>
              <a:cs typeface="Proxima Nova"/>
              <a:sym typeface="Proxima Nova"/>
            </a:endParaRPr>
          </a:p>
        </p:txBody>
      </p:sp>
      <p:sp>
        <p:nvSpPr>
          <p:cNvPr id="869" name="Google Shape;869;p57"/>
          <p:cNvSpPr/>
          <p:nvPr/>
        </p:nvSpPr>
        <p:spPr>
          <a:xfrm>
            <a:off x="8404469" y="3855645"/>
            <a:ext cx="2230400" cy="457200"/>
          </a:xfrm>
          <a:prstGeom prst="rect">
            <a:avLst/>
          </a:prstGeom>
          <a:solidFill>
            <a:srgbClr val="EEEEEE"/>
          </a:solidFill>
          <a:ln w="9525" cap="flat" cmpd="sng">
            <a:solidFill>
              <a:srgbClr val="595959"/>
            </a:solidFill>
            <a:prstDash val="solid"/>
            <a:round/>
            <a:headEnd type="none" w="sm" len="sm"/>
            <a:tailEnd type="none" w="sm" len="sm"/>
          </a:ln>
        </p:spPr>
        <p:txBody>
          <a:bodyPr spcFirstLastPara="1" wrap="square" lIns="91433" tIns="91433" rIns="91433" bIns="91433"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1467" b="0" i="0" u="none" strike="noStrike" kern="0" cap="none" spc="0" normalizeH="0" baseline="0" noProof="0">
                <a:ln>
                  <a:noFill/>
                </a:ln>
                <a:solidFill>
                  <a:srgbClr val="000000"/>
                </a:solidFill>
                <a:effectLst/>
                <a:uLnTx/>
                <a:uFillTx/>
                <a:latin typeface="Arial"/>
                <a:ea typeface="+mn-ea"/>
                <a:cs typeface="Arial"/>
                <a:sym typeface="Arial"/>
              </a:rPr>
              <a:t>toxicokinetics/dynamics</a:t>
            </a:r>
            <a:endParaRPr kumimoji="0" sz="1467" b="0" i="0" u="none" strike="noStrike" kern="0" cap="none" spc="0" normalizeH="0" baseline="0" noProof="0">
              <a:ln>
                <a:noFill/>
              </a:ln>
              <a:solidFill>
                <a:srgbClr val="000000"/>
              </a:solidFill>
              <a:effectLst/>
              <a:uLnTx/>
              <a:uFillTx/>
              <a:latin typeface="Arial"/>
              <a:ea typeface="+mn-ea"/>
              <a:cs typeface="Arial"/>
              <a:sym typeface="Aria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0C343D"/>
        </a:solidFill>
        <a:effectLst/>
      </p:bgPr>
    </p:bg>
    <p:spTree>
      <p:nvGrpSpPr>
        <p:cNvPr id="1" name="Shape 196"/>
        <p:cNvGrpSpPr/>
        <p:nvPr/>
      </p:nvGrpSpPr>
      <p:grpSpPr>
        <a:xfrm>
          <a:off x="0" y="0"/>
          <a:ext cx="0" cy="0"/>
          <a:chOff x="0" y="0"/>
          <a:chExt cx="0" cy="0"/>
        </a:xfrm>
      </p:grpSpPr>
      <p:sp>
        <p:nvSpPr>
          <p:cNvPr id="197" name="Google Shape;197;p31"/>
          <p:cNvSpPr txBox="1">
            <a:spLocks noGrp="1"/>
          </p:cNvSpPr>
          <p:nvPr>
            <p:ph type="subTitle" idx="1"/>
          </p:nvPr>
        </p:nvSpPr>
        <p:spPr>
          <a:xfrm>
            <a:off x="0" y="0"/>
            <a:ext cx="12192000" cy="796000"/>
          </a:xfrm>
          <a:prstGeom prst="rect">
            <a:avLst/>
          </a:prstGeom>
          <a:solidFill>
            <a:srgbClr val="85200C"/>
          </a:solidFill>
        </p:spPr>
        <p:txBody>
          <a:bodyPr spcFirstLastPara="1" wrap="square" lIns="121900" tIns="121900" rIns="121900" bIns="121900" anchor="t" anchorCtr="0">
            <a:normAutofit lnSpcReduction="10000"/>
          </a:bodyPr>
          <a:lstStyle/>
          <a:p>
            <a:pPr marL="0" indent="0" algn="l"/>
            <a:r>
              <a:rPr lang="en" b="1">
                <a:solidFill>
                  <a:schemeClr val="lt1"/>
                </a:solidFill>
              </a:rPr>
              <a:t>ChemHarmony</a:t>
            </a:r>
            <a:endParaRPr b="1">
              <a:solidFill>
                <a:schemeClr val="lt1"/>
              </a:solidFill>
            </a:endParaRPr>
          </a:p>
        </p:txBody>
      </p:sp>
      <p:pic>
        <p:nvPicPr>
          <p:cNvPr id="198" name="Google Shape;198;p31"/>
          <p:cNvPicPr preferRelativeResize="0"/>
          <p:nvPr/>
        </p:nvPicPr>
        <p:blipFill>
          <a:blip r:embed="rId3">
            <a:alphaModFix/>
          </a:blip>
          <a:stretch>
            <a:fillRect/>
          </a:stretch>
        </p:blipFill>
        <p:spPr>
          <a:xfrm>
            <a:off x="203201" y="999200"/>
            <a:ext cx="4241700" cy="5655600"/>
          </a:xfrm>
          <a:prstGeom prst="rect">
            <a:avLst/>
          </a:prstGeom>
          <a:noFill/>
          <a:ln>
            <a:noFill/>
          </a:ln>
        </p:spPr>
      </p:pic>
      <p:sp>
        <p:nvSpPr>
          <p:cNvPr id="199" name="Google Shape;199;p31"/>
          <p:cNvSpPr txBox="1"/>
          <p:nvPr/>
        </p:nvSpPr>
        <p:spPr>
          <a:xfrm>
            <a:off x="4705333" y="932401"/>
            <a:ext cx="6869600" cy="553957"/>
          </a:xfrm>
          <a:prstGeom prst="rect">
            <a:avLst/>
          </a:prstGeom>
          <a:noFill/>
          <a:ln>
            <a:noFill/>
          </a:ln>
        </p:spPr>
        <p:txBody>
          <a:bodyPr spcFirstLastPara="1" wrap="square" lIns="0" tIns="121900" rIns="121900" bIns="121900" anchor="t" anchorCtr="0">
            <a:sp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 sz="2000" b="1" i="0" u="none" strike="noStrike" kern="0" cap="none" spc="0" normalizeH="0" baseline="0" noProof="0">
                <a:ln>
                  <a:noFill/>
                </a:ln>
                <a:solidFill>
                  <a:srgbClr val="FFFFFF"/>
                </a:solidFill>
                <a:effectLst/>
                <a:uLnTx/>
                <a:uFillTx/>
                <a:latin typeface="Ubuntu Mono"/>
                <a:ea typeface="Ubuntu Mono"/>
                <a:cs typeface="Ubuntu Mono"/>
                <a:sym typeface="Ubuntu Mono"/>
              </a:rPr>
              <a:t>Each source is reduced to unique boolean activities</a:t>
            </a:r>
            <a:endParaRPr kumimoji="0" sz="2000" b="1" i="0" u="none" strike="noStrike" kern="0" cap="none" spc="0" normalizeH="0" baseline="0" noProof="0">
              <a:ln>
                <a:noFill/>
              </a:ln>
              <a:solidFill>
                <a:srgbClr val="FFFFFF"/>
              </a:solidFill>
              <a:effectLst/>
              <a:uLnTx/>
              <a:uFillTx/>
              <a:latin typeface="Ubuntu Mono"/>
              <a:ea typeface="Ubuntu Mono"/>
              <a:cs typeface="Ubuntu Mono"/>
              <a:sym typeface="Ubuntu Mono"/>
            </a:endParaRPr>
          </a:p>
        </p:txBody>
      </p:sp>
      <p:sp>
        <p:nvSpPr>
          <p:cNvPr id="200" name="Google Shape;200;p31"/>
          <p:cNvSpPr txBox="1"/>
          <p:nvPr/>
        </p:nvSpPr>
        <p:spPr>
          <a:xfrm>
            <a:off x="4705333" y="3659300"/>
            <a:ext cx="7328800" cy="574800"/>
          </a:xfrm>
          <a:prstGeom prst="rect">
            <a:avLst/>
          </a:prstGeom>
          <a:noFill/>
          <a:ln>
            <a:noFill/>
          </a:ln>
        </p:spPr>
        <p:txBody>
          <a:bodyPr spcFirstLastPara="1" wrap="square" lIns="0" tIns="121900" rIns="121900" bIns="121900" anchor="t"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 sz="2000" b="1" i="0" u="none" strike="noStrike" kern="0" cap="none" spc="0" normalizeH="0" baseline="0" noProof="0">
                <a:ln>
                  <a:noFill/>
                </a:ln>
                <a:solidFill>
                  <a:srgbClr val="FFFFFF"/>
                </a:solidFill>
                <a:effectLst/>
                <a:uLnTx/>
                <a:uFillTx/>
                <a:latin typeface="Ubuntu Mono"/>
                <a:ea typeface="Ubuntu Mono"/>
                <a:cs typeface="Ubuntu Mono"/>
                <a:sym typeface="Ubuntu Mono"/>
              </a:rPr>
              <a:t>Property `pid` and substance `sid` tables store metadata</a:t>
            </a:r>
            <a:endParaRPr kumimoji="0" sz="2000" b="1" i="0" u="none" strike="noStrike" kern="0" cap="none" spc="0" normalizeH="0" baseline="0" noProof="0">
              <a:ln>
                <a:noFill/>
              </a:ln>
              <a:solidFill>
                <a:srgbClr val="FFFFFF"/>
              </a:solidFill>
              <a:effectLst/>
              <a:uLnTx/>
              <a:uFillTx/>
              <a:latin typeface="Ubuntu Mono"/>
              <a:ea typeface="Ubuntu Mono"/>
              <a:cs typeface="Ubuntu Mono"/>
              <a:sym typeface="Ubuntu Mono"/>
            </a:endParaRPr>
          </a:p>
        </p:txBody>
      </p:sp>
      <p:sp>
        <p:nvSpPr>
          <p:cNvPr id="201" name="Google Shape;201;p31"/>
          <p:cNvSpPr txBox="1"/>
          <p:nvPr/>
        </p:nvSpPr>
        <p:spPr>
          <a:xfrm>
            <a:off x="4705333" y="6237400"/>
            <a:ext cx="6869600" cy="574800"/>
          </a:xfrm>
          <a:prstGeom prst="rect">
            <a:avLst/>
          </a:prstGeom>
          <a:noFill/>
          <a:ln>
            <a:noFill/>
          </a:ln>
        </p:spPr>
        <p:txBody>
          <a:bodyPr spcFirstLastPara="1" wrap="square" lIns="0" tIns="121900" rIns="121900" bIns="121900" anchor="t"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 sz="2000" b="1" i="0" u="none" strike="noStrike" kern="0" cap="none" spc="0" normalizeH="0" baseline="0" noProof="0">
                <a:ln>
                  <a:noFill/>
                </a:ln>
                <a:solidFill>
                  <a:srgbClr val="FFFFFF"/>
                </a:solidFill>
                <a:effectLst/>
                <a:uLnTx/>
                <a:uFillTx/>
                <a:latin typeface="Ubuntu Mono"/>
                <a:ea typeface="Ubuntu Mono"/>
                <a:cs typeface="Ubuntu Mono"/>
                <a:sym typeface="Ubuntu Mono"/>
              </a:rPr>
              <a:t>Now we are ready to build some models…</a:t>
            </a:r>
            <a:endParaRPr kumimoji="0" sz="2133" b="1" i="0" u="none" strike="noStrike" kern="0" cap="none" spc="0" normalizeH="0" baseline="0" noProof="0">
              <a:ln>
                <a:noFill/>
              </a:ln>
              <a:solidFill>
                <a:srgbClr val="FFFFFF"/>
              </a:solidFill>
              <a:effectLst/>
              <a:uLnTx/>
              <a:uFillTx/>
              <a:latin typeface="Arial"/>
              <a:ea typeface="+mn-ea"/>
              <a:cs typeface="Arial"/>
              <a:sym typeface="Arial"/>
            </a:endParaRPr>
          </a:p>
        </p:txBody>
      </p:sp>
      <p:pic>
        <p:nvPicPr>
          <p:cNvPr id="202" name="Google Shape;202;p31"/>
          <p:cNvPicPr preferRelativeResize="0"/>
          <p:nvPr/>
        </p:nvPicPr>
        <p:blipFill>
          <a:blip r:embed="rId4">
            <a:alphaModFix/>
          </a:blip>
          <a:stretch>
            <a:fillRect/>
          </a:stretch>
        </p:blipFill>
        <p:spPr>
          <a:xfrm>
            <a:off x="4705334" y="1428176"/>
            <a:ext cx="6639165" cy="2062867"/>
          </a:xfrm>
          <a:prstGeom prst="rect">
            <a:avLst/>
          </a:prstGeom>
          <a:noFill/>
          <a:ln w="9525" cap="flat" cmpd="sng">
            <a:solidFill>
              <a:schemeClr val="lt1"/>
            </a:solidFill>
            <a:prstDash val="solid"/>
            <a:round/>
            <a:headEnd type="none" w="sm" len="sm"/>
            <a:tailEnd type="none" w="sm" len="sm"/>
          </a:ln>
        </p:spPr>
      </p:pic>
      <p:pic>
        <p:nvPicPr>
          <p:cNvPr id="203" name="Google Shape;203;p31"/>
          <p:cNvPicPr preferRelativeResize="0"/>
          <p:nvPr/>
        </p:nvPicPr>
        <p:blipFill>
          <a:blip r:embed="rId5">
            <a:alphaModFix/>
          </a:blip>
          <a:stretch>
            <a:fillRect/>
          </a:stretch>
        </p:blipFill>
        <p:spPr>
          <a:xfrm>
            <a:off x="4705333" y="4156378"/>
            <a:ext cx="6644640" cy="2069220"/>
          </a:xfrm>
          <a:prstGeom prst="rect">
            <a:avLst/>
          </a:prstGeom>
          <a:noFill/>
          <a:ln w="9525" cap="flat" cmpd="sng">
            <a:solidFill>
              <a:schemeClr val="lt1"/>
            </a:solidFill>
            <a:prstDash val="solid"/>
            <a:round/>
            <a:headEnd type="none" w="sm" len="sm"/>
            <a:tailEnd type="none" w="sm" len="sm"/>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3B5E59-0BAC-F512-7FC0-07D764D422E3}"/>
              </a:ext>
            </a:extLst>
          </p:cNvPr>
          <p:cNvSpPr>
            <a:spLocks noGrp="1"/>
          </p:cNvSpPr>
          <p:nvPr>
            <p:ph type="title"/>
          </p:nvPr>
        </p:nvSpPr>
        <p:spPr>
          <a:xfrm>
            <a:off x="202018" y="167333"/>
            <a:ext cx="10515600" cy="1325563"/>
          </a:xfrm>
        </p:spPr>
        <p:txBody>
          <a:bodyPr>
            <a:normAutofit/>
          </a:bodyPr>
          <a:lstStyle/>
          <a:p>
            <a:r>
              <a:rPr lang="nl-NL" sz="4000" b="1" dirty="0"/>
              <a:t>Nobel </a:t>
            </a:r>
            <a:r>
              <a:rPr lang="nl-NL" sz="4000" b="1" dirty="0" err="1"/>
              <a:t>prize</a:t>
            </a:r>
            <a:r>
              <a:rPr lang="nl-NL" sz="4000" b="1" dirty="0"/>
              <a:t> (Chemistry), </a:t>
            </a:r>
            <a:br>
              <a:rPr lang="nl-NL" sz="4000" b="1" dirty="0"/>
            </a:br>
            <a:r>
              <a:rPr lang="nl-NL" sz="4000" b="1" dirty="0" err="1"/>
              <a:t>October</a:t>
            </a:r>
            <a:r>
              <a:rPr lang="nl-NL" sz="4000" b="1" dirty="0"/>
              <a:t> 2024</a:t>
            </a:r>
          </a:p>
        </p:txBody>
      </p:sp>
      <p:pic>
        <p:nvPicPr>
          <p:cNvPr id="4" name="Picture 3">
            <a:extLst>
              <a:ext uri="{FF2B5EF4-FFF2-40B4-BE49-F238E27FC236}">
                <a16:creationId xmlns:a16="http://schemas.microsoft.com/office/drawing/2014/main" id="{2BE90EBA-7ED5-F429-AC90-23FD055FAE02}"/>
              </a:ext>
            </a:extLst>
          </p:cNvPr>
          <p:cNvPicPr>
            <a:picLocks noChangeAspect="1"/>
          </p:cNvPicPr>
          <p:nvPr/>
        </p:nvPicPr>
        <p:blipFill>
          <a:blip r:embed="rId2"/>
          <a:stretch>
            <a:fillRect/>
          </a:stretch>
        </p:blipFill>
        <p:spPr>
          <a:xfrm>
            <a:off x="7451844" y="186664"/>
            <a:ext cx="4538138" cy="6484671"/>
          </a:xfrm>
          <a:prstGeom prst="rect">
            <a:avLst/>
          </a:prstGeom>
        </p:spPr>
      </p:pic>
      <p:sp>
        <p:nvSpPr>
          <p:cNvPr id="6" name="TextBox 5">
            <a:extLst>
              <a:ext uri="{FF2B5EF4-FFF2-40B4-BE49-F238E27FC236}">
                <a16:creationId xmlns:a16="http://schemas.microsoft.com/office/drawing/2014/main" id="{E8EB6F4D-42EB-538E-4368-F984D7BC0FD3}"/>
              </a:ext>
            </a:extLst>
          </p:cNvPr>
          <p:cNvSpPr txBox="1"/>
          <p:nvPr/>
        </p:nvSpPr>
        <p:spPr>
          <a:xfrm>
            <a:off x="567778" y="1825674"/>
            <a:ext cx="3675038" cy="353943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800" b="0" i="0" u="none" strike="noStrike" kern="1200" cap="none" spc="0" normalizeH="0" baseline="0" noProof="0" dirty="0">
                <a:ln>
                  <a:noFill/>
                </a:ln>
                <a:solidFill>
                  <a:prstClr val="black"/>
                </a:solidFill>
                <a:effectLst/>
                <a:uLnTx/>
                <a:uFillTx/>
                <a:latin typeface="Calibri" panose="020F0502020204030204"/>
                <a:ea typeface="+mn-ea"/>
                <a:cs typeface="+mn-cs"/>
              </a:rPr>
              <a:t>From analysing protein structures with X-ray crystallography and later nuclear magnetic resonance (NMR) to predicting the 3D structure based on 1D sequence with AI </a:t>
            </a:r>
            <a:endParaRPr kumimoji="0" lang="nl-NL"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Date Placeholder 2">
            <a:extLst>
              <a:ext uri="{FF2B5EF4-FFF2-40B4-BE49-F238E27FC236}">
                <a16:creationId xmlns:a16="http://schemas.microsoft.com/office/drawing/2014/main" id="{E401DB52-B523-4D41-F223-4776D1B5A8FB}"/>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26/27 Feb. 2025</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6E4AD93D-BB1C-F6A4-CCBA-9304F9F35EE4}"/>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AInTox</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a:extLst>
              <a:ext uri="{FF2B5EF4-FFF2-40B4-BE49-F238E27FC236}">
                <a16:creationId xmlns:a16="http://schemas.microsoft.com/office/drawing/2014/main" id="{20803638-91B2-C3F9-504F-8135E489EB0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5223888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43532F-887F-A5E7-26E6-6D2D2DF13FDD}"/>
              </a:ext>
            </a:extLst>
          </p:cNvPr>
          <p:cNvSpPr>
            <a:spLocks noGrp="1"/>
          </p:cNvSpPr>
          <p:nvPr>
            <p:ph type="title"/>
          </p:nvPr>
        </p:nvSpPr>
        <p:spPr>
          <a:xfrm>
            <a:off x="213167" y="-178885"/>
            <a:ext cx="10515600" cy="1325563"/>
          </a:xfrm>
        </p:spPr>
        <p:txBody>
          <a:bodyPr/>
          <a:lstStyle/>
          <a:p>
            <a:r>
              <a:rPr lang="nl-NL" dirty="0" err="1"/>
              <a:t>Contrastive</a:t>
            </a:r>
            <a:r>
              <a:rPr lang="nl-NL" dirty="0"/>
              <a:t> </a:t>
            </a:r>
            <a:r>
              <a:rPr lang="nl-NL" dirty="0" err="1"/>
              <a:t>learning</a:t>
            </a:r>
            <a:r>
              <a:rPr lang="nl-NL" dirty="0"/>
              <a:t> </a:t>
            </a:r>
            <a:r>
              <a:rPr lang="nl-NL" dirty="0" err="1"/>
              <a:t>for</a:t>
            </a:r>
            <a:r>
              <a:rPr lang="nl-NL" dirty="0"/>
              <a:t> </a:t>
            </a:r>
            <a:r>
              <a:rPr lang="nl-NL" dirty="0" err="1"/>
              <a:t>chemical</a:t>
            </a:r>
            <a:r>
              <a:rPr lang="nl-NL" dirty="0"/>
              <a:t> </a:t>
            </a:r>
            <a:r>
              <a:rPr lang="nl-NL" dirty="0" err="1"/>
              <a:t>safety</a:t>
            </a:r>
            <a:endParaRPr lang="nl-NL" dirty="0"/>
          </a:p>
        </p:txBody>
      </p:sp>
      <p:sp>
        <p:nvSpPr>
          <p:cNvPr id="4" name="Date Placeholder 3">
            <a:extLst>
              <a:ext uri="{FF2B5EF4-FFF2-40B4-BE49-F238E27FC236}">
                <a16:creationId xmlns:a16="http://schemas.microsoft.com/office/drawing/2014/main" id="{DB7810A3-2CB8-73EE-1EFF-AA4D645DD707}"/>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26/27 Feb. 2025</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5C1AB45E-DBB0-4C08-2E87-169530F7AE75}"/>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AInTox</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8C60EA3F-A2B5-8777-ED02-016E80CE6E6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15362" name="Picture 2" descr="Fig. 4">
            <a:extLst>
              <a:ext uri="{FF2B5EF4-FFF2-40B4-BE49-F238E27FC236}">
                <a16:creationId xmlns:a16="http://schemas.microsoft.com/office/drawing/2014/main" id="{B4342622-7E76-6358-FB44-484F94E4BEE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317124"/>
            <a:ext cx="6398161" cy="4868779"/>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27A9A15D-BF95-61AB-0D0D-49AC22916CEB}"/>
              </a:ext>
            </a:extLst>
          </p:cNvPr>
          <p:cNvSpPr txBox="1"/>
          <p:nvPr/>
        </p:nvSpPr>
        <p:spPr>
          <a:xfrm>
            <a:off x="7908757" y="1317124"/>
            <a:ext cx="3272589" cy="286232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Ye</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Lin, Xin Yang, </a:t>
            </a: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Mingxuan</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Zhang, </a:t>
            </a: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Jinyan</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Cheng</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Hai Lin, </a:t>
            </a: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Qi</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Zhao</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CLSSATP: </a:t>
            </a: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Contrastive</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learning</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and</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self-supervised</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learning</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model </a:t>
            </a: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for</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aquatic</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toxicity</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prediction</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Aquatic</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Toxicology</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Volume 279, 2025, 107244,</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https</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a:t>
            </a: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doi.org</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/10.1016/j.aquatox.2025.107244.</a:t>
            </a:r>
          </a:p>
        </p:txBody>
      </p:sp>
    </p:spTree>
    <p:extLst>
      <p:ext uri="{BB962C8B-B14F-4D97-AF65-F5344CB8AC3E}">
        <p14:creationId xmlns:p14="http://schemas.microsoft.com/office/powerpoint/2010/main" val="348023820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9159"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17D184A-A4E9-02A0-5B08-F3075B6D77AA}"/>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300" kern="1200">
                <a:solidFill>
                  <a:srgbClr val="FFFFFF"/>
                </a:solidFill>
                <a:latin typeface="+mj-lt"/>
                <a:ea typeface="+mj-ea"/>
                <a:cs typeface="+mj-cs"/>
              </a:rPr>
              <a:t>Molecular embeddings; beyond Morgan fingerprints</a:t>
            </a:r>
          </a:p>
        </p:txBody>
      </p:sp>
      <p:pic>
        <p:nvPicPr>
          <p:cNvPr id="49154" name="Picture 2" descr="A diagram of a cell division&#10;&#10;Description automatically generated with medium confidence">
            <a:extLst>
              <a:ext uri="{FF2B5EF4-FFF2-40B4-BE49-F238E27FC236}">
                <a16:creationId xmlns:a16="http://schemas.microsoft.com/office/drawing/2014/main" id="{A25B337F-FE92-F179-4796-D32BD7017902}"/>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400145" y="316832"/>
            <a:ext cx="6210300" cy="6039518"/>
          </a:xfrm>
          <a:prstGeom prst="rect">
            <a:avLst/>
          </a:prstGeom>
          <a:noFill/>
          <a:extLst>
            <a:ext uri="{909E8E84-426E-40DD-AFC4-6F175D3DCCD1}">
              <a14:hiddenFill xmlns:a14="http://schemas.microsoft.com/office/drawing/2010/main">
                <a:solidFill>
                  <a:srgbClr val="FFFFFF"/>
                </a:solidFill>
              </a14:hiddenFill>
            </a:ext>
          </a:extLst>
        </p:spPr>
      </p:pic>
      <p:sp>
        <p:nvSpPr>
          <p:cNvPr id="5" name="Footer Placeholder 4">
            <a:extLst>
              <a:ext uri="{FF2B5EF4-FFF2-40B4-BE49-F238E27FC236}">
                <a16:creationId xmlns:a16="http://schemas.microsoft.com/office/drawing/2014/main" id="{25DAF164-A510-7ABB-B3C1-CCBC98135A19}"/>
              </a:ext>
            </a:extLst>
          </p:cNvPr>
          <p:cNvSpPr>
            <a:spLocks noGrp="1"/>
          </p:cNvSpPr>
          <p:nvPr>
            <p:ph type="ftr" sz="quarter" idx="11"/>
          </p:nvPr>
        </p:nvSpPr>
        <p:spPr>
          <a:xfrm>
            <a:off x="1028700" y="6356350"/>
            <a:ext cx="6210300" cy="365125"/>
          </a:xfrm>
        </p:spPr>
        <p:txBody>
          <a:bodyPr vert="horz" lIns="91440" tIns="45720" rIns="91440" bIns="45720" rtlCol="0" anchor="ctr">
            <a:norm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prstClr val="black">
                    <a:alpha val="80000"/>
                  </a:prstClr>
                </a:solidFill>
                <a:effectLst/>
                <a:uLnTx/>
                <a:uFillTx/>
                <a:latin typeface="Calibri" panose="020F0502020204030204"/>
                <a:ea typeface="+mn-ea"/>
                <a:cs typeface="+mn-cs"/>
              </a:rPr>
              <a:t>AInTox</a:t>
            </a:r>
          </a:p>
        </p:txBody>
      </p:sp>
      <p:sp>
        <p:nvSpPr>
          <p:cNvPr id="4" name="Date Placeholder 3">
            <a:extLst>
              <a:ext uri="{FF2B5EF4-FFF2-40B4-BE49-F238E27FC236}">
                <a16:creationId xmlns:a16="http://schemas.microsoft.com/office/drawing/2014/main" id="{6673E05D-CBCB-EC87-C5E0-E14A58648998}"/>
              </a:ext>
            </a:extLst>
          </p:cNvPr>
          <p:cNvSpPr>
            <a:spLocks noGrp="1"/>
          </p:cNvSpPr>
          <p:nvPr>
            <p:ph type="dt" sz="half" idx="10"/>
          </p:nvPr>
        </p:nvSpPr>
        <p:spPr>
          <a:xfrm>
            <a:off x="8842248" y="6356350"/>
            <a:ext cx="1997202" cy="365125"/>
          </a:xfrm>
        </p:spPr>
        <p:txBody>
          <a:bodyPr vert="horz" lIns="91440" tIns="45720" rIns="91440" bIns="45720" rtlCol="0" anchor="ct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prstClr val="black">
                    <a:alpha val="80000"/>
                  </a:prstClr>
                </a:solidFill>
                <a:effectLst/>
                <a:uLnTx/>
                <a:uFillTx/>
                <a:latin typeface="Calibri" panose="020F0502020204030204"/>
                <a:ea typeface="+mn-ea"/>
                <a:cs typeface="+mn-cs"/>
              </a:rPr>
              <a:t>26/27 Feb. 2025</a:t>
            </a:r>
          </a:p>
        </p:txBody>
      </p:sp>
      <p:sp>
        <p:nvSpPr>
          <p:cNvPr id="6" name="Slide Number Placeholder 5">
            <a:extLst>
              <a:ext uri="{FF2B5EF4-FFF2-40B4-BE49-F238E27FC236}">
                <a16:creationId xmlns:a16="http://schemas.microsoft.com/office/drawing/2014/main" id="{659836C8-03E3-3E5A-0FCC-3B02658E919E}"/>
              </a:ext>
            </a:extLst>
          </p:cNvPr>
          <p:cNvSpPr>
            <a:spLocks noGrp="1"/>
          </p:cNvSpPr>
          <p:nvPr>
            <p:ph type="sldNum" sz="quarter" idx="12"/>
          </p:nvPr>
        </p:nvSpPr>
        <p:spPr>
          <a:xfrm>
            <a:off x="11034184" y="6356350"/>
            <a:ext cx="514349" cy="365125"/>
          </a:xfrm>
        </p:spPr>
        <p:txBody>
          <a:bodyPr vert="horz" lIns="91440" tIns="45720" rIns="91440" bIns="45720" rtlCol="0" anchor="ct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A39C17D2-13B9-4643-8B86-513E5F8E7A04}" type="slidenum">
              <a:rPr kumimoji="0" lang="en-US" sz="1200" b="0" i="0" u="none" strike="noStrike" kern="1200" cap="none" spc="0" normalizeH="0" baseline="0" noProof="0">
                <a:ln>
                  <a:noFill/>
                </a:ln>
                <a:solidFill>
                  <a:prstClr val="black">
                    <a:alpha val="80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41</a:t>
            </a:fld>
            <a:endParaRPr kumimoji="0" lang="en-US" sz="1200" b="0" i="0" u="none" strike="noStrike" kern="1200" cap="none" spc="0" normalizeH="0" baseline="0" noProof="0">
              <a:ln>
                <a:noFill/>
              </a:ln>
              <a:solidFill>
                <a:prstClr val="black">
                  <a:alpha val="80000"/>
                </a:prstClr>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E6979B8F-4C8F-319F-6857-0CFA7F401ECB}"/>
              </a:ext>
            </a:extLst>
          </p:cNvPr>
          <p:cNvSpPr txBox="1"/>
          <p:nvPr/>
        </p:nvSpPr>
        <p:spPr>
          <a:xfrm>
            <a:off x="289322" y="5042654"/>
            <a:ext cx="4868465" cy="116955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prstClr val="black"/>
                </a:solidFill>
                <a:effectLst/>
                <a:uLnTx/>
                <a:uFillTx/>
                <a:latin typeface="Calibri" panose="020F0502020204030204"/>
                <a:ea typeface="+mn-ea"/>
                <a:cs typeface="+mn-cs"/>
              </a:rPr>
              <a:t>Xiang, H., Zeng, L., Hou, L., Li, K., Fu, Z., Qiu, Y., </a:t>
            </a:r>
            <a:r>
              <a:rPr kumimoji="0" lang="en-GB" sz="1400" b="0" i="0" u="none" strike="noStrike" kern="1200" cap="none" spc="0" normalizeH="0" baseline="0" noProof="0" dirty="0" err="1">
                <a:ln>
                  <a:noFill/>
                </a:ln>
                <a:solidFill>
                  <a:prstClr val="black"/>
                </a:solidFill>
                <a:effectLst/>
                <a:uLnTx/>
                <a:uFillTx/>
                <a:latin typeface="Calibri" panose="020F0502020204030204"/>
                <a:ea typeface="+mn-ea"/>
                <a:cs typeface="+mn-cs"/>
              </a:rPr>
              <a:t>Nussinov</a:t>
            </a:r>
            <a:r>
              <a:rPr kumimoji="0" lang="en-GB" sz="1400" b="0" i="0" u="none" strike="noStrike" kern="1200" cap="none" spc="0" normalizeH="0" baseline="0" noProof="0" dirty="0">
                <a:ln>
                  <a:noFill/>
                </a:ln>
                <a:solidFill>
                  <a:prstClr val="black"/>
                </a:solidFill>
                <a:effectLst/>
                <a:uLnTx/>
                <a:uFillTx/>
                <a:latin typeface="Calibri" panose="020F0502020204030204"/>
                <a:ea typeface="+mn-ea"/>
                <a:cs typeface="+mn-cs"/>
              </a:rPr>
              <a:t>, R., Hu, J., Rosen-Zvi, M., Zeng, X., &amp; Cheng, F. (2024). A molecular video-derived foundation model for scientific drug discovery. </a:t>
            </a:r>
            <a:r>
              <a:rPr kumimoji="0" lang="en-GB" sz="1400" b="0" i="1" u="none" strike="noStrike" kern="1200" cap="none" spc="0" normalizeH="0" baseline="0" noProof="0" dirty="0">
                <a:ln>
                  <a:noFill/>
                </a:ln>
                <a:solidFill>
                  <a:prstClr val="black"/>
                </a:solidFill>
                <a:effectLst/>
                <a:uLnTx/>
                <a:uFillTx/>
                <a:latin typeface="Calibri" panose="020F0502020204030204"/>
                <a:ea typeface="+mn-ea"/>
                <a:cs typeface="+mn-cs"/>
              </a:rPr>
              <a:t>Nature communications</a:t>
            </a:r>
            <a:r>
              <a:rPr kumimoji="0" lang="en-GB" sz="14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GB" sz="1400" b="0" i="1" u="none" strike="noStrike" kern="1200" cap="none" spc="0" normalizeH="0" baseline="0" noProof="0" dirty="0">
                <a:ln>
                  <a:noFill/>
                </a:ln>
                <a:solidFill>
                  <a:prstClr val="black"/>
                </a:solidFill>
                <a:effectLst/>
                <a:uLnTx/>
                <a:uFillTx/>
                <a:latin typeface="Calibri" panose="020F0502020204030204"/>
                <a:ea typeface="+mn-ea"/>
                <a:cs typeface="+mn-cs"/>
              </a:rPr>
              <a:t>15</a:t>
            </a:r>
            <a:r>
              <a:rPr kumimoji="0" lang="en-GB" sz="1400" b="0" i="0" u="none" strike="noStrike" kern="1200" cap="none" spc="0" normalizeH="0" baseline="0" noProof="0" dirty="0">
                <a:ln>
                  <a:noFill/>
                </a:ln>
                <a:solidFill>
                  <a:prstClr val="black"/>
                </a:solidFill>
                <a:effectLst/>
                <a:uLnTx/>
                <a:uFillTx/>
                <a:latin typeface="Calibri" panose="020F0502020204030204"/>
                <a:ea typeface="+mn-ea"/>
                <a:cs typeface="+mn-cs"/>
              </a:rPr>
              <a:t>(1), 9696. https://</a:t>
            </a:r>
            <a:r>
              <a:rPr kumimoji="0" lang="en-GB" sz="1400" b="0" i="0" u="none" strike="noStrike" kern="1200" cap="none" spc="0" normalizeH="0" baseline="0" noProof="0" dirty="0" err="1">
                <a:ln>
                  <a:noFill/>
                </a:ln>
                <a:solidFill>
                  <a:prstClr val="black"/>
                </a:solidFill>
                <a:effectLst/>
                <a:uLnTx/>
                <a:uFillTx/>
                <a:latin typeface="Calibri" panose="020F0502020204030204"/>
                <a:ea typeface="+mn-ea"/>
                <a:cs typeface="+mn-cs"/>
              </a:rPr>
              <a:t>doi.org</a:t>
            </a:r>
            <a:r>
              <a:rPr kumimoji="0" lang="en-GB" sz="1400" b="0" i="0" u="none" strike="noStrike" kern="1200" cap="none" spc="0" normalizeH="0" baseline="0" noProof="0" dirty="0">
                <a:ln>
                  <a:noFill/>
                </a:ln>
                <a:solidFill>
                  <a:prstClr val="black"/>
                </a:solidFill>
                <a:effectLst/>
                <a:uLnTx/>
                <a:uFillTx/>
                <a:latin typeface="Calibri" panose="020F0502020204030204"/>
                <a:ea typeface="+mn-ea"/>
                <a:cs typeface="+mn-cs"/>
              </a:rPr>
              <a:t>/10.1038/s41467-024-53742-z</a:t>
            </a:r>
          </a:p>
        </p:txBody>
      </p:sp>
    </p:spTree>
    <p:extLst>
      <p:ext uri="{BB962C8B-B14F-4D97-AF65-F5344CB8AC3E}">
        <p14:creationId xmlns:p14="http://schemas.microsoft.com/office/powerpoint/2010/main" val="341130651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a:extLst>
            <a:ext uri="{FF2B5EF4-FFF2-40B4-BE49-F238E27FC236}">
              <a16:creationId xmlns:a16="http://schemas.microsoft.com/office/drawing/2014/main" id="{4CD64F82-14F2-8227-E3F1-2FA0AAD10D86}"/>
            </a:ext>
          </a:extLst>
        </p:cNvPr>
        <p:cNvGrpSpPr/>
        <p:nvPr/>
      </p:nvGrpSpPr>
      <p:grpSpPr>
        <a:xfrm>
          <a:off x="0" y="0"/>
          <a:ext cx="0" cy="0"/>
          <a:chOff x="0" y="0"/>
          <a:chExt cx="0" cy="0"/>
        </a:xfrm>
      </p:grpSpPr>
      <p:sp>
        <p:nvSpPr>
          <p:cNvPr id="16" name="Rectangle 15">
            <a:extLst>
              <a:ext uri="{FF2B5EF4-FFF2-40B4-BE49-F238E27FC236}">
                <a16:creationId xmlns:a16="http://schemas.microsoft.com/office/drawing/2014/main" id="{E75D70EE-7A4B-9030-29D3-7910D875D5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Picture 6" descr="Typebar ready to print a question mark">
            <a:extLst>
              <a:ext uri="{FF2B5EF4-FFF2-40B4-BE49-F238E27FC236}">
                <a16:creationId xmlns:a16="http://schemas.microsoft.com/office/drawing/2014/main" id="{D7B52FDE-AE06-4258-A07F-106903AAD956}"/>
              </a:ext>
            </a:extLst>
          </p:cNvPr>
          <p:cNvPicPr>
            <a:picLocks noChangeAspect="1"/>
          </p:cNvPicPr>
          <p:nvPr/>
        </p:nvPicPr>
        <p:blipFill rotWithShape="1">
          <a:blip r:embed="rId2">
            <a:alphaModFix amt="50000"/>
          </a:blip>
          <a:srcRect t="12410" b="3320"/>
          <a:stretch/>
        </p:blipFill>
        <p:spPr>
          <a:xfrm>
            <a:off x="20" y="1"/>
            <a:ext cx="12191980" cy="6857999"/>
          </a:xfrm>
          <a:prstGeom prst="rect">
            <a:avLst/>
          </a:prstGeom>
        </p:spPr>
      </p:pic>
      <p:sp>
        <p:nvSpPr>
          <p:cNvPr id="4" name="Title 3">
            <a:extLst>
              <a:ext uri="{FF2B5EF4-FFF2-40B4-BE49-F238E27FC236}">
                <a16:creationId xmlns:a16="http://schemas.microsoft.com/office/drawing/2014/main" id="{5417EF81-93A4-BA0B-FD3B-8491CE5077BD}"/>
              </a:ext>
            </a:extLst>
          </p:cNvPr>
          <p:cNvSpPr>
            <a:spLocks noGrp="1"/>
          </p:cNvSpPr>
          <p:nvPr>
            <p:ph type="ctrTitle"/>
          </p:nvPr>
        </p:nvSpPr>
        <p:spPr>
          <a:xfrm>
            <a:off x="1524000" y="1484243"/>
            <a:ext cx="9144000" cy="1186915"/>
          </a:xfrm>
        </p:spPr>
        <p:txBody>
          <a:bodyPr>
            <a:normAutofit fontScale="90000"/>
          </a:bodyPr>
          <a:lstStyle/>
          <a:p>
            <a:r>
              <a:rPr lang="en-US" dirty="0">
                <a:solidFill>
                  <a:srgbClr val="FFFFFF"/>
                </a:solidFill>
              </a:rPr>
              <a:t>Supporting AOP construction and evidence synthesis</a:t>
            </a:r>
          </a:p>
        </p:txBody>
      </p:sp>
      <p:sp>
        <p:nvSpPr>
          <p:cNvPr id="2" name="Date Placeholder 1">
            <a:extLst>
              <a:ext uri="{FF2B5EF4-FFF2-40B4-BE49-F238E27FC236}">
                <a16:creationId xmlns:a16="http://schemas.microsoft.com/office/drawing/2014/main" id="{7A2E61E7-DFA2-AC6A-36A4-38D221E71B90}"/>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rPr>
              <a:t>26/27 Feb. 2025</a:t>
            </a:r>
            <a:endParaRPr kumimoji="0" lang="nl-NL"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endParaRPr>
          </a:p>
        </p:txBody>
      </p:sp>
      <p:sp>
        <p:nvSpPr>
          <p:cNvPr id="3" name="Footer Placeholder 2">
            <a:extLst>
              <a:ext uri="{FF2B5EF4-FFF2-40B4-BE49-F238E27FC236}">
                <a16:creationId xmlns:a16="http://schemas.microsoft.com/office/drawing/2014/main" id="{D5ADD525-B789-5559-33AB-8CAB2FCFAFB4}"/>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rPr>
              <a:t>AInTox</a:t>
            </a:r>
            <a:endParaRPr kumimoji="0" lang="nl-NL"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endParaRPr>
          </a:p>
        </p:txBody>
      </p:sp>
      <p:sp>
        <p:nvSpPr>
          <p:cNvPr id="5" name="Slide Number Placeholder 4">
            <a:extLst>
              <a:ext uri="{FF2B5EF4-FFF2-40B4-BE49-F238E27FC236}">
                <a16:creationId xmlns:a16="http://schemas.microsoft.com/office/drawing/2014/main" id="{44877E9A-FDFC-9B52-FA74-05B75E02F42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white">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nl-NL"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3517526"/>
      </p:ext>
    </p:extLst>
  </p:cSld>
  <p:clrMapOvr>
    <a:overrideClrMapping bg1="dk1" tx1="lt1" bg2="dk2" tx2="lt2" accent1="accent1" accent2="accent2" accent3="accent3" accent4="accent4" accent5="accent5" accent6="accent6" hlink="hlink" folHlink="folHlink"/>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EE6097-168C-954F-9B3D-10F108F542F5}"/>
              </a:ext>
            </a:extLst>
          </p:cNvPr>
          <p:cNvSpPr>
            <a:spLocks noGrp="1"/>
          </p:cNvSpPr>
          <p:nvPr>
            <p:ph type="title"/>
          </p:nvPr>
        </p:nvSpPr>
        <p:spPr>
          <a:xfrm>
            <a:off x="197693" y="35002"/>
            <a:ext cx="3936355" cy="1645920"/>
          </a:xfrm>
        </p:spPr>
        <p:txBody>
          <a:bodyPr vert="horz" lIns="91440" tIns="45720" rIns="91440" bIns="45720" rtlCol="0" anchor="ctr">
            <a:normAutofit fontScale="90000"/>
          </a:bodyPr>
          <a:lstStyle/>
          <a:p>
            <a:r>
              <a:rPr lang="en-US" sz="3600" b="1" kern="1200" dirty="0">
                <a:solidFill>
                  <a:schemeClr val="tx1"/>
                </a:solidFill>
                <a:latin typeface="+mj-lt"/>
                <a:ea typeface="+mj-ea"/>
                <a:cs typeface="+mj-cs"/>
              </a:rPr>
              <a:t>Artificial Intelligence; second conceptual pillar in ONTOX</a:t>
            </a:r>
          </a:p>
        </p:txBody>
      </p:sp>
      <p:sp>
        <p:nvSpPr>
          <p:cNvPr id="12" name="TextBox 11">
            <a:extLst>
              <a:ext uri="{FF2B5EF4-FFF2-40B4-BE49-F238E27FC236}">
                <a16:creationId xmlns:a16="http://schemas.microsoft.com/office/drawing/2014/main" id="{6536A963-39D3-889A-34E8-7C39AD49B5D7}"/>
              </a:ext>
            </a:extLst>
          </p:cNvPr>
          <p:cNvSpPr txBox="1"/>
          <p:nvPr/>
        </p:nvSpPr>
        <p:spPr>
          <a:xfrm>
            <a:off x="5169239" y="139759"/>
            <a:ext cx="6882722" cy="2189127"/>
          </a:xfrm>
          <a:prstGeom prst="rect">
            <a:avLst/>
          </a:prstGeom>
        </p:spPr>
        <p:txBody>
          <a:bodyPr vert="horz" lIns="91440" tIns="45720" rIns="91440" bIns="45720" rtlCol="0" anchor="ctr">
            <a:normAutofit/>
          </a:bodyPr>
          <a:lstStyle/>
          <a:p>
            <a:pPr marL="0" marR="0" lvl="0" indent="0" algn="l" defTabSz="914400" rtl="0" eaLnBrk="1" fontAlgn="auto" latinLnBrk="0" hangingPunct="1">
              <a:lnSpc>
                <a:spcPct val="120000"/>
              </a:lnSpc>
              <a:spcBef>
                <a:spcPts val="0"/>
              </a:spcBef>
              <a:spcAft>
                <a:spcPts val="60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Artificial intelligence</a:t>
            </a:r>
            <a:r>
              <a:rPr kumimoji="0" lang="en-US" sz="1800" b="0" i="1"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AI</a:t>
            </a:r>
            <a:r>
              <a:rPr kumimoji="0" lang="en-US" sz="1800" b="0" i="1" u="none" strike="noStrike" kern="1200" cap="none" spc="0" normalizeH="0" baseline="0" noProof="0" dirty="0">
                <a:ln>
                  <a:noFill/>
                </a:ln>
                <a:solidFill>
                  <a:prstClr val="black"/>
                </a:solidFill>
                <a:effectLst/>
                <a:uLnTx/>
                <a:uFillTx/>
                <a:latin typeface="Calibri" panose="020F0502020204030204"/>
                <a:ea typeface="+mn-ea"/>
                <a:cs typeface="+mn-cs"/>
              </a:rPr>
              <a:t>), in its broadest sense, is </a:t>
            </a:r>
            <a:r>
              <a:rPr kumimoji="0" lang="en-US" sz="1800" b="0" i="1" u="none" strike="noStrike" kern="1200" cap="none" spc="0" normalizeH="0" baseline="0" noProof="0" dirty="0">
                <a:ln>
                  <a:noFill/>
                </a:ln>
                <a:solidFill>
                  <a:prstClr val="black"/>
                </a:solidFill>
                <a:effectLst/>
                <a:uLnTx/>
                <a:uFillTx/>
                <a:latin typeface="Calibri" panose="020F0502020204030204"/>
                <a:ea typeface="+mn-ea"/>
                <a:cs typeface="+mn-cs"/>
                <a:hlinkClick r:id="rId3" tooltip="Intelligence"/>
              </a:rPr>
              <a:t>intelligence</a:t>
            </a:r>
            <a:r>
              <a:rPr kumimoji="0" lang="en-US" sz="1800" b="0" i="1" u="none" strike="noStrike" kern="1200" cap="none" spc="0" normalizeH="0" baseline="0" noProof="0" dirty="0">
                <a:ln>
                  <a:noFill/>
                </a:ln>
                <a:solidFill>
                  <a:prstClr val="black"/>
                </a:solidFill>
                <a:effectLst/>
                <a:uLnTx/>
                <a:uFillTx/>
                <a:latin typeface="Calibri" panose="020F0502020204030204"/>
                <a:ea typeface="+mn-ea"/>
                <a:cs typeface="+mn-cs"/>
              </a:rPr>
              <a:t> exhibited by </a:t>
            </a:r>
            <a:r>
              <a:rPr kumimoji="0" lang="en-US" sz="1800" b="0" i="1" u="none" strike="noStrike" kern="1200" cap="none" spc="0" normalizeH="0" baseline="0" noProof="0" dirty="0">
                <a:ln>
                  <a:noFill/>
                </a:ln>
                <a:solidFill>
                  <a:prstClr val="black"/>
                </a:solidFill>
                <a:effectLst/>
                <a:uLnTx/>
                <a:uFillTx/>
                <a:latin typeface="Calibri" panose="020F0502020204030204"/>
                <a:ea typeface="+mn-ea"/>
                <a:cs typeface="+mn-cs"/>
                <a:hlinkClick r:id="rId4" tooltip="Machine"/>
              </a:rPr>
              <a:t>machines</a:t>
            </a:r>
            <a:r>
              <a:rPr kumimoji="0" lang="en-US" sz="1800" b="0" i="1" u="none" strike="noStrike" kern="1200" cap="none" spc="0" normalizeH="0" baseline="0" noProof="0" dirty="0">
                <a:ln>
                  <a:noFill/>
                </a:ln>
                <a:solidFill>
                  <a:prstClr val="black"/>
                </a:solidFill>
                <a:effectLst/>
                <a:uLnTx/>
                <a:uFillTx/>
                <a:latin typeface="Calibri" panose="020F0502020204030204"/>
                <a:ea typeface="+mn-ea"/>
                <a:cs typeface="+mn-cs"/>
              </a:rPr>
              <a:t>, particularly </a:t>
            </a:r>
            <a:r>
              <a:rPr kumimoji="0" lang="en-US" sz="1800" b="0" i="1" u="none" strike="noStrike" kern="1200" cap="none" spc="0" normalizeH="0" baseline="0" noProof="0" dirty="0">
                <a:ln>
                  <a:noFill/>
                </a:ln>
                <a:solidFill>
                  <a:prstClr val="black"/>
                </a:solidFill>
                <a:effectLst/>
                <a:uLnTx/>
                <a:uFillTx/>
                <a:latin typeface="Calibri" panose="020F0502020204030204"/>
                <a:ea typeface="+mn-ea"/>
                <a:cs typeface="+mn-cs"/>
                <a:hlinkClick r:id="rId5" tooltip="Computer"/>
              </a:rPr>
              <a:t>computer systems</a:t>
            </a:r>
            <a:r>
              <a:rPr kumimoji="0" lang="en-US" sz="1800" b="0" i="1" u="none" strike="noStrike" kern="1200" cap="none" spc="0" normalizeH="0" baseline="0" noProof="0" dirty="0">
                <a:ln>
                  <a:noFill/>
                </a:ln>
                <a:solidFill>
                  <a:prstClr val="black"/>
                </a:solidFill>
                <a:effectLst/>
                <a:uLnTx/>
                <a:uFillTx/>
                <a:latin typeface="Calibri" panose="020F0502020204030204"/>
                <a:ea typeface="+mn-ea"/>
                <a:cs typeface="+mn-cs"/>
              </a:rPr>
              <a:t>.</a:t>
            </a:r>
            <a:br>
              <a:rPr kumimoji="0" lang="en-US" sz="1800" b="0" i="1"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US" sz="1800" b="0" i="1" u="none" strike="noStrike" kern="1200" cap="none" spc="0" normalizeH="0" baseline="0" noProof="0" dirty="0">
                <a:ln>
                  <a:noFill/>
                </a:ln>
                <a:solidFill>
                  <a:prstClr val="black"/>
                </a:solidFill>
                <a:effectLst/>
                <a:uLnTx/>
                <a:uFillTx/>
                <a:latin typeface="Calibri" panose="020F0502020204030204"/>
                <a:ea typeface="+mn-ea"/>
                <a:cs typeface="+mn-cs"/>
              </a:rPr>
              <a:t>Wikipedia: </a:t>
            </a:r>
            <a:r>
              <a:rPr kumimoji="0" lang="en-US" sz="1800" b="0" i="1" u="none" strike="noStrike" kern="1200" cap="none" spc="0" normalizeH="0" baseline="0" noProof="0" dirty="0">
                <a:ln>
                  <a:noFill/>
                </a:ln>
                <a:solidFill>
                  <a:prstClr val="black"/>
                </a:solidFill>
                <a:effectLst/>
                <a:uLnTx/>
                <a:uFillTx/>
                <a:latin typeface="Calibri" panose="020F0502020204030204"/>
                <a:ea typeface="+mn-ea"/>
                <a:cs typeface="+mn-cs"/>
                <a:hlinkClick r:id="rId6"/>
              </a:rPr>
              <a:t>https://en.wikipedia.org/wiki/Artificial_intelligence</a:t>
            </a:r>
            <a:r>
              <a:rPr kumimoji="0" lang="en-US" sz="1800" b="0" i="1" u="none" strike="noStrike" kern="1200" cap="none" spc="0" normalizeH="0" baseline="0" noProof="0" dirty="0">
                <a:ln>
                  <a:noFill/>
                </a:ln>
                <a:solidFill>
                  <a:prstClr val="black"/>
                </a:solidFill>
                <a:effectLst/>
                <a:uLnTx/>
                <a:uFillTx/>
                <a:latin typeface="Calibri" panose="020F0502020204030204"/>
                <a:ea typeface="+mn-ea"/>
                <a:cs typeface="+mn-cs"/>
              </a:rPr>
              <a:t> </a:t>
            </a:r>
            <a:br>
              <a:rPr kumimoji="0" lang="en-US" sz="1800" b="0" i="1" u="none" strike="noStrike" kern="1200" cap="none" spc="0" normalizeH="0" baseline="0" noProof="0" dirty="0">
                <a:ln>
                  <a:noFill/>
                </a:ln>
                <a:solidFill>
                  <a:prstClr val="black"/>
                </a:solidFill>
                <a:effectLst/>
                <a:uLnTx/>
                <a:uFillTx/>
                <a:latin typeface="Calibri" panose="020F0502020204030204"/>
                <a:ea typeface="+mn-ea"/>
                <a:cs typeface="+mn-cs"/>
              </a:rPr>
            </a:br>
            <a:br>
              <a:rPr kumimoji="0" lang="en-US" sz="1800" b="0" i="1"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US" sz="1800" b="0" i="1" u="none" strike="noStrike" kern="1200" cap="none" spc="0" normalizeH="0" baseline="0" noProof="0" dirty="0">
                <a:ln>
                  <a:noFill/>
                </a:ln>
                <a:solidFill>
                  <a:prstClr val="black"/>
                </a:solidFill>
                <a:effectLst/>
                <a:uLnTx/>
                <a:uFillTx/>
                <a:latin typeface="Calibri" panose="020F0502020204030204"/>
                <a:ea typeface="+mn-ea"/>
                <a:cs typeface="+mn-cs"/>
              </a:rPr>
              <a:t>WP5 ONTOX Task “</a:t>
            </a:r>
            <a:r>
              <a:rPr kumimoji="0" lang="en-US" sz="1800" b="1" i="0" u="sng" strike="noStrike" kern="1200" cap="none" spc="0" normalizeH="0" baseline="0" noProof="0" dirty="0">
                <a:ln>
                  <a:noFill/>
                </a:ln>
                <a:solidFill>
                  <a:srgbClr val="000000"/>
                </a:solidFill>
                <a:effectLst/>
                <a:uLnTx/>
                <a:uFillTx/>
                <a:latin typeface="Arial Narrow" panose="020B0604020202020204" pitchFamily="34" charset="0"/>
                <a:ea typeface="Times New Roman" panose="02020603050405020304" pitchFamily="18" charset="0"/>
                <a:cs typeface="Calibri" panose="020F0502020204030204" pitchFamily="34" charset="0"/>
              </a:rPr>
              <a:t>Create  tools for mining data from unstructured data sources as input for the ONTOX ontology and the AI system”</a:t>
            </a:r>
            <a:r>
              <a:rPr kumimoji="0" lang="en-US" sz="1800" b="0" i="0" u="none" strike="noStrike" kern="1200" cap="none" spc="0" normalizeH="0" baseline="0" noProof="0" dirty="0">
                <a:ln>
                  <a:noFill/>
                </a:ln>
                <a:solidFill>
                  <a:srgbClr val="000000"/>
                </a:solidFill>
                <a:effectLst/>
                <a:uLnTx/>
                <a:uFillTx/>
                <a:latin typeface="Arial Narrow" panose="020B0604020202020204" pitchFamily="34" charset="0"/>
                <a:ea typeface="Times New Roman" panose="02020603050405020304" pitchFamily="18" charset="0"/>
                <a:cs typeface="Calibri" panose="020F0502020204030204" pitchFamily="34" charset="0"/>
              </a:rPr>
              <a:t> </a:t>
            </a:r>
            <a:endParaRPr kumimoji="0" lang="en-US" sz="1800" b="0" i="1"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21" name="Group 20">
            <a:extLst>
              <a:ext uri="{FF2B5EF4-FFF2-40B4-BE49-F238E27FC236}">
                <a16:creationId xmlns:a16="http://schemas.microsoft.com/office/drawing/2014/main" id="{E443D4BA-4D5C-E948-F4A1-70C36775A72A}"/>
              </a:ext>
            </a:extLst>
          </p:cNvPr>
          <p:cNvGrpSpPr/>
          <p:nvPr/>
        </p:nvGrpSpPr>
        <p:grpSpPr>
          <a:xfrm>
            <a:off x="2776775" y="2377544"/>
            <a:ext cx="10051578" cy="4383899"/>
            <a:chOff x="1601117" y="2319529"/>
            <a:chExt cx="10051578" cy="4383899"/>
          </a:xfrm>
        </p:grpSpPr>
        <p:pic>
          <p:nvPicPr>
            <p:cNvPr id="1026" name="Picture 2" descr="The AI technology landscape explained - Baker Tilly">
              <a:extLst>
                <a:ext uri="{FF2B5EF4-FFF2-40B4-BE49-F238E27FC236}">
                  <a16:creationId xmlns:a16="http://schemas.microsoft.com/office/drawing/2014/main" id="{B26C2593-33D9-DEA6-C208-605F720EDFF8}"/>
                </a:ext>
              </a:extLst>
            </p:cNvPr>
            <p:cNvPicPr>
              <a:picLocks noChangeAspect="1" noChangeArrowheads="1"/>
            </p:cNvPicPr>
            <p:nvPr/>
          </p:nvPicPr>
          <p:blipFill>
            <a:blip r:embed="rId7">
              <a:extLst>
                <a:ext uri="{28A0092B-C50C-407E-A947-70E740481C1C}">
                  <a14:useLocalDpi xmlns:a14="http://schemas.microsoft.com/office/drawing/2010/main" val="0"/>
                </a:ext>
              </a:extLst>
            </a:blip>
            <a:stretch>
              <a:fillRect/>
            </a:stretch>
          </p:blipFill>
          <p:spPr bwMode="auto">
            <a:xfrm>
              <a:off x="1601117" y="2319529"/>
              <a:ext cx="9014084" cy="4123944"/>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AB0852DF-C3E8-A010-4B8A-05C3873F4342}"/>
                </a:ext>
              </a:extLst>
            </p:cNvPr>
            <p:cNvSpPr txBox="1"/>
            <p:nvPr/>
          </p:nvSpPr>
          <p:spPr>
            <a:xfrm>
              <a:off x="1627179" y="6395651"/>
              <a:ext cx="10025516"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400" b="0" i="0" u="none" strike="noStrike" kern="1200" cap="none" spc="0" normalizeH="0" baseline="0" noProof="0" err="1">
                  <a:ln>
                    <a:noFill/>
                  </a:ln>
                  <a:solidFill>
                    <a:prstClr val="black"/>
                  </a:solidFill>
                  <a:effectLst/>
                  <a:uLnTx/>
                  <a:uFillTx/>
                  <a:latin typeface="Calibri" panose="020F0502020204030204"/>
                  <a:ea typeface="+mn-ea"/>
                  <a:cs typeface="+mn-cs"/>
                </a:rPr>
                <a:t>https</a:t>
              </a:r>
              <a:r>
                <a:rPr kumimoji="0" lang="nl-NL" sz="1400" b="0" i="0" u="none" strike="noStrike" kern="1200" cap="none" spc="0" normalizeH="0" baseline="0" noProof="0">
                  <a:ln>
                    <a:noFill/>
                  </a:ln>
                  <a:solidFill>
                    <a:prstClr val="black"/>
                  </a:solidFill>
                  <a:effectLst/>
                  <a:uLnTx/>
                  <a:uFillTx/>
                  <a:latin typeface="Calibri" panose="020F0502020204030204"/>
                  <a:ea typeface="+mn-ea"/>
                  <a:cs typeface="+mn-cs"/>
                </a:rPr>
                <a:t>://</a:t>
              </a:r>
              <a:r>
                <a:rPr kumimoji="0" lang="nl-NL" sz="1400" b="0" i="0" u="none" strike="noStrike" kern="1200" cap="none" spc="0" normalizeH="0" baseline="0" noProof="0" err="1">
                  <a:ln>
                    <a:noFill/>
                  </a:ln>
                  <a:solidFill>
                    <a:prstClr val="black"/>
                  </a:solidFill>
                  <a:effectLst/>
                  <a:uLnTx/>
                  <a:uFillTx/>
                  <a:latin typeface="Calibri" panose="020F0502020204030204"/>
                  <a:ea typeface="+mn-ea"/>
                  <a:cs typeface="+mn-cs"/>
                </a:rPr>
                <a:t>www.bakertilly.com</a:t>
              </a:r>
              <a:r>
                <a:rPr kumimoji="0" lang="nl-NL" sz="1400" b="0" i="0" u="none" strike="noStrike" kern="1200" cap="none" spc="0" normalizeH="0" baseline="0" noProof="0">
                  <a:ln>
                    <a:noFill/>
                  </a:ln>
                  <a:solidFill>
                    <a:prstClr val="black"/>
                  </a:solidFill>
                  <a:effectLst/>
                  <a:uLnTx/>
                  <a:uFillTx/>
                  <a:latin typeface="Calibri" panose="020F0502020204030204"/>
                  <a:ea typeface="+mn-ea"/>
                  <a:cs typeface="+mn-cs"/>
                </a:rPr>
                <a:t>/</a:t>
              </a:r>
              <a:r>
                <a:rPr kumimoji="0" lang="nl-NL" sz="1400" b="0" i="0" u="none" strike="noStrike" kern="1200" cap="none" spc="0" normalizeH="0" baseline="0" noProof="0" err="1">
                  <a:ln>
                    <a:noFill/>
                  </a:ln>
                  <a:solidFill>
                    <a:prstClr val="black"/>
                  </a:solidFill>
                  <a:effectLst/>
                  <a:uLnTx/>
                  <a:uFillTx/>
                  <a:latin typeface="Calibri" panose="020F0502020204030204"/>
                  <a:ea typeface="+mn-ea"/>
                  <a:cs typeface="+mn-cs"/>
                </a:rPr>
                <a:t>insights</a:t>
              </a:r>
              <a:r>
                <a:rPr kumimoji="0" lang="nl-NL" sz="1400" b="0" i="0" u="none" strike="noStrike" kern="1200" cap="none" spc="0" normalizeH="0" baseline="0" noProof="0">
                  <a:ln>
                    <a:noFill/>
                  </a:ln>
                  <a:solidFill>
                    <a:prstClr val="black"/>
                  </a:solidFill>
                  <a:effectLst/>
                  <a:uLnTx/>
                  <a:uFillTx/>
                  <a:latin typeface="Calibri" panose="020F0502020204030204"/>
                  <a:ea typeface="+mn-ea"/>
                  <a:cs typeface="+mn-cs"/>
                </a:rPr>
                <a:t>/</a:t>
              </a:r>
              <a:r>
                <a:rPr kumimoji="0" lang="nl-NL" sz="1400" b="0" i="0" u="none" strike="noStrike" kern="1200" cap="none" spc="0" normalizeH="0" baseline="0" noProof="0" err="1">
                  <a:ln>
                    <a:noFill/>
                  </a:ln>
                  <a:solidFill>
                    <a:prstClr val="black"/>
                  </a:solidFill>
                  <a:effectLst/>
                  <a:uLnTx/>
                  <a:uFillTx/>
                  <a:latin typeface="Calibri" panose="020F0502020204030204"/>
                  <a:ea typeface="+mn-ea"/>
                  <a:cs typeface="+mn-cs"/>
                </a:rPr>
                <a:t>the</a:t>
              </a:r>
              <a:r>
                <a:rPr kumimoji="0" lang="nl-NL" sz="1400" b="0" i="0" u="none" strike="noStrike" kern="1200" cap="none" spc="0" normalizeH="0" baseline="0" noProof="0">
                  <a:ln>
                    <a:noFill/>
                  </a:ln>
                  <a:solidFill>
                    <a:prstClr val="black"/>
                  </a:solidFill>
                  <a:effectLst/>
                  <a:uLnTx/>
                  <a:uFillTx/>
                  <a:latin typeface="Calibri" panose="020F0502020204030204"/>
                  <a:ea typeface="+mn-ea"/>
                  <a:cs typeface="+mn-cs"/>
                </a:rPr>
                <a:t>-ai-</a:t>
              </a:r>
              <a:r>
                <a:rPr kumimoji="0" lang="nl-NL" sz="1400" b="0" i="0" u="none" strike="noStrike" kern="1200" cap="none" spc="0" normalizeH="0" baseline="0" noProof="0" err="1">
                  <a:ln>
                    <a:noFill/>
                  </a:ln>
                  <a:solidFill>
                    <a:prstClr val="black"/>
                  </a:solidFill>
                  <a:effectLst/>
                  <a:uLnTx/>
                  <a:uFillTx/>
                  <a:latin typeface="Calibri" panose="020F0502020204030204"/>
                  <a:ea typeface="+mn-ea"/>
                  <a:cs typeface="+mn-cs"/>
                </a:rPr>
                <a:t>technology</a:t>
              </a:r>
              <a:r>
                <a:rPr kumimoji="0" lang="nl-NL" sz="1400" b="0" i="0" u="none" strike="noStrike" kern="1200" cap="none" spc="0" normalizeH="0" baseline="0" noProof="0">
                  <a:ln>
                    <a:noFill/>
                  </a:ln>
                  <a:solidFill>
                    <a:prstClr val="black"/>
                  </a:solidFill>
                  <a:effectLst/>
                  <a:uLnTx/>
                  <a:uFillTx/>
                  <a:latin typeface="Calibri" panose="020F0502020204030204"/>
                  <a:ea typeface="+mn-ea"/>
                  <a:cs typeface="+mn-cs"/>
                </a:rPr>
                <a:t>-landscape-</a:t>
              </a:r>
              <a:r>
                <a:rPr kumimoji="0" lang="nl-NL" sz="1400" b="0" i="0" u="none" strike="noStrike" kern="1200" cap="none" spc="0" normalizeH="0" baseline="0" noProof="0" err="1">
                  <a:ln>
                    <a:noFill/>
                  </a:ln>
                  <a:solidFill>
                    <a:prstClr val="black"/>
                  </a:solidFill>
                  <a:effectLst/>
                  <a:uLnTx/>
                  <a:uFillTx/>
                  <a:latin typeface="Calibri" panose="020F0502020204030204"/>
                  <a:ea typeface="+mn-ea"/>
                  <a:cs typeface="+mn-cs"/>
                </a:rPr>
                <a:t>explained</a:t>
              </a:r>
              <a:endParaRPr kumimoji="0" lang="nl-NL" sz="14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4" name="TextBox 3">
            <a:extLst>
              <a:ext uri="{FF2B5EF4-FFF2-40B4-BE49-F238E27FC236}">
                <a16:creationId xmlns:a16="http://schemas.microsoft.com/office/drawing/2014/main" id="{F232078E-EE73-ED85-E0A6-DB689ACFC9E5}"/>
              </a:ext>
            </a:extLst>
          </p:cNvPr>
          <p:cNvSpPr txBox="1"/>
          <p:nvPr/>
        </p:nvSpPr>
        <p:spPr>
          <a:xfrm>
            <a:off x="282753" y="2558893"/>
            <a:ext cx="2470272" cy="286232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a:ln>
                  <a:noFill/>
                </a:ln>
                <a:solidFill>
                  <a:prstClr val="black"/>
                </a:solidFill>
                <a:effectLst/>
                <a:uLnTx/>
                <a:uFillTx/>
                <a:latin typeface="Calibri" panose="020F0502020204030204"/>
                <a:ea typeface="+mn-ea"/>
                <a:cs typeface="+mn-cs"/>
              </a:rPr>
              <a:t>IPA</a:t>
            </a:r>
            <a:r>
              <a:rPr kumimoji="0" lang="en-GB" sz="1800" b="0" i="0" u="none" strike="noStrike" kern="1200" cap="none" spc="0" normalizeH="0" baseline="0" noProof="0">
                <a:ln>
                  <a:noFill/>
                </a:ln>
                <a:solidFill>
                  <a:prstClr val="black"/>
                </a:solidFill>
                <a:effectLst/>
                <a:uLnTx/>
                <a:uFillTx/>
                <a:latin typeface="Calibri" panose="020F0502020204030204"/>
                <a:ea typeface="+mn-ea"/>
                <a:cs typeface="+mn-cs"/>
              </a:rPr>
              <a:t>: Intelligent Process Automation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a:ln>
                  <a:noFill/>
                </a:ln>
                <a:solidFill>
                  <a:prstClr val="black"/>
                </a:solidFill>
                <a:effectLst/>
                <a:uLnTx/>
                <a:uFillTx/>
                <a:latin typeface="Calibri" panose="020F0502020204030204"/>
                <a:ea typeface="+mn-ea"/>
                <a:cs typeface="+mn-cs"/>
              </a:rPr>
              <a:t>RPA</a:t>
            </a:r>
            <a:r>
              <a:rPr kumimoji="0" lang="en-GB" sz="1800" b="0" i="0" u="none" strike="noStrike" kern="1200" cap="none" spc="0" normalizeH="0" baseline="0" noProof="0">
                <a:ln>
                  <a:noFill/>
                </a:ln>
                <a:solidFill>
                  <a:prstClr val="black"/>
                </a:solidFill>
                <a:effectLst/>
                <a:uLnTx/>
                <a:uFillTx/>
                <a:latin typeface="Calibri" panose="020F0502020204030204"/>
                <a:ea typeface="+mn-ea"/>
                <a:cs typeface="+mn-cs"/>
              </a:rPr>
              <a:t>: Robotic Process Automation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a:ln>
                  <a:noFill/>
                </a:ln>
                <a:solidFill>
                  <a:prstClr val="black"/>
                </a:solidFill>
                <a:effectLst/>
                <a:uLnTx/>
                <a:uFillTx/>
                <a:latin typeface="Calibri" panose="020F0502020204030204"/>
                <a:ea typeface="+mn-ea"/>
                <a:cs typeface="+mn-cs"/>
              </a:rPr>
              <a:t>DPA</a:t>
            </a:r>
            <a:r>
              <a:rPr kumimoji="0" lang="en-GB" sz="1800" b="0" i="0" u="none" strike="noStrike" kern="1200" cap="none" spc="0" normalizeH="0" baseline="0" noProof="0">
                <a:ln>
                  <a:noFill/>
                </a:ln>
                <a:solidFill>
                  <a:prstClr val="black"/>
                </a:solidFill>
                <a:effectLst/>
                <a:uLnTx/>
                <a:uFillTx/>
                <a:latin typeface="Calibri" panose="020F0502020204030204"/>
                <a:ea typeface="+mn-ea"/>
                <a:cs typeface="+mn-cs"/>
              </a:rPr>
              <a:t>: Digital Process Automation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a:ln>
                  <a:noFill/>
                </a:ln>
                <a:solidFill>
                  <a:prstClr val="black"/>
                </a:solidFill>
                <a:effectLst/>
                <a:uLnTx/>
                <a:uFillTx/>
                <a:latin typeface="Calibri" panose="020F0502020204030204"/>
                <a:ea typeface="+mn-ea"/>
                <a:cs typeface="+mn-cs"/>
              </a:rPr>
              <a:t>BPA</a:t>
            </a:r>
            <a:r>
              <a:rPr kumimoji="0" lang="en-GB" sz="1800" b="0" i="0" u="none" strike="noStrike" kern="1200" cap="none" spc="0" normalizeH="0" baseline="0" noProof="0">
                <a:ln>
                  <a:noFill/>
                </a:ln>
                <a:solidFill>
                  <a:prstClr val="black"/>
                </a:solidFill>
                <a:effectLst/>
                <a:uLnTx/>
                <a:uFillTx/>
                <a:latin typeface="Calibri" panose="020F0502020204030204"/>
                <a:ea typeface="+mn-ea"/>
                <a:cs typeface="+mn-cs"/>
              </a:rPr>
              <a:t>: Business Process Automation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a:ln>
                  <a:noFill/>
                </a:ln>
                <a:solidFill>
                  <a:prstClr val="black"/>
                </a:solidFill>
                <a:effectLst/>
                <a:uLnTx/>
                <a:uFillTx/>
                <a:latin typeface="Calibri" panose="020F0502020204030204"/>
                <a:ea typeface="+mn-ea"/>
                <a:cs typeface="+mn-cs"/>
              </a:rPr>
              <a:t>AI</a:t>
            </a:r>
            <a:r>
              <a:rPr kumimoji="0" lang="en-GB" sz="1800" b="0" i="0" u="none" strike="noStrike" kern="1200" cap="none" spc="0" normalizeH="0" baseline="0" noProof="0">
                <a:ln>
                  <a:noFill/>
                </a:ln>
                <a:solidFill>
                  <a:prstClr val="black"/>
                </a:solidFill>
                <a:effectLst/>
                <a:uLnTx/>
                <a:uFillTx/>
                <a:latin typeface="Calibri" panose="020F0502020204030204"/>
                <a:ea typeface="+mn-ea"/>
                <a:cs typeface="+mn-cs"/>
              </a:rPr>
              <a:t>: Artificial Intelligence</a:t>
            </a:r>
          </a:p>
        </p:txBody>
      </p:sp>
      <p:sp>
        <p:nvSpPr>
          <p:cNvPr id="6" name="Bent Arrow 5">
            <a:extLst>
              <a:ext uri="{FF2B5EF4-FFF2-40B4-BE49-F238E27FC236}">
                <a16:creationId xmlns:a16="http://schemas.microsoft.com/office/drawing/2014/main" id="{A582D341-6725-B15F-7D97-872AA1804E4A}"/>
              </a:ext>
            </a:extLst>
          </p:cNvPr>
          <p:cNvSpPr/>
          <p:nvPr/>
        </p:nvSpPr>
        <p:spPr>
          <a:xfrm rot="16200000" flipH="1">
            <a:off x="4099492" y="1388095"/>
            <a:ext cx="575734" cy="1538923"/>
          </a:xfrm>
          <a:prstGeom prst="ben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Slide Number Placeholder 2">
            <a:extLst>
              <a:ext uri="{FF2B5EF4-FFF2-40B4-BE49-F238E27FC236}">
                <a16:creationId xmlns:a16="http://schemas.microsoft.com/office/drawing/2014/main" id="{4B723A69-631D-9726-80EE-EF51CCEDE4C9}"/>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D3CF4B8-FD15-4FC4-80D3-C9F53E2BB922}" type="slidenum">
              <a:rPr kumimoji="0" lang="sk-SK"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sk-SK" sz="1200" b="0" i="0" u="none" strike="noStrike" kern="1200" cap="none" spc="0" normalizeH="0" baseline="0" noProof="0">
              <a:ln>
                <a:noFill/>
              </a:ln>
              <a:solidFill>
                <a:prstClr val="black">
                  <a:tint val="75000"/>
                </a:prstClr>
              </a:solidFill>
              <a:effectLst/>
              <a:uLnTx/>
              <a:uFillTx/>
              <a:latin typeface="Verdana" panose="020B0604030504040204" pitchFamily="34" charset="0"/>
              <a:ea typeface="Verdana" panose="020B0604030504040204" pitchFamily="34" charset="0"/>
              <a:cs typeface="+mn-cs"/>
            </a:endParaRPr>
          </a:p>
        </p:txBody>
      </p:sp>
    </p:spTree>
    <p:extLst>
      <p:ext uri="{BB962C8B-B14F-4D97-AF65-F5344CB8AC3E}">
        <p14:creationId xmlns:p14="http://schemas.microsoft.com/office/powerpoint/2010/main" val="166728517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5286D1-18C4-FE50-EB4B-AF72CCB51E74}"/>
              </a:ext>
            </a:extLst>
          </p:cNvPr>
          <p:cNvPicPr>
            <a:picLocks noChangeAspect="1"/>
          </p:cNvPicPr>
          <p:nvPr/>
        </p:nvPicPr>
        <p:blipFill>
          <a:blip r:embed="rId2"/>
          <a:stretch>
            <a:fillRect/>
          </a:stretch>
        </p:blipFill>
        <p:spPr>
          <a:xfrm>
            <a:off x="2469594" y="253042"/>
            <a:ext cx="9649342" cy="5356778"/>
          </a:xfrm>
          <a:prstGeom prst="rect">
            <a:avLst/>
          </a:prstGeom>
        </p:spPr>
      </p:pic>
      <p:sp>
        <p:nvSpPr>
          <p:cNvPr id="2" name="Title 1">
            <a:extLst>
              <a:ext uri="{FF2B5EF4-FFF2-40B4-BE49-F238E27FC236}">
                <a16:creationId xmlns:a16="http://schemas.microsoft.com/office/drawing/2014/main" id="{E68A8CC0-412A-C9A4-F906-FC7CA977F658}"/>
              </a:ext>
            </a:extLst>
          </p:cNvPr>
          <p:cNvSpPr>
            <a:spLocks noGrp="1"/>
          </p:cNvSpPr>
          <p:nvPr>
            <p:ph type="title"/>
          </p:nvPr>
        </p:nvSpPr>
        <p:spPr>
          <a:xfrm>
            <a:off x="134099" y="-949485"/>
            <a:ext cx="7147498" cy="1616203"/>
          </a:xfrm>
        </p:spPr>
        <p:txBody>
          <a:bodyPr vert="horz" lIns="91440" tIns="45720" rIns="91440" bIns="45720" rtlCol="0" anchor="b">
            <a:normAutofit/>
          </a:bodyPr>
          <a:lstStyle/>
          <a:p>
            <a:r>
              <a:rPr lang="en-US" sz="3200" b="1" kern="1200" dirty="0">
                <a:solidFill>
                  <a:schemeClr val="tx1"/>
                </a:solidFill>
                <a:latin typeface="+mj-lt"/>
                <a:ea typeface="+mj-ea"/>
                <a:cs typeface="+mj-cs"/>
              </a:rPr>
              <a:t>The ONTOX project; data collection</a:t>
            </a:r>
          </a:p>
        </p:txBody>
      </p:sp>
      <p:sp>
        <p:nvSpPr>
          <p:cNvPr id="4" name="TextBox 3">
            <a:extLst>
              <a:ext uri="{FF2B5EF4-FFF2-40B4-BE49-F238E27FC236}">
                <a16:creationId xmlns:a16="http://schemas.microsoft.com/office/drawing/2014/main" id="{73AFE465-BFCC-F0D9-9482-325D9BC472C3}"/>
              </a:ext>
            </a:extLst>
          </p:cNvPr>
          <p:cNvSpPr txBox="1"/>
          <p:nvPr/>
        </p:nvSpPr>
        <p:spPr>
          <a:xfrm>
            <a:off x="153410" y="1248180"/>
            <a:ext cx="3455821" cy="3447832"/>
          </a:xfrm>
          <a:prstGeom prst="rect">
            <a:avLst/>
          </a:prstGeom>
        </p:spPr>
        <p:txBody>
          <a:bodyPr vert="horz" lIns="91440" tIns="45720" rIns="91440" bIns="45720" rtlCol="0" anchor="t">
            <a:normAutofit lnSpcReduction="10000"/>
          </a:bodyPr>
          <a:lstStyle/>
          <a:p>
            <a:pPr marL="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One conceptual pillar in the ONTOX project is the ontology, consisting of 4 critical domains for hazard prediction </a:t>
            </a:r>
          </a:p>
          <a:p>
            <a:pPr marL="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For data integration, three tools are used: the physiological maps, (q)AOP networks and ontologies </a:t>
            </a:r>
            <a:b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br>
            <a:b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Data relies heavily on extraction from scientific literature</a:t>
            </a:r>
          </a:p>
        </p:txBody>
      </p:sp>
      <p:sp>
        <p:nvSpPr>
          <p:cNvPr id="7" name="TextBox 6">
            <a:extLst>
              <a:ext uri="{FF2B5EF4-FFF2-40B4-BE49-F238E27FC236}">
                <a16:creationId xmlns:a16="http://schemas.microsoft.com/office/drawing/2014/main" id="{885381E0-D63D-C702-DE35-1316BCE8B3EB}"/>
              </a:ext>
            </a:extLst>
          </p:cNvPr>
          <p:cNvSpPr txBox="1"/>
          <p:nvPr/>
        </p:nvSpPr>
        <p:spPr>
          <a:xfrm>
            <a:off x="41272" y="6087887"/>
            <a:ext cx="11569148" cy="73866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err="1">
                <a:ln>
                  <a:noFill/>
                </a:ln>
                <a:solidFill>
                  <a:prstClr val="black"/>
                </a:solidFill>
                <a:effectLst/>
                <a:uLnTx/>
                <a:uFillTx/>
                <a:latin typeface="Calibri" panose="020F0502020204030204"/>
                <a:ea typeface="+mn-ea"/>
                <a:cs typeface="+mn-cs"/>
              </a:rPr>
              <a:t>Vinken</a:t>
            </a:r>
            <a:r>
              <a:rPr kumimoji="0" lang="en-GB" sz="1400" b="0" i="0" u="none" strike="noStrike" kern="1200" cap="none" spc="0" normalizeH="0" baseline="0" noProof="0" dirty="0">
                <a:ln>
                  <a:noFill/>
                </a:ln>
                <a:solidFill>
                  <a:prstClr val="black"/>
                </a:solidFill>
                <a:effectLst/>
                <a:uLnTx/>
                <a:uFillTx/>
                <a:latin typeface="Calibri" panose="020F0502020204030204"/>
                <a:ea typeface="+mn-ea"/>
                <a:cs typeface="+mn-cs"/>
              </a:rPr>
              <a:t>, M., </a:t>
            </a:r>
            <a:r>
              <a:rPr kumimoji="0" lang="en-GB" sz="1400" b="0" i="0" u="none" strike="noStrike" kern="1200" cap="none" spc="0" normalizeH="0" baseline="0" noProof="0" dirty="0" err="1">
                <a:ln>
                  <a:noFill/>
                </a:ln>
                <a:solidFill>
                  <a:prstClr val="black"/>
                </a:solidFill>
                <a:effectLst/>
                <a:uLnTx/>
                <a:uFillTx/>
                <a:latin typeface="Calibri" panose="020F0502020204030204"/>
                <a:ea typeface="+mn-ea"/>
                <a:cs typeface="+mn-cs"/>
              </a:rPr>
              <a:t>Benfenati</a:t>
            </a:r>
            <a:r>
              <a:rPr kumimoji="0" lang="en-GB" sz="1400" b="0" i="0" u="none" strike="noStrike" kern="1200" cap="none" spc="0" normalizeH="0" baseline="0" noProof="0" dirty="0">
                <a:ln>
                  <a:noFill/>
                </a:ln>
                <a:solidFill>
                  <a:prstClr val="black"/>
                </a:solidFill>
                <a:effectLst/>
                <a:uLnTx/>
                <a:uFillTx/>
                <a:latin typeface="Calibri" panose="020F0502020204030204"/>
                <a:ea typeface="+mn-ea"/>
                <a:cs typeface="+mn-cs"/>
              </a:rPr>
              <a:t>, E., </a:t>
            </a:r>
            <a:r>
              <a:rPr kumimoji="0" lang="en-GB" sz="1400" b="0" i="0" u="none" strike="noStrike" kern="1200" cap="none" spc="0" normalizeH="0" baseline="0" noProof="0" dirty="0" err="1">
                <a:ln>
                  <a:noFill/>
                </a:ln>
                <a:solidFill>
                  <a:prstClr val="black"/>
                </a:solidFill>
                <a:effectLst/>
                <a:uLnTx/>
                <a:uFillTx/>
                <a:latin typeface="Calibri" panose="020F0502020204030204"/>
                <a:ea typeface="+mn-ea"/>
                <a:cs typeface="+mn-cs"/>
              </a:rPr>
              <a:t>Busquet</a:t>
            </a:r>
            <a:r>
              <a:rPr kumimoji="0" lang="en-GB" sz="1400" b="0" i="0" u="none" strike="noStrike" kern="1200" cap="none" spc="0" normalizeH="0" baseline="0" noProof="0" dirty="0">
                <a:ln>
                  <a:noFill/>
                </a:ln>
                <a:solidFill>
                  <a:prstClr val="black"/>
                </a:solidFill>
                <a:effectLst/>
                <a:uLnTx/>
                <a:uFillTx/>
                <a:latin typeface="Calibri" panose="020F0502020204030204"/>
                <a:ea typeface="+mn-ea"/>
                <a:cs typeface="+mn-cs"/>
              </a:rPr>
              <a:t>, F., Castell, J., </a:t>
            </a:r>
            <a:r>
              <a:rPr kumimoji="0" lang="en-GB" sz="1400" b="0" i="0" u="none" strike="noStrike" kern="1200" cap="none" spc="0" normalizeH="0" baseline="0" noProof="0" dirty="0" err="1">
                <a:ln>
                  <a:noFill/>
                </a:ln>
                <a:solidFill>
                  <a:prstClr val="black"/>
                </a:solidFill>
                <a:effectLst/>
                <a:uLnTx/>
                <a:uFillTx/>
                <a:latin typeface="Calibri" panose="020F0502020204030204"/>
                <a:ea typeface="+mn-ea"/>
                <a:cs typeface="+mn-cs"/>
              </a:rPr>
              <a:t>Clevert</a:t>
            </a:r>
            <a:r>
              <a:rPr kumimoji="0" lang="en-GB" sz="1400" b="0" i="0" u="none" strike="noStrike" kern="1200" cap="none" spc="0" normalizeH="0" baseline="0" noProof="0" dirty="0">
                <a:ln>
                  <a:noFill/>
                </a:ln>
                <a:solidFill>
                  <a:prstClr val="black"/>
                </a:solidFill>
                <a:effectLst/>
                <a:uLnTx/>
                <a:uFillTx/>
                <a:latin typeface="Calibri" panose="020F0502020204030204"/>
                <a:ea typeface="+mn-ea"/>
                <a:cs typeface="+mn-cs"/>
              </a:rPr>
              <a:t>, D. A., de Kok, T. M., Dirven, H., Fritsche, E., Geris, L., </a:t>
            </a:r>
            <a:r>
              <a:rPr kumimoji="0" lang="en-GB" sz="1400" b="0" i="0" u="none" strike="noStrike" kern="1200" cap="none" spc="0" normalizeH="0" baseline="0" noProof="0" dirty="0" err="1">
                <a:ln>
                  <a:noFill/>
                </a:ln>
                <a:solidFill>
                  <a:prstClr val="black"/>
                </a:solidFill>
                <a:effectLst/>
                <a:uLnTx/>
                <a:uFillTx/>
                <a:latin typeface="Calibri" panose="020F0502020204030204"/>
                <a:ea typeface="+mn-ea"/>
                <a:cs typeface="+mn-cs"/>
              </a:rPr>
              <a:t>Gozalbes</a:t>
            </a:r>
            <a:r>
              <a:rPr kumimoji="0" lang="en-GB" sz="1400" b="0" i="0" u="none" strike="noStrike" kern="1200" cap="none" spc="0" normalizeH="0" baseline="0" noProof="0" dirty="0">
                <a:ln>
                  <a:noFill/>
                </a:ln>
                <a:solidFill>
                  <a:prstClr val="black"/>
                </a:solidFill>
                <a:effectLst/>
                <a:uLnTx/>
                <a:uFillTx/>
                <a:latin typeface="Calibri" panose="020F0502020204030204"/>
                <a:ea typeface="+mn-ea"/>
                <a:cs typeface="+mn-cs"/>
              </a:rPr>
              <a:t>, R., Hartung, T., </a:t>
            </a:r>
            <a:r>
              <a:rPr kumimoji="0" lang="en-GB" sz="1400" b="0" i="0" u="none" strike="noStrike" kern="1200" cap="none" spc="0" normalizeH="0" baseline="0" noProof="0" dirty="0" err="1">
                <a:ln>
                  <a:noFill/>
                </a:ln>
                <a:solidFill>
                  <a:prstClr val="black"/>
                </a:solidFill>
                <a:effectLst/>
                <a:uLnTx/>
                <a:uFillTx/>
                <a:latin typeface="Calibri" panose="020F0502020204030204"/>
                <a:ea typeface="+mn-ea"/>
                <a:cs typeface="+mn-cs"/>
              </a:rPr>
              <a:t>Jennen</a:t>
            </a:r>
            <a:r>
              <a:rPr kumimoji="0" lang="en-GB" sz="1400" b="0" i="0" u="none" strike="noStrike" kern="1200" cap="none" spc="0" normalizeH="0" baseline="0" noProof="0" dirty="0">
                <a:ln>
                  <a:noFill/>
                </a:ln>
                <a:solidFill>
                  <a:prstClr val="black"/>
                </a:solidFill>
                <a:effectLst/>
                <a:uLnTx/>
                <a:uFillTx/>
                <a:latin typeface="Calibri" panose="020F0502020204030204"/>
                <a:ea typeface="+mn-ea"/>
                <a:cs typeface="+mn-cs"/>
              </a:rPr>
              <a:t>, D., </a:t>
            </a:r>
            <a:r>
              <a:rPr kumimoji="0" lang="en-GB" sz="1400" b="0" i="0" u="none" strike="noStrike" kern="1200" cap="none" spc="0" normalizeH="0" baseline="0" noProof="0" dirty="0" err="1">
                <a:ln>
                  <a:noFill/>
                </a:ln>
                <a:solidFill>
                  <a:prstClr val="black"/>
                </a:solidFill>
                <a:effectLst/>
                <a:uLnTx/>
                <a:uFillTx/>
                <a:latin typeface="Calibri" panose="020F0502020204030204"/>
                <a:ea typeface="+mn-ea"/>
                <a:cs typeface="+mn-cs"/>
              </a:rPr>
              <a:t>Jover</a:t>
            </a:r>
            <a:r>
              <a:rPr kumimoji="0" lang="en-GB" sz="1400" b="0" i="0" u="none" strike="noStrike" kern="1200" cap="none" spc="0" normalizeH="0" baseline="0" noProof="0" dirty="0">
                <a:ln>
                  <a:noFill/>
                </a:ln>
                <a:solidFill>
                  <a:prstClr val="black"/>
                </a:solidFill>
                <a:effectLst/>
                <a:uLnTx/>
                <a:uFillTx/>
                <a:latin typeface="Calibri" panose="020F0502020204030204"/>
                <a:ea typeface="+mn-ea"/>
                <a:cs typeface="+mn-cs"/>
              </a:rPr>
              <a:t>, R., </a:t>
            </a:r>
            <a:r>
              <a:rPr kumimoji="0" lang="en-GB" sz="1400" b="0" i="0" u="none" strike="noStrike" kern="1200" cap="none" spc="0" normalizeH="0" baseline="0" noProof="0" dirty="0" err="1">
                <a:ln>
                  <a:noFill/>
                </a:ln>
                <a:solidFill>
                  <a:prstClr val="black"/>
                </a:solidFill>
                <a:effectLst/>
                <a:uLnTx/>
                <a:uFillTx/>
                <a:latin typeface="Calibri" panose="020F0502020204030204"/>
                <a:ea typeface="+mn-ea"/>
                <a:cs typeface="+mn-cs"/>
              </a:rPr>
              <a:t>Kandarova</a:t>
            </a:r>
            <a:r>
              <a:rPr kumimoji="0" lang="en-GB" sz="1400" b="0" i="0" u="none" strike="noStrike" kern="1200" cap="none" spc="0" normalizeH="0" baseline="0" noProof="0" dirty="0">
                <a:ln>
                  <a:noFill/>
                </a:ln>
                <a:solidFill>
                  <a:prstClr val="black"/>
                </a:solidFill>
                <a:effectLst/>
                <a:uLnTx/>
                <a:uFillTx/>
                <a:latin typeface="Calibri" panose="020F0502020204030204"/>
                <a:ea typeface="+mn-ea"/>
                <a:cs typeface="+mn-cs"/>
              </a:rPr>
              <a:t>, H., Kramer, N., </a:t>
            </a:r>
            <a:r>
              <a:rPr kumimoji="0" lang="en-GB" sz="1400" b="0" i="0" u="none" strike="noStrike" kern="1200" cap="none" spc="0" normalizeH="0" baseline="0" noProof="0" dirty="0" err="1">
                <a:ln>
                  <a:noFill/>
                </a:ln>
                <a:solidFill>
                  <a:prstClr val="black"/>
                </a:solidFill>
                <a:effectLst/>
                <a:uLnTx/>
                <a:uFillTx/>
                <a:latin typeface="Calibri" panose="020F0502020204030204"/>
                <a:ea typeface="+mn-ea"/>
                <a:cs typeface="+mn-cs"/>
              </a:rPr>
              <a:t>Krul</a:t>
            </a:r>
            <a:r>
              <a:rPr kumimoji="0" lang="en-GB" sz="1400" b="0" i="0" u="none" strike="noStrike" kern="1200" cap="none" spc="0" normalizeH="0" baseline="0" noProof="0" dirty="0">
                <a:ln>
                  <a:noFill/>
                </a:ln>
                <a:solidFill>
                  <a:prstClr val="black"/>
                </a:solidFill>
                <a:effectLst/>
                <a:uLnTx/>
                <a:uFillTx/>
                <a:latin typeface="Calibri" panose="020F0502020204030204"/>
                <a:ea typeface="+mn-ea"/>
                <a:cs typeface="+mn-cs"/>
              </a:rPr>
              <a:t>, C., </a:t>
            </a:r>
            <a:r>
              <a:rPr kumimoji="0" lang="en-GB" sz="1400" b="0" i="0" u="none" strike="noStrike" kern="1200" cap="none" spc="0" normalizeH="0" baseline="0" noProof="0" dirty="0" err="1">
                <a:ln>
                  <a:noFill/>
                </a:ln>
                <a:solidFill>
                  <a:prstClr val="black"/>
                </a:solidFill>
                <a:effectLst/>
                <a:uLnTx/>
                <a:uFillTx/>
                <a:latin typeface="Calibri" panose="020F0502020204030204"/>
                <a:ea typeface="+mn-ea"/>
                <a:cs typeface="+mn-cs"/>
              </a:rPr>
              <a:t>Luechtefeld</a:t>
            </a:r>
            <a:r>
              <a:rPr kumimoji="0" lang="en-GB" sz="1400" b="0" i="0" u="none" strike="noStrike" kern="1200" cap="none" spc="0" normalizeH="0" baseline="0" noProof="0" dirty="0">
                <a:ln>
                  <a:noFill/>
                </a:ln>
                <a:solidFill>
                  <a:prstClr val="black"/>
                </a:solidFill>
                <a:effectLst/>
                <a:uLnTx/>
                <a:uFillTx/>
                <a:latin typeface="Calibri" panose="020F0502020204030204"/>
                <a:ea typeface="+mn-ea"/>
                <a:cs typeface="+mn-cs"/>
              </a:rPr>
              <a:t>, T., </a:t>
            </a:r>
            <a:r>
              <a:rPr kumimoji="0" lang="en-GB" sz="1400" b="0" i="0" u="none" strike="noStrike" kern="1200" cap="none" spc="0" normalizeH="0" baseline="0" noProof="0" dirty="0" err="1">
                <a:ln>
                  <a:noFill/>
                </a:ln>
                <a:solidFill>
                  <a:prstClr val="black"/>
                </a:solidFill>
                <a:effectLst/>
                <a:uLnTx/>
                <a:uFillTx/>
                <a:latin typeface="Calibri" panose="020F0502020204030204"/>
                <a:ea typeface="+mn-ea"/>
                <a:cs typeface="+mn-cs"/>
              </a:rPr>
              <a:t>Masereeuw</a:t>
            </a:r>
            <a:r>
              <a:rPr kumimoji="0" lang="en-GB" sz="1400" b="0" i="0" u="none" strike="noStrike" kern="1200" cap="none" spc="0" normalizeH="0" baseline="0" noProof="0" dirty="0">
                <a:ln>
                  <a:noFill/>
                </a:ln>
                <a:solidFill>
                  <a:prstClr val="black"/>
                </a:solidFill>
                <a:effectLst/>
                <a:uLnTx/>
                <a:uFillTx/>
                <a:latin typeface="Calibri" panose="020F0502020204030204"/>
                <a:ea typeface="+mn-ea"/>
                <a:cs typeface="+mn-cs"/>
              </a:rPr>
              <a:t>, R., Roggen, E., Schaller, S., … </a:t>
            </a:r>
            <a:r>
              <a:rPr kumimoji="0" lang="en-GB" sz="1400" b="0" i="0" u="none" strike="noStrike" kern="1200" cap="none" spc="0" normalizeH="0" baseline="0" noProof="0" dirty="0" err="1">
                <a:ln>
                  <a:noFill/>
                </a:ln>
                <a:solidFill>
                  <a:prstClr val="black"/>
                </a:solidFill>
                <a:effectLst/>
                <a:uLnTx/>
                <a:uFillTx/>
                <a:latin typeface="Calibri" panose="020F0502020204030204"/>
                <a:ea typeface="+mn-ea"/>
                <a:cs typeface="+mn-cs"/>
              </a:rPr>
              <a:t>Piersma</a:t>
            </a:r>
            <a:r>
              <a:rPr kumimoji="0" lang="en-GB" sz="1400" b="0" i="0" u="none" strike="noStrike" kern="1200" cap="none" spc="0" normalizeH="0" baseline="0" noProof="0" dirty="0">
                <a:ln>
                  <a:noFill/>
                </a:ln>
                <a:solidFill>
                  <a:prstClr val="black"/>
                </a:solidFill>
                <a:effectLst/>
                <a:uLnTx/>
                <a:uFillTx/>
                <a:latin typeface="Calibri" panose="020F0502020204030204"/>
                <a:ea typeface="+mn-ea"/>
                <a:cs typeface="+mn-cs"/>
              </a:rPr>
              <a:t>, A. H. (2021). Safer chemicals using less animals: kick-off of the European ONTOX project. </a:t>
            </a:r>
            <a:r>
              <a:rPr kumimoji="0" lang="en-GB" sz="1400" b="0" i="1" u="none" strike="noStrike" kern="1200" cap="none" spc="0" normalizeH="0" baseline="0" noProof="0" dirty="0">
                <a:ln>
                  <a:noFill/>
                </a:ln>
                <a:solidFill>
                  <a:prstClr val="black"/>
                </a:solidFill>
                <a:effectLst/>
                <a:uLnTx/>
                <a:uFillTx/>
                <a:latin typeface="Calibri" panose="020F0502020204030204"/>
                <a:ea typeface="+mn-ea"/>
                <a:cs typeface="+mn-cs"/>
              </a:rPr>
              <a:t>Toxicology</a:t>
            </a:r>
            <a:r>
              <a:rPr kumimoji="0" lang="en-GB" sz="14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GB" sz="1400" b="0" i="1" u="none" strike="noStrike" kern="1200" cap="none" spc="0" normalizeH="0" baseline="0" noProof="0" dirty="0">
                <a:ln>
                  <a:noFill/>
                </a:ln>
                <a:solidFill>
                  <a:prstClr val="black"/>
                </a:solidFill>
                <a:effectLst/>
                <a:uLnTx/>
                <a:uFillTx/>
                <a:latin typeface="Calibri" panose="020F0502020204030204"/>
                <a:ea typeface="+mn-ea"/>
                <a:cs typeface="+mn-cs"/>
              </a:rPr>
              <a:t>458</a:t>
            </a:r>
            <a:r>
              <a:rPr kumimoji="0" lang="en-GB" sz="1400" b="0" i="0" u="none" strike="noStrike" kern="1200" cap="none" spc="0" normalizeH="0" baseline="0" noProof="0" dirty="0">
                <a:ln>
                  <a:noFill/>
                </a:ln>
                <a:solidFill>
                  <a:prstClr val="black"/>
                </a:solidFill>
                <a:effectLst/>
                <a:uLnTx/>
                <a:uFillTx/>
                <a:latin typeface="Calibri" panose="020F0502020204030204"/>
                <a:ea typeface="+mn-ea"/>
                <a:cs typeface="+mn-cs"/>
              </a:rPr>
              <a:t>, 152846. https://</a:t>
            </a:r>
            <a:r>
              <a:rPr kumimoji="0" lang="en-GB" sz="1400" b="0" i="0" u="none" strike="noStrike" kern="1200" cap="none" spc="0" normalizeH="0" baseline="0" noProof="0" dirty="0" err="1">
                <a:ln>
                  <a:noFill/>
                </a:ln>
                <a:solidFill>
                  <a:prstClr val="black"/>
                </a:solidFill>
                <a:effectLst/>
                <a:uLnTx/>
                <a:uFillTx/>
                <a:latin typeface="Calibri" panose="020F0502020204030204"/>
                <a:ea typeface="+mn-ea"/>
                <a:cs typeface="+mn-cs"/>
              </a:rPr>
              <a:t>doi.org</a:t>
            </a:r>
            <a:r>
              <a:rPr kumimoji="0" lang="en-GB" sz="1400" b="0" i="0" u="none" strike="noStrike" kern="1200" cap="none" spc="0" normalizeH="0" baseline="0" noProof="0" dirty="0">
                <a:ln>
                  <a:noFill/>
                </a:ln>
                <a:solidFill>
                  <a:prstClr val="black"/>
                </a:solidFill>
                <a:effectLst/>
                <a:uLnTx/>
                <a:uFillTx/>
                <a:latin typeface="Calibri" panose="020F0502020204030204"/>
                <a:ea typeface="+mn-ea"/>
                <a:cs typeface="+mn-cs"/>
              </a:rPr>
              <a:t>/10.1016/j.tox.2021.152846</a:t>
            </a:r>
          </a:p>
        </p:txBody>
      </p:sp>
    </p:spTree>
    <p:extLst>
      <p:ext uri="{BB962C8B-B14F-4D97-AF65-F5344CB8AC3E}">
        <p14:creationId xmlns:p14="http://schemas.microsoft.com/office/powerpoint/2010/main" val="43348140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26BF52-9A4A-A84E-A461-1CDFBA10713C}"/>
              </a:ext>
            </a:extLst>
          </p:cNvPr>
          <p:cNvSpPr>
            <a:spLocks noGrp="1"/>
          </p:cNvSpPr>
          <p:nvPr>
            <p:ph type="title"/>
          </p:nvPr>
        </p:nvSpPr>
        <p:spPr>
          <a:xfrm>
            <a:off x="106364" y="374684"/>
            <a:ext cx="12238036" cy="526177"/>
          </a:xfrm>
        </p:spPr>
        <p:txBody>
          <a:bodyPr>
            <a:noAutofit/>
          </a:bodyPr>
          <a:lstStyle/>
          <a:p>
            <a:r>
              <a:rPr lang="nl-NL" sz="3200" b="1" dirty="0"/>
              <a:t>Intelligent </a:t>
            </a:r>
            <a:r>
              <a:rPr lang="nl-NL" sz="3200" b="1" dirty="0" err="1"/>
              <a:t>process</a:t>
            </a:r>
            <a:r>
              <a:rPr lang="nl-NL" sz="3200" b="1" dirty="0"/>
              <a:t> </a:t>
            </a:r>
            <a:r>
              <a:rPr lang="nl-NL" sz="3200" b="1" dirty="0" err="1"/>
              <a:t>automation</a:t>
            </a:r>
            <a:r>
              <a:rPr lang="nl-NL" sz="3200" b="1" dirty="0"/>
              <a:t> (IPA) </a:t>
            </a:r>
            <a:r>
              <a:rPr lang="nl-NL" sz="3200" b="1" dirty="0" err="1"/>
              <a:t>for</a:t>
            </a:r>
            <a:r>
              <a:rPr lang="nl-NL" sz="3200" b="1" dirty="0"/>
              <a:t> data </a:t>
            </a:r>
            <a:r>
              <a:rPr lang="nl-NL" sz="3200" b="1" dirty="0" err="1"/>
              <a:t>extraction</a:t>
            </a:r>
            <a:r>
              <a:rPr lang="nl-NL" sz="3200" b="1" dirty="0"/>
              <a:t> </a:t>
            </a:r>
            <a:br>
              <a:rPr lang="nl-NL" sz="3200" b="1" dirty="0"/>
            </a:br>
            <a:r>
              <a:rPr lang="nl-NL" sz="3200" b="1" dirty="0" err="1"/>
              <a:t>from</a:t>
            </a:r>
            <a:r>
              <a:rPr lang="nl-NL" sz="3200" b="1" dirty="0"/>
              <a:t> </a:t>
            </a:r>
            <a:r>
              <a:rPr lang="nl-NL" sz="3200" b="1" dirty="0" err="1"/>
              <a:t>literature</a:t>
            </a:r>
            <a:endParaRPr lang="en-NL" sz="3200" b="1" dirty="0"/>
          </a:p>
        </p:txBody>
      </p:sp>
      <p:pic>
        <p:nvPicPr>
          <p:cNvPr id="15" name="Picture 14">
            <a:extLst>
              <a:ext uri="{FF2B5EF4-FFF2-40B4-BE49-F238E27FC236}">
                <a16:creationId xmlns:a16="http://schemas.microsoft.com/office/drawing/2014/main" id="{2CA8EAF7-D32A-66B6-41C6-4C79829B3C30}"/>
              </a:ext>
            </a:extLst>
          </p:cNvPr>
          <p:cNvPicPr>
            <a:picLocks noChangeAspect="1"/>
          </p:cNvPicPr>
          <p:nvPr/>
        </p:nvPicPr>
        <p:blipFill>
          <a:blip r:embed="rId3"/>
          <a:stretch>
            <a:fillRect/>
          </a:stretch>
        </p:blipFill>
        <p:spPr>
          <a:xfrm>
            <a:off x="273612" y="1288046"/>
            <a:ext cx="11630643" cy="4669093"/>
          </a:xfrm>
          <a:prstGeom prst="rect">
            <a:avLst/>
          </a:prstGeom>
        </p:spPr>
      </p:pic>
      <p:sp>
        <p:nvSpPr>
          <p:cNvPr id="13" name="TextBox 12">
            <a:extLst>
              <a:ext uri="{FF2B5EF4-FFF2-40B4-BE49-F238E27FC236}">
                <a16:creationId xmlns:a16="http://schemas.microsoft.com/office/drawing/2014/main" id="{97E3D07F-1259-DE49-B39C-71A7D11543A8}"/>
              </a:ext>
            </a:extLst>
          </p:cNvPr>
          <p:cNvSpPr txBox="1"/>
          <p:nvPr/>
        </p:nvSpPr>
        <p:spPr>
          <a:xfrm>
            <a:off x="239870" y="1406951"/>
            <a:ext cx="7315200" cy="830997"/>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NL" sz="1600" b="0" i="0" u="none" strike="noStrike" kern="1200" cap="none" spc="0" normalizeH="0" baseline="0" noProof="0" dirty="0">
                <a:ln>
                  <a:noFill/>
                </a:ln>
                <a:solidFill>
                  <a:prstClr val="black"/>
                </a:solidFill>
                <a:effectLst/>
                <a:uLnTx/>
                <a:uFillTx/>
                <a:latin typeface="Calibri" panose="020F0502020204030204"/>
                <a:ea typeface="+mn-ea"/>
                <a:cs typeface="+mn-cs"/>
              </a:rPr>
              <a:t>Extracted chemical/effect/event relationships are entered into graph database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NL" sz="1600" b="0" i="0" u="none" strike="noStrike" kern="1200" cap="none" spc="0" normalizeH="0" baseline="0" noProof="0" dirty="0">
                <a:ln>
                  <a:noFill/>
                </a:ln>
                <a:solidFill>
                  <a:prstClr val="black"/>
                </a:solidFill>
                <a:effectLst/>
                <a:uLnTx/>
                <a:uFillTx/>
                <a:latin typeface="Calibri" panose="020F0502020204030204"/>
                <a:ea typeface="+mn-ea"/>
                <a:cs typeface="+mn-cs"/>
              </a:rPr>
              <a:t>Existing data (physiological maps / AOP can be used to scientifically validate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NL" sz="1600" b="0" i="0" u="none" strike="noStrike" kern="1200" cap="none" spc="0" normalizeH="0" baseline="0" noProof="0" dirty="0">
                <a:ln>
                  <a:noFill/>
                </a:ln>
                <a:solidFill>
                  <a:prstClr val="black"/>
                </a:solidFill>
                <a:effectLst/>
                <a:uLnTx/>
                <a:uFillTx/>
                <a:latin typeface="Calibri" panose="020F0502020204030204"/>
                <a:ea typeface="+mn-ea"/>
                <a:cs typeface="+mn-cs"/>
              </a:rPr>
              <a:t>Refine, fine-tune or retrain the models can improve performance</a:t>
            </a:r>
          </a:p>
        </p:txBody>
      </p:sp>
      <p:sp>
        <p:nvSpPr>
          <p:cNvPr id="6" name="TextBox 5">
            <a:extLst>
              <a:ext uri="{FF2B5EF4-FFF2-40B4-BE49-F238E27FC236}">
                <a16:creationId xmlns:a16="http://schemas.microsoft.com/office/drawing/2014/main" id="{361ECF1D-1774-0829-BC12-410F2733A190}"/>
              </a:ext>
            </a:extLst>
          </p:cNvPr>
          <p:cNvSpPr txBox="1"/>
          <p:nvPr/>
        </p:nvSpPr>
        <p:spPr>
          <a:xfrm>
            <a:off x="106364" y="6058739"/>
            <a:ext cx="12123848" cy="73866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prstClr val="black"/>
                </a:solidFill>
                <a:effectLst/>
                <a:uLnTx/>
                <a:uFillTx/>
                <a:latin typeface="Calibri" panose="020F0502020204030204"/>
                <a:ea typeface="+mn-ea"/>
                <a:cs typeface="+mn-cs"/>
              </a:rPr>
              <a:t>Corradi, M. P. F., de Haan, A. M., </a:t>
            </a:r>
            <a:r>
              <a:rPr kumimoji="0" lang="en-GB" sz="1400" b="0" i="0" u="none" strike="noStrike" kern="1200" cap="none" spc="0" normalizeH="0" baseline="0" noProof="0" err="1">
                <a:ln>
                  <a:noFill/>
                </a:ln>
                <a:solidFill>
                  <a:prstClr val="black"/>
                </a:solidFill>
                <a:effectLst/>
                <a:uLnTx/>
                <a:uFillTx/>
                <a:latin typeface="Calibri" panose="020F0502020204030204"/>
                <a:ea typeface="+mn-ea"/>
                <a:cs typeface="+mn-cs"/>
              </a:rPr>
              <a:t>Staumont</a:t>
            </a:r>
            <a:r>
              <a:rPr kumimoji="0" lang="en-GB" sz="1400" b="0" i="0" u="none" strike="noStrike" kern="1200" cap="none" spc="0" normalizeH="0" baseline="0" noProof="0">
                <a:ln>
                  <a:noFill/>
                </a:ln>
                <a:solidFill>
                  <a:prstClr val="black"/>
                </a:solidFill>
                <a:effectLst/>
                <a:uLnTx/>
                <a:uFillTx/>
                <a:latin typeface="Calibri" panose="020F0502020204030204"/>
                <a:ea typeface="+mn-ea"/>
                <a:cs typeface="+mn-cs"/>
              </a:rPr>
              <a:t>, B., </a:t>
            </a:r>
            <a:r>
              <a:rPr kumimoji="0" lang="en-GB" sz="1400" b="0" i="0" u="none" strike="noStrike" kern="1200" cap="none" spc="0" normalizeH="0" baseline="0" noProof="0" err="1">
                <a:ln>
                  <a:noFill/>
                </a:ln>
                <a:solidFill>
                  <a:prstClr val="black"/>
                </a:solidFill>
                <a:effectLst/>
                <a:uLnTx/>
                <a:uFillTx/>
                <a:latin typeface="Calibri" panose="020F0502020204030204"/>
                <a:ea typeface="+mn-ea"/>
                <a:cs typeface="+mn-cs"/>
              </a:rPr>
              <a:t>Piersma</a:t>
            </a:r>
            <a:r>
              <a:rPr kumimoji="0" lang="en-GB" sz="1400" b="0" i="0" u="none" strike="noStrike" kern="1200" cap="none" spc="0" normalizeH="0" baseline="0" noProof="0">
                <a:ln>
                  <a:noFill/>
                </a:ln>
                <a:solidFill>
                  <a:prstClr val="black"/>
                </a:solidFill>
                <a:effectLst/>
                <a:uLnTx/>
                <a:uFillTx/>
                <a:latin typeface="Calibri" panose="020F0502020204030204"/>
                <a:ea typeface="+mn-ea"/>
                <a:cs typeface="+mn-cs"/>
              </a:rPr>
              <a:t>, A. H., Geris, L., Pieters, R. H. H., </a:t>
            </a:r>
            <a:r>
              <a:rPr kumimoji="0" lang="en-GB" sz="1400" b="0" i="0" u="none" strike="noStrike" kern="1200" cap="none" spc="0" normalizeH="0" baseline="0" noProof="0" err="1">
                <a:ln>
                  <a:noFill/>
                </a:ln>
                <a:solidFill>
                  <a:prstClr val="black"/>
                </a:solidFill>
                <a:effectLst/>
                <a:uLnTx/>
                <a:uFillTx/>
                <a:latin typeface="Calibri" panose="020F0502020204030204"/>
                <a:ea typeface="+mn-ea"/>
                <a:cs typeface="+mn-cs"/>
              </a:rPr>
              <a:t>Krul</a:t>
            </a:r>
            <a:r>
              <a:rPr kumimoji="0" lang="en-GB" sz="1400" b="0" i="0" u="none" strike="noStrike" kern="1200" cap="none" spc="0" normalizeH="0" baseline="0" noProof="0">
                <a:ln>
                  <a:noFill/>
                </a:ln>
                <a:solidFill>
                  <a:prstClr val="black"/>
                </a:solidFill>
                <a:effectLst/>
                <a:uLnTx/>
                <a:uFillTx/>
                <a:latin typeface="Calibri" panose="020F0502020204030204"/>
                <a:ea typeface="+mn-ea"/>
                <a:cs typeface="+mn-cs"/>
              </a:rPr>
              <a:t>, C. A. M., &amp; Teunis, M. A. T. (2022). Natural language processing in toxicology: Delineating adverse outcome pathways and guiding the application of new approach methodologies. </a:t>
            </a:r>
            <a:r>
              <a:rPr kumimoji="0" lang="en-GB" sz="1400" b="0" i="1" u="none" strike="noStrike" kern="1200" cap="none" spc="0" normalizeH="0" baseline="0" noProof="0">
                <a:ln>
                  <a:noFill/>
                </a:ln>
                <a:solidFill>
                  <a:prstClr val="black"/>
                </a:solidFill>
                <a:effectLst/>
                <a:uLnTx/>
                <a:uFillTx/>
                <a:latin typeface="Calibri" panose="020F0502020204030204"/>
                <a:ea typeface="+mn-ea"/>
                <a:cs typeface="+mn-cs"/>
              </a:rPr>
              <a:t>Biomaterials and biosystems</a:t>
            </a:r>
            <a:r>
              <a:rPr kumimoji="0" lang="en-GB" sz="1400" b="0" i="0" u="none" strike="noStrike" kern="1200" cap="none" spc="0" normalizeH="0" baseline="0" noProof="0">
                <a:ln>
                  <a:noFill/>
                </a:ln>
                <a:solidFill>
                  <a:prstClr val="black"/>
                </a:solidFill>
                <a:effectLst/>
                <a:uLnTx/>
                <a:uFillTx/>
                <a:latin typeface="Calibri" panose="020F0502020204030204"/>
                <a:ea typeface="+mn-ea"/>
                <a:cs typeface="+mn-cs"/>
              </a:rPr>
              <a:t>, </a:t>
            </a:r>
            <a:r>
              <a:rPr kumimoji="0" lang="en-GB" sz="1400" b="0" i="1" u="none" strike="noStrike" kern="1200" cap="none" spc="0" normalizeH="0" baseline="0" noProof="0">
                <a:ln>
                  <a:noFill/>
                </a:ln>
                <a:solidFill>
                  <a:prstClr val="black"/>
                </a:solidFill>
                <a:effectLst/>
                <a:uLnTx/>
                <a:uFillTx/>
                <a:latin typeface="Calibri" panose="020F0502020204030204"/>
                <a:ea typeface="+mn-ea"/>
                <a:cs typeface="+mn-cs"/>
              </a:rPr>
              <a:t>7</a:t>
            </a:r>
            <a:r>
              <a:rPr kumimoji="0" lang="en-GB" sz="1400" b="0" i="0" u="none" strike="noStrike" kern="1200" cap="none" spc="0" normalizeH="0" baseline="0" noProof="0">
                <a:ln>
                  <a:noFill/>
                </a:ln>
                <a:solidFill>
                  <a:prstClr val="black"/>
                </a:solidFill>
                <a:effectLst/>
                <a:uLnTx/>
                <a:uFillTx/>
                <a:latin typeface="Calibri" panose="020F0502020204030204"/>
                <a:ea typeface="+mn-ea"/>
                <a:cs typeface="+mn-cs"/>
              </a:rPr>
              <a:t>, 100061. https://</a:t>
            </a:r>
            <a:r>
              <a:rPr kumimoji="0" lang="en-GB" sz="1400" b="0" i="0" u="none" strike="noStrike" kern="1200" cap="none" spc="0" normalizeH="0" baseline="0" noProof="0" err="1">
                <a:ln>
                  <a:noFill/>
                </a:ln>
                <a:solidFill>
                  <a:prstClr val="black"/>
                </a:solidFill>
                <a:effectLst/>
                <a:uLnTx/>
                <a:uFillTx/>
                <a:latin typeface="Calibri" panose="020F0502020204030204"/>
                <a:ea typeface="+mn-ea"/>
                <a:cs typeface="+mn-cs"/>
              </a:rPr>
              <a:t>doi.org</a:t>
            </a:r>
            <a:r>
              <a:rPr kumimoji="0" lang="en-GB" sz="1400" b="0" i="0" u="none" strike="noStrike" kern="1200" cap="none" spc="0" normalizeH="0" baseline="0" noProof="0">
                <a:ln>
                  <a:noFill/>
                </a:ln>
                <a:solidFill>
                  <a:prstClr val="black"/>
                </a:solidFill>
                <a:effectLst/>
                <a:uLnTx/>
                <a:uFillTx/>
                <a:latin typeface="Calibri" panose="020F0502020204030204"/>
                <a:ea typeface="+mn-ea"/>
                <a:cs typeface="+mn-cs"/>
              </a:rPr>
              <a:t>/10.1016/j.bbiosy.2022.100061</a:t>
            </a:r>
          </a:p>
        </p:txBody>
      </p:sp>
      <p:sp>
        <p:nvSpPr>
          <p:cNvPr id="2" name="TextBox 1">
            <a:extLst>
              <a:ext uri="{FF2B5EF4-FFF2-40B4-BE49-F238E27FC236}">
                <a16:creationId xmlns:a16="http://schemas.microsoft.com/office/drawing/2014/main" id="{C0EDBBA8-5056-52B7-38B4-F22251EDF6E3}"/>
              </a:ext>
            </a:extLst>
          </p:cNvPr>
          <p:cNvSpPr txBox="1"/>
          <p:nvPr/>
        </p:nvSpPr>
        <p:spPr>
          <a:xfrm>
            <a:off x="7424442" y="3325911"/>
            <a:ext cx="1083951"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400" b="0"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read-accross</a:t>
            </a:r>
            <a:endParaRPr kumimoji="0" lang="nl-NL"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4" name="TextBox 3">
            <a:extLst>
              <a:ext uri="{FF2B5EF4-FFF2-40B4-BE49-F238E27FC236}">
                <a16:creationId xmlns:a16="http://schemas.microsoft.com/office/drawing/2014/main" id="{0822CF90-3290-FF5A-330A-E6BCB8B801A6}"/>
              </a:ext>
            </a:extLst>
          </p:cNvPr>
          <p:cNvSpPr txBox="1"/>
          <p:nvPr/>
        </p:nvSpPr>
        <p:spPr>
          <a:xfrm>
            <a:off x="8176411" y="4880271"/>
            <a:ext cx="663964"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hazard</a:t>
            </a:r>
          </a:p>
        </p:txBody>
      </p:sp>
    </p:spTree>
    <p:extLst>
      <p:ext uri="{BB962C8B-B14F-4D97-AF65-F5344CB8AC3E}">
        <p14:creationId xmlns:p14="http://schemas.microsoft.com/office/powerpoint/2010/main" val="71149244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B194FA-3CCD-8836-426F-0723BDE31488}"/>
              </a:ext>
            </a:extLst>
          </p:cNvPr>
          <p:cNvSpPr>
            <a:spLocks noGrp="1"/>
          </p:cNvSpPr>
          <p:nvPr>
            <p:ph type="title"/>
          </p:nvPr>
        </p:nvSpPr>
        <p:spPr>
          <a:xfrm>
            <a:off x="304030" y="-405246"/>
            <a:ext cx="10515600" cy="1505883"/>
          </a:xfrm>
        </p:spPr>
        <p:txBody>
          <a:bodyPr vert="horz" lIns="91440" tIns="45720" rIns="91440" bIns="45720" rtlCol="0" anchor="ctr">
            <a:normAutofit/>
          </a:bodyPr>
          <a:lstStyle/>
          <a:p>
            <a:r>
              <a:rPr lang="en-US" sz="3200" b="1" kern="1200" dirty="0">
                <a:solidFill>
                  <a:schemeClr val="tx1"/>
                </a:solidFill>
                <a:latin typeface="+mj-lt"/>
                <a:ea typeface="+mj-ea"/>
                <a:cs typeface="+mj-cs"/>
              </a:rPr>
              <a:t>AI for information extraction; solving FAIR in Tox?</a:t>
            </a:r>
          </a:p>
        </p:txBody>
      </p:sp>
      <p:pic>
        <p:nvPicPr>
          <p:cNvPr id="2050" name="Picture 2">
            <a:extLst>
              <a:ext uri="{FF2B5EF4-FFF2-40B4-BE49-F238E27FC236}">
                <a16:creationId xmlns:a16="http://schemas.microsoft.com/office/drawing/2014/main" id="{D5A97C61-AAD1-1D5A-7EEF-8B1B9E56F6DD}"/>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399313" y="1075301"/>
            <a:ext cx="9394152" cy="565998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8C436760-22F4-56F7-AA79-EE4649B05352}"/>
              </a:ext>
            </a:extLst>
          </p:cNvPr>
          <p:cNvSpPr txBox="1"/>
          <p:nvPr/>
        </p:nvSpPr>
        <p:spPr>
          <a:xfrm>
            <a:off x="304030" y="546639"/>
            <a:ext cx="609600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https</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a:t>
            </a: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doi.org</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/10.1016/j.bbiosy.2022.100061</a:t>
            </a:r>
          </a:p>
        </p:txBody>
      </p:sp>
      <p:sp>
        <p:nvSpPr>
          <p:cNvPr id="3" name="Date Placeholder 2">
            <a:extLst>
              <a:ext uri="{FF2B5EF4-FFF2-40B4-BE49-F238E27FC236}">
                <a16:creationId xmlns:a16="http://schemas.microsoft.com/office/drawing/2014/main" id="{44D5EB9E-6005-D255-8981-D7AF51E6B28E}"/>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26/27 Feb. 2025</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Footer Placeholder 3">
            <a:extLst>
              <a:ext uri="{FF2B5EF4-FFF2-40B4-BE49-F238E27FC236}">
                <a16:creationId xmlns:a16="http://schemas.microsoft.com/office/drawing/2014/main" id="{14D3D055-D50D-085A-1F9C-61404791FB6F}"/>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AInTox</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Slide Number Placeholder 4">
            <a:extLst>
              <a:ext uri="{FF2B5EF4-FFF2-40B4-BE49-F238E27FC236}">
                <a16:creationId xmlns:a16="http://schemas.microsoft.com/office/drawing/2014/main" id="{40BDA307-4B8D-EA7F-B3EE-1D3F50A9EFD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9697445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B0128-D780-A491-117D-DF829039688F}"/>
              </a:ext>
            </a:extLst>
          </p:cNvPr>
          <p:cNvSpPr>
            <a:spLocks noGrp="1"/>
          </p:cNvSpPr>
          <p:nvPr>
            <p:ph type="title"/>
          </p:nvPr>
        </p:nvSpPr>
        <p:spPr>
          <a:xfrm>
            <a:off x="298577" y="349112"/>
            <a:ext cx="10044023" cy="877729"/>
          </a:xfrm>
        </p:spPr>
        <p:txBody>
          <a:bodyPr vert="horz" lIns="91440" tIns="45720" rIns="91440" bIns="45720" rtlCol="0" anchor="ctr">
            <a:normAutofit/>
          </a:bodyPr>
          <a:lstStyle/>
          <a:p>
            <a:r>
              <a:rPr lang="en-US" sz="3200" b="1" kern="1200" dirty="0">
                <a:solidFill>
                  <a:srgbClr val="FFFFFF"/>
                </a:solidFill>
                <a:latin typeface="+mj-lt"/>
                <a:ea typeface="+mj-ea"/>
                <a:cs typeface="+mj-cs"/>
              </a:rPr>
              <a:t>Case studies in this talk</a:t>
            </a:r>
          </a:p>
        </p:txBody>
      </p:sp>
      <p:sp>
        <p:nvSpPr>
          <p:cNvPr id="4" name="Slide Number Placeholder 3">
            <a:extLst>
              <a:ext uri="{FF2B5EF4-FFF2-40B4-BE49-F238E27FC236}">
                <a16:creationId xmlns:a16="http://schemas.microsoft.com/office/drawing/2014/main" id="{983D6315-FF68-61F9-53A6-CBA442F6F772}"/>
              </a:ext>
            </a:extLst>
          </p:cNvPr>
          <p:cNvSpPr>
            <a:spLocks noGrp="1"/>
          </p:cNvSpPr>
          <p:nvPr>
            <p:ph type="sldNum" sz="quarter" idx="10"/>
          </p:nvPr>
        </p:nvSpPr>
        <p:spPr>
          <a:xfrm>
            <a:off x="11704320" y="6455664"/>
            <a:ext cx="448056" cy="365125"/>
          </a:xfrm>
        </p:spPr>
        <p:txBody>
          <a:bodyPr vert="horz" lIns="91440" tIns="45720" rIns="91440" bIns="45720" rtlCol="0" anchor="ct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BD3CF4B8-FD15-4FC4-80D3-C9F53E2BB922}" type="slidenum">
              <a:rPr kumimoji="0" lang="en-US" sz="1100" b="0" i="0" u="none" strike="noStrike" kern="1200" cap="none" spc="0" normalizeH="0" baseline="0" noProof="0">
                <a:ln>
                  <a:noFill/>
                </a:ln>
                <a:solidFill>
                  <a:prstClr val="black">
                    <a:lumMod val="50000"/>
                    <a:lumOff val="50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47</a:t>
            </a:fld>
            <a:endParaRPr kumimoji="0" lang="en-US" sz="1100" b="0" i="0" u="none" strike="noStrike" kern="1200" cap="none" spc="0" normalizeH="0" baseline="0" noProof="0">
              <a:ln>
                <a:noFill/>
              </a:ln>
              <a:solidFill>
                <a:prstClr val="black">
                  <a:lumMod val="50000"/>
                  <a:lumOff val="50000"/>
                </a:prstClr>
              </a:solidFill>
              <a:effectLst/>
              <a:uLnTx/>
              <a:uFillTx/>
              <a:latin typeface="Calibri" panose="020F0502020204030204"/>
              <a:ea typeface="+mn-ea"/>
              <a:cs typeface="+mn-cs"/>
            </a:endParaRPr>
          </a:p>
        </p:txBody>
      </p:sp>
      <p:graphicFrame>
        <p:nvGraphicFramePr>
          <p:cNvPr id="26" name="Text Placeholder 2">
            <a:extLst>
              <a:ext uri="{FF2B5EF4-FFF2-40B4-BE49-F238E27FC236}">
                <a16:creationId xmlns:a16="http://schemas.microsoft.com/office/drawing/2014/main" id="{FFEC6313-2F82-7115-A5CF-B91AF45C2F0E}"/>
              </a:ext>
            </a:extLst>
          </p:cNvPr>
          <p:cNvGraphicFramePr/>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8769181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4C8016-1FA0-E6D7-F63E-3A03AF45F367}"/>
              </a:ext>
            </a:extLst>
          </p:cNvPr>
          <p:cNvSpPr>
            <a:spLocks noGrp="1"/>
          </p:cNvSpPr>
          <p:nvPr>
            <p:ph type="title"/>
          </p:nvPr>
        </p:nvSpPr>
        <p:spPr>
          <a:xfrm>
            <a:off x="154935" y="-224835"/>
            <a:ext cx="11793404" cy="1325563"/>
          </a:xfrm>
        </p:spPr>
        <p:txBody>
          <a:bodyPr>
            <a:normAutofit/>
          </a:bodyPr>
          <a:lstStyle/>
          <a:p>
            <a:r>
              <a:rPr lang="en-NL" sz="3200" b="1" dirty="0"/>
              <a:t>Case 1; Information extraction with </a:t>
            </a:r>
            <a:r>
              <a:rPr lang="en-NL" sz="3200" b="1" i="1" dirty="0"/>
              <a:t>en-tox </a:t>
            </a:r>
            <a:r>
              <a:rPr lang="en-NL" sz="3200" b="1" dirty="0"/>
              <a:t>spaCy model</a:t>
            </a:r>
          </a:p>
        </p:txBody>
      </p:sp>
      <p:pic>
        <p:nvPicPr>
          <p:cNvPr id="5" name="Content Placeholder 4" descr="A screenshot of a computer&#10;&#10;Description automatically generated">
            <a:extLst>
              <a:ext uri="{FF2B5EF4-FFF2-40B4-BE49-F238E27FC236}">
                <a16:creationId xmlns:a16="http://schemas.microsoft.com/office/drawing/2014/main" id="{7A0D41CD-1D31-8364-F276-075EA1A2656E}"/>
              </a:ext>
            </a:extLst>
          </p:cNvPr>
          <p:cNvPicPr>
            <a:picLocks noGrp="1" noChangeAspect="1"/>
          </p:cNvPicPr>
          <p:nvPr>
            <p:ph idx="1"/>
          </p:nvPr>
        </p:nvPicPr>
        <p:blipFill>
          <a:blip r:embed="rId3"/>
          <a:srcRect l="170" b="4657"/>
          <a:stretch/>
        </p:blipFill>
        <p:spPr>
          <a:xfrm>
            <a:off x="183248" y="863600"/>
            <a:ext cx="11793404" cy="4961722"/>
          </a:xfrm>
        </p:spPr>
      </p:pic>
      <p:sp>
        <p:nvSpPr>
          <p:cNvPr id="6" name="TextBox 5">
            <a:extLst>
              <a:ext uri="{FF2B5EF4-FFF2-40B4-BE49-F238E27FC236}">
                <a16:creationId xmlns:a16="http://schemas.microsoft.com/office/drawing/2014/main" id="{0E1CF800-DA38-9113-33D3-E25EED5FB35B}"/>
              </a:ext>
            </a:extLst>
          </p:cNvPr>
          <p:cNvSpPr txBox="1"/>
          <p:nvPr/>
        </p:nvSpPr>
        <p:spPr>
          <a:xfrm>
            <a:off x="93508" y="6005493"/>
            <a:ext cx="9139392" cy="95410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prstClr val="black"/>
                </a:solidFill>
                <a:effectLst/>
                <a:uLnTx/>
                <a:uFillTx/>
                <a:latin typeface="Calibri" panose="020F0502020204030204"/>
                <a:ea typeface="+mn-ea"/>
                <a:cs typeface="+mn-cs"/>
              </a:rPr>
              <a:t>Corradi, M., </a:t>
            </a:r>
            <a:r>
              <a:rPr kumimoji="0" lang="en-GB" sz="1400" b="0" i="0" u="none" strike="noStrike" kern="1200" cap="none" spc="0" normalizeH="0" baseline="0" noProof="0" err="1">
                <a:ln>
                  <a:noFill/>
                </a:ln>
                <a:solidFill>
                  <a:prstClr val="black"/>
                </a:solidFill>
                <a:effectLst/>
                <a:uLnTx/>
                <a:uFillTx/>
                <a:latin typeface="Calibri" panose="020F0502020204030204"/>
                <a:ea typeface="+mn-ea"/>
                <a:cs typeface="+mn-cs"/>
              </a:rPr>
              <a:t>Luechtefeld</a:t>
            </a:r>
            <a:r>
              <a:rPr kumimoji="0" lang="en-GB" sz="1400" b="0" i="0" u="none" strike="noStrike" kern="1200" cap="none" spc="0" normalizeH="0" baseline="0" noProof="0">
                <a:ln>
                  <a:noFill/>
                </a:ln>
                <a:solidFill>
                  <a:prstClr val="black"/>
                </a:solidFill>
                <a:effectLst/>
                <a:uLnTx/>
                <a:uFillTx/>
                <a:latin typeface="Calibri" panose="020F0502020204030204"/>
                <a:ea typeface="+mn-ea"/>
                <a:cs typeface="+mn-cs"/>
              </a:rPr>
              <a:t>, T., de Haan, A. M., Pieters, R., Freedman, J. H., </a:t>
            </a:r>
            <a:r>
              <a:rPr kumimoji="0" lang="en-GB" sz="1400" b="0" i="0" u="none" strike="noStrike" kern="1200" cap="none" spc="0" normalizeH="0" baseline="0" noProof="0" err="1">
                <a:ln>
                  <a:noFill/>
                </a:ln>
                <a:solidFill>
                  <a:prstClr val="black"/>
                </a:solidFill>
                <a:effectLst/>
                <a:uLnTx/>
                <a:uFillTx/>
                <a:latin typeface="Calibri" panose="020F0502020204030204"/>
                <a:ea typeface="+mn-ea"/>
                <a:cs typeface="+mn-cs"/>
              </a:rPr>
              <a:t>Vanhaecke</a:t>
            </a:r>
            <a:r>
              <a:rPr kumimoji="0" lang="en-GB" sz="1400" b="0" i="0" u="none" strike="noStrike" kern="1200" cap="none" spc="0" normalizeH="0" baseline="0" noProof="0">
                <a:ln>
                  <a:noFill/>
                </a:ln>
                <a:solidFill>
                  <a:prstClr val="black"/>
                </a:solidFill>
                <a:effectLst/>
                <a:uLnTx/>
                <a:uFillTx/>
                <a:latin typeface="Calibri" panose="020F0502020204030204"/>
                <a:ea typeface="+mn-ea"/>
                <a:cs typeface="+mn-cs"/>
              </a:rPr>
              <a:t>, T., </a:t>
            </a:r>
            <a:r>
              <a:rPr kumimoji="0" lang="en-GB" sz="1400" b="0" i="0" u="none" strike="noStrike" kern="1200" cap="none" spc="0" normalizeH="0" baseline="0" noProof="0" err="1">
                <a:ln>
                  <a:noFill/>
                </a:ln>
                <a:solidFill>
                  <a:prstClr val="black"/>
                </a:solidFill>
                <a:effectLst/>
                <a:uLnTx/>
                <a:uFillTx/>
                <a:latin typeface="Calibri" panose="020F0502020204030204"/>
                <a:ea typeface="+mn-ea"/>
                <a:cs typeface="+mn-cs"/>
              </a:rPr>
              <a:t>Vinken</a:t>
            </a:r>
            <a:r>
              <a:rPr kumimoji="0" lang="en-GB" sz="1400" b="0" i="0" u="none" strike="noStrike" kern="1200" cap="none" spc="0" normalizeH="0" baseline="0" noProof="0">
                <a:ln>
                  <a:noFill/>
                </a:ln>
                <a:solidFill>
                  <a:prstClr val="black"/>
                </a:solidFill>
                <a:effectLst/>
                <a:uLnTx/>
                <a:uFillTx/>
                <a:latin typeface="Calibri" panose="020F0502020204030204"/>
                <a:ea typeface="+mn-ea"/>
                <a:cs typeface="+mn-cs"/>
              </a:rPr>
              <a:t>, M., &amp; Teunis, M. (2024). The application of natural language processing for the extraction of mechanistic information in toxicology. </a:t>
            </a:r>
            <a:r>
              <a:rPr kumimoji="0" lang="en-GB" sz="1400" b="0" i="1" u="none" strike="noStrike" kern="1200" cap="none" spc="0" normalizeH="0" baseline="0" noProof="0">
                <a:ln>
                  <a:noFill/>
                </a:ln>
                <a:solidFill>
                  <a:prstClr val="black"/>
                </a:solidFill>
                <a:effectLst/>
                <a:uLnTx/>
                <a:uFillTx/>
                <a:latin typeface="Calibri" panose="020F0502020204030204"/>
                <a:ea typeface="+mn-ea"/>
                <a:cs typeface="+mn-cs"/>
              </a:rPr>
              <a:t>Frontiers in toxicology</a:t>
            </a:r>
            <a:r>
              <a:rPr kumimoji="0" lang="en-GB" sz="1400" b="0" i="0" u="none" strike="noStrike" kern="1200" cap="none" spc="0" normalizeH="0" baseline="0" noProof="0">
                <a:ln>
                  <a:noFill/>
                </a:ln>
                <a:solidFill>
                  <a:prstClr val="black"/>
                </a:solidFill>
                <a:effectLst/>
                <a:uLnTx/>
                <a:uFillTx/>
                <a:latin typeface="Calibri" panose="020F0502020204030204"/>
                <a:ea typeface="+mn-ea"/>
                <a:cs typeface="+mn-cs"/>
              </a:rPr>
              <a:t>, </a:t>
            </a:r>
            <a:r>
              <a:rPr kumimoji="0" lang="en-GB" sz="1400" b="0" i="1" u="none" strike="noStrike" kern="1200" cap="none" spc="0" normalizeH="0" baseline="0" noProof="0">
                <a:ln>
                  <a:noFill/>
                </a:ln>
                <a:solidFill>
                  <a:prstClr val="black"/>
                </a:solidFill>
                <a:effectLst/>
                <a:uLnTx/>
                <a:uFillTx/>
                <a:latin typeface="Calibri" panose="020F0502020204030204"/>
                <a:ea typeface="+mn-ea"/>
                <a:cs typeface="+mn-cs"/>
              </a:rPr>
              <a:t>6</a:t>
            </a:r>
            <a:r>
              <a:rPr kumimoji="0" lang="en-GB" sz="1400" b="0" i="0" u="none" strike="noStrike" kern="1200" cap="none" spc="0" normalizeH="0" baseline="0" noProof="0">
                <a:ln>
                  <a:noFill/>
                </a:ln>
                <a:solidFill>
                  <a:prstClr val="black"/>
                </a:solidFill>
                <a:effectLst/>
                <a:uLnTx/>
                <a:uFillTx/>
                <a:latin typeface="Calibri" panose="020F0502020204030204"/>
                <a:ea typeface="+mn-ea"/>
                <a:cs typeface="+mn-cs"/>
              </a:rPr>
              <a:t>, 1393662. https://</a:t>
            </a:r>
            <a:r>
              <a:rPr kumimoji="0" lang="en-GB" sz="1400" b="0" i="0" u="none" strike="noStrike" kern="1200" cap="none" spc="0" normalizeH="0" baseline="0" noProof="0" err="1">
                <a:ln>
                  <a:noFill/>
                </a:ln>
                <a:solidFill>
                  <a:prstClr val="black"/>
                </a:solidFill>
                <a:effectLst/>
                <a:uLnTx/>
                <a:uFillTx/>
                <a:latin typeface="Calibri" panose="020F0502020204030204"/>
                <a:ea typeface="+mn-ea"/>
                <a:cs typeface="+mn-cs"/>
              </a:rPr>
              <a:t>doi.org</a:t>
            </a:r>
            <a:r>
              <a:rPr kumimoji="0" lang="en-GB" sz="1400" b="0" i="0" u="none" strike="noStrike" kern="1200" cap="none" spc="0" normalizeH="0" baseline="0" noProof="0">
                <a:ln>
                  <a:noFill/>
                </a:ln>
                <a:solidFill>
                  <a:prstClr val="black"/>
                </a:solidFill>
                <a:effectLst/>
                <a:uLnTx/>
                <a:uFillTx/>
                <a:latin typeface="Calibri" panose="020F0502020204030204"/>
                <a:ea typeface="+mn-ea"/>
                <a:cs typeface="+mn-cs"/>
              </a:rPr>
              <a:t>/10.3389/ftox.2024.1393662</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NL" sz="1400" b="0" i="1"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3" name="Picture 2" descr="spaCy - Wikipedia">
            <a:extLst>
              <a:ext uri="{FF2B5EF4-FFF2-40B4-BE49-F238E27FC236}">
                <a16:creationId xmlns:a16="http://schemas.microsoft.com/office/drawing/2014/main" id="{6D5F3D5D-8E14-DB27-9600-CBF809A0F78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9858" y="4020477"/>
            <a:ext cx="1554093" cy="555329"/>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186FCB43-C0C9-A2A9-8099-772A484BC3F9}"/>
              </a:ext>
            </a:extLst>
          </p:cNvPr>
          <p:cNvSpPr txBox="1"/>
          <p:nvPr/>
        </p:nvSpPr>
        <p:spPr>
          <a:xfrm>
            <a:off x="215348" y="4530413"/>
            <a:ext cx="2120079" cy="92333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prstClr val="black"/>
                </a:solidFill>
                <a:effectLst/>
                <a:uLnTx/>
                <a:uFillTx/>
                <a:latin typeface="Calibri" panose="020F0502020204030204"/>
                <a:ea typeface="+mn-ea"/>
                <a:cs typeface="+mn-cs"/>
                <a:hlinkClick r:id="rId5"/>
              </a:rPr>
              <a:t>https://github.com/ontox-project/en-tox</a:t>
            </a:r>
            <a:r>
              <a:rPr kumimoji="0" lang="en-GB" sz="1800" b="0" i="0" u="none" strike="noStrike" kern="1200" cap="none" spc="0" normalizeH="0" baseline="0" noProof="0">
                <a:ln>
                  <a:noFill/>
                </a:ln>
                <a:solidFill>
                  <a:prstClr val="black"/>
                </a:solidFill>
                <a:effectLst/>
                <a:uLnTx/>
                <a:uFillTx/>
                <a:latin typeface="Calibri" panose="020F0502020204030204"/>
                <a:ea typeface="+mn-ea"/>
                <a:cs typeface="+mn-cs"/>
              </a:rPr>
              <a:t> </a:t>
            </a:r>
            <a:endParaRPr kumimoji="0" lang="en-NL"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8196" name="Picture 4" descr="Aspis – Project cluster for Implementation of novel Strategies">
            <a:extLst>
              <a:ext uri="{FF2B5EF4-FFF2-40B4-BE49-F238E27FC236}">
                <a16:creationId xmlns:a16="http://schemas.microsoft.com/office/drawing/2014/main" id="{429228B9-E452-B405-0F6A-6641146A2A4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071" y="2377015"/>
            <a:ext cx="1121202" cy="555329"/>
          </a:xfrm>
          <a:prstGeom prst="rect">
            <a:avLst/>
          </a:prstGeom>
          <a:noFill/>
          <a:extLst>
            <a:ext uri="{909E8E84-426E-40DD-AFC4-6F175D3DCCD1}">
              <a14:hiddenFill xmlns:a14="http://schemas.microsoft.com/office/drawing/2010/main">
                <a:solidFill>
                  <a:srgbClr val="FFFFFF"/>
                </a:solidFill>
              </a14:hiddenFill>
            </a:ext>
          </a:extLst>
        </p:spPr>
      </p:pic>
      <p:sp>
        <p:nvSpPr>
          <p:cNvPr id="9" name="Slide Number Placeholder 8">
            <a:extLst>
              <a:ext uri="{FF2B5EF4-FFF2-40B4-BE49-F238E27FC236}">
                <a16:creationId xmlns:a16="http://schemas.microsoft.com/office/drawing/2014/main" id="{6185CA97-C796-6576-57E8-4864AF47BC2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68F8DE-E396-CE41-AD1F-DA0F4CEF678F}" type="slidenum">
              <a:rPr kumimoji="0" lang="en-N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1508027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group of words and a square&#10;&#10;Description automatically generated with medium confidence">
            <a:extLst>
              <a:ext uri="{FF2B5EF4-FFF2-40B4-BE49-F238E27FC236}">
                <a16:creationId xmlns:a16="http://schemas.microsoft.com/office/drawing/2014/main" id="{7B81F91F-2398-1208-BA1C-926966A9DC0F}"/>
              </a:ext>
            </a:extLst>
          </p:cNvPr>
          <p:cNvPicPr>
            <a:picLocks noChangeAspect="1"/>
          </p:cNvPicPr>
          <p:nvPr/>
        </p:nvPicPr>
        <p:blipFill>
          <a:blip r:embed="rId3"/>
          <a:stretch>
            <a:fillRect/>
          </a:stretch>
        </p:blipFill>
        <p:spPr>
          <a:xfrm>
            <a:off x="4955729" y="649066"/>
            <a:ext cx="7189517" cy="1332888"/>
          </a:xfrm>
          <a:prstGeom prst="rect">
            <a:avLst/>
          </a:prstGeom>
        </p:spPr>
      </p:pic>
      <p:pic>
        <p:nvPicPr>
          <p:cNvPr id="5" name="Content Placeholder 4" descr="Diagram of a process&#10;&#10;Description automatically generated with medium confidence">
            <a:extLst>
              <a:ext uri="{FF2B5EF4-FFF2-40B4-BE49-F238E27FC236}">
                <a16:creationId xmlns:a16="http://schemas.microsoft.com/office/drawing/2014/main" id="{A43674D9-372E-844F-54AA-A6DEB89AE37A}"/>
              </a:ext>
            </a:extLst>
          </p:cNvPr>
          <p:cNvPicPr>
            <a:picLocks noGrp="1" noChangeAspect="1"/>
          </p:cNvPicPr>
          <p:nvPr>
            <p:ph idx="1"/>
          </p:nvPr>
        </p:nvPicPr>
        <p:blipFill>
          <a:blip r:embed="rId4"/>
          <a:stretch>
            <a:fillRect/>
          </a:stretch>
        </p:blipFill>
        <p:spPr>
          <a:xfrm>
            <a:off x="355599" y="1837922"/>
            <a:ext cx="8073777" cy="4313930"/>
          </a:xfrm>
        </p:spPr>
      </p:pic>
      <p:sp>
        <p:nvSpPr>
          <p:cNvPr id="2" name="Title 1">
            <a:extLst>
              <a:ext uri="{FF2B5EF4-FFF2-40B4-BE49-F238E27FC236}">
                <a16:creationId xmlns:a16="http://schemas.microsoft.com/office/drawing/2014/main" id="{9D268182-2520-87DC-206E-4038B828942C}"/>
              </a:ext>
            </a:extLst>
          </p:cNvPr>
          <p:cNvSpPr>
            <a:spLocks noGrp="1"/>
          </p:cNvSpPr>
          <p:nvPr>
            <p:ph type="title"/>
          </p:nvPr>
        </p:nvSpPr>
        <p:spPr>
          <a:xfrm>
            <a:off x="109225" y="-250354"/>
            <a:ext cx="10515600" cy="1325563"/>
          </a:xfrm>
        </p:spPr>
        <p:txBody>
          <a:bodyPr>
            <a:normAutofit/>
          </a:bodyPr>
          <a:lstStyle/>
          <a:p>
            <a:r>
              <a:rPr lang="en-NL" sz="3200" b="1" dirty="0"/>
              <a:t>Reconstructing a liver AOP</a:t>
            </a:r>
          </a:p>
        </p:txBody>
      </p:sp>
      <p:sp>
        <p:nvSpPr>
          <p:cNvPr id="9" name="Rectangle 8">
            <a:extLst>
              <a:ext uri="{FF2B5EF4-FFF2-40B4-BE49-F238E27FC236}">
                <a16:creationId xmlns:a16="http://schemas.microsoft.com/office/drawing/2014/main" id="{FC69DFB4-E7B4-BB29-AF5F-D7FF07C60044}"/>
              </a:ext>
            </a:extLst>
          </p:cNvPr>
          <p:cNvSpPr/>
          <p:nvPr/>
        </p:nvSpPr>
        <p:spPr>
          <a:xfrm>
            <a:off x="2042781" y="1543454"/>
            <a:ext cx="356461" cy="29446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53CCDA21-3F1C-7677-EBE5-BFA98454EC0A}"/>
              </a:ext>
            </a:extLst>
          </p:cNvPr>
          <p:cNvSpPr txBox="1"/>
          <p:nvPr/>
        </p:nvSpPr>
        <p:spPr>
          <a:xfrm>
            <a:off x="46754" y="6278217"/>
            <a:ext cx="12098492" cy="7386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prstClr val="black"/>
                </a:solidFill>
                <a:effectLst/>
                <a:uLnTx/>
                <a:uFillTx/>
                <a:latin typeface="Calibri" panose="020F0502020204030204"/>
                <a:ea typeface="+mn-ea"/>
                <a:cs typeface="+mn-cs"/>
              </a:rPr>
              <a:t>Corradi, M., </a:t>
            </a:r>
            <a:r>
              <a:rPr kumimoji="0" lang="en-GB" sz="1400" b="0" i="0" u="none" strike="noStrike" kern="1200" cap="none" spc="0" normalizeH="0" baseline="0" noProof="0" err="1">
                <a:ln>
                  <a:noFill/>
                </a:ln>
                <a:solidFill>
                  <a:prstClr val="black"/>
                </a:solidFill>
                <a:effectLst/>
                <a:uLnTx/>
                <a:uFillTx/>
                <a:latin typeface="Calibri" panose="020F0502020204030204"/>
                <a:ea typeface="+mn-ea"/>
                <a:cs typeface="+mn-cs"/>
              </a:rPr>
              <a:t>Luechtefeld</a:t>
            </a:r>
            <a:r>
              <a:rPr kumimoji="0" lang="en-GB" sz="1400" b="0" i="0" u="none" strike="noStrike" kern="1200" cap="none" spc="0" normalizeH="0" baseline="0" noProof="0">
                <a:ln>
                  <a:noFill/>
                </a:ln>
                <a:solidFill>
                  <a:prstClr val="black"/>
                </a:solidFill>
                <a:effectLst/>
                <a:uLnTx/>
                <a:uFillTx/>
                <a:latin typeface="Calibri" panose="020F0502020204030204"/>
                <a:ea typeface="+mn-ea"/>
                <a:cs typeface="+mn-cs"/>
              </a:rPr>
              <a:t>, T., de Haan, A. M., Pieters, R., Freedman, J. H., </a:t>
            </a:r>
            <a:r>
              <a:rPr kumimoji="0" lang="en-GB" sz="1400" b="0" i="0" u="none" strike="noStrike" kern="1200" cap="none" spc="0" normalizeH="0" baseline="0" noProof="0" err="1">
                <a:ln>
                  <a:noFill/>
                </a:ln>
                <a:solidFill>
                  <a:prstClr val="black"/>
                </a:solidFill>
                <a:effectLst/>
                <a:uLnTx/>
                <a:uFillTx/>
                <a:latin typeface="Calibri" panose="020F0502020204030204"/>
                <a:ea typeface="+mn-ea"/>
                <a:cs typeface="+mn-cs"/>
              </a:rPr>
              <a:t>Vanhaecke</a:t>
            </a:r>
            <a:r>
              <a:rPr kumimoji="0" lang="en-GB" sz="1400" b="0" i="0" u="none" strike="noStrike" kern="1200" cap="none" spc="0" normalizeH="0" baseline="0" noProof="0">
                <a:ln>
                  <a:noFill/>
                </a:ln>
                <a:solidFill>
                  <a:prstClr val="black"/>
                </a:solidFill>
                <a:effectLst/>
                <a:uLnTx/>
                <a:uFillTx/>
                <a:latin typeface="Calibri" panose="020F0502020204030204"/>
                <a:ea typeface="+mn-ea"/>
                <a:cs typeface="+mn-cs"/>
              </a:rPr>
              <a:t>, T., </a:t>
            </a:r>
            <a:r>
              <a:rPr kumimoji="0" lang="en-GB" sz="1400" b="0" i="0" u="none" strike="noStrike" kern="1200" cap="none" spc="0" normalizeH="0" baseline="0" noProof="0" err="1">
                <a:ln>
                  <a:noFill/>
                </a:ln>
                <a:solidFill>
                  <a:prstClr val="black"/>
                </a:solidFill>
                <a:effectLst/>
                <a:uLnTx/>
                <a:uFillTx/>
                <a:latin typeface="Calibri" panose="020F0502020204030204"/>
                <a:ea typeface="+mn-ea"/>
                <a:cs typeface="+mn-cs"/>
              </a:rPr>
              <a:t>Vinken</a:t>
            </a:r>
            <a:r>
              <a:rPr kumimoji="0" lang="en-GB" sz="1400" b="0" i="0" u="none" strike="noStrike" kern="1200" cap="none" spc="0" normalizeH="0" baseline="0" noProof="0">
                <a:ln>
                  <a:noFill/>
                </a:ln>
                <a:solidFill>
                  <a:prstClr val="black"/>
                </a:solidFill>
                <a:effectLst/>
                <a:uLnTx/>
                <a:uFillTx/>
                <a:latin typeface="Calibri" panose="020F0502020204030204"/>
                <a:ea typeface="+mn-ea"/>
                <a:cs typeface="+mn-cs"/>
              </a:rPr>
              <a:t>, M., &amp; Teunis, M. (2024). The application of natural language processing for the extraction of mechanistic information in toxicology. </a:t>
            </a:r>
            <a:r>
              <a:rPr kumimoji="0" lang="en-GB" sz="1400" b="0" i="1" u="none" strike="noStrike" kern="1200" cap="none" spc="0" normalizeH="0" baseline="0" noProof="0">
                <a:ln>
                  <a:noFill/>
                </a:ln>
                <a:solidFill>
                  <a:prstClr val="black"/>
                </a:solidFill>
                <a:effectLst/>
                <a:uLnTx/>
                <a:uFillTx/>
                <a:latin typeface="Calibri" panose="020F0502020204030204"/>
                <a:ea typeface="+mn-ea"/>
                <a:cs typeface="+mn-cs"/>
              </a:rPr>
              <a:t>Frontiers in toxicology</a:t>
            </a:r>
            <a:r>
              <a:rPr kumimoji="0" lang="en-GB" sz="1400" b="0" i="0" u="none" strike="noStrike" kern="1200" cap="none" spc="0" normalizeH="0" baseline="0" noProof="0">
                <a:ln>
                  <a:noFill/>
                </a:ln>
                <a:solidFill>
                  <a:prstClr val="black"/>
                </a:solidFill>
                <a:effectLst/>
                <a:uLnTx/>
                <a:uFillTx/>
                <a:latin typeface="Calibri" panose="020F0502020204030204"/>
                <a:ea typeface="+mn-ea"/>
                <a:cs typeface="+mn-cs"/>
              </a:rPr>
              <a:t>, </a:t>
            </a:r>
            <a:r>
              <a:rPr kumimoji="0" lang="en-GB" sz="1400" b="0" i="1" u="none" strike="noStrike" kern="1200" cap="none" spc="0" normalizeH="0" baseline="0" noProof="0">
                <a:ln>
                  <a:noFill/>
                </a:ln>
                <a:solidFill>
                  <a:prstClr val="black"/>
                </a:solidFill>
                <a:effectLst/>
                <a:uLnTx/>
                <a:uFillTx/>
                <a:latin typeface="Calibri" panose="020F0502020204030204"/>
                <a:ea typeface="+mn-ea"/>
                <a:cs typeface="+mn-cs"/>
              </a:rPr>
              <a:t>6</a:t>
            </a:r>
            <a:r>
              <a:rPr kumimoji="0" lang="en-GB" sz="1400" b="0" i="0" u="none" strike="noStrike" kern="1200" cap="none" spc="0" normalizeH="0" baseline="0" noProof="0">
                <a:ln>
                  <a:noFill/>
                </a:ln>
                <a:solidFill>
                  <a:prstClr val="black"/>
                </a:solidFill>
                <a:effectLst/>
                <a:uLnTx/>
                <a:uFillTx/>
                <a:latin typeface="Calibri" panose="020F0502020204030204"/>
                <a:ea typeface="+mn-ea"/>
                <a:cs typeface="+mn-cs"/>
              </a:rPr>
              <a:t>, 1393662. https://</a:t>
            </a:r>
            <a:r>
              <a:rPr kumimoji="0" lang="en-GB" sz="1400" b="0" i="0" u="none" strike="noStrike" kern="1200" cap="none" spc="0" normalizeH="0" baseline="0" noProof="0" err="1">
                <a:ln>
                  <a:noFill/>
                </a:ln>
                <a:solidFill>
                  <a:prstClr val="black"/>
                </a:solidFill>
                <a:effectLst/>
                <a:uLnTx/>
                <a:uFillTx/>
                <a:latin typeface="Calibri" panose="020F0502020204030204"/>
                <a:ea typeface="+mn-ea"/>
                <a:cs typeface="+mn-cs"/>
              </a:rPr>
              <a:t>doi.org</a:t>
            </a:r>
            <a:r>
              <a:rPr kumimoji="0" lang="en-GB" sz="1400" b="0" i="0" u="none" strike="noStrike" kern="1200" cap="none" spc="0" normalizeH="0" baseline="0" noProof="0">
                <a:ln>
                  <a:noFill/>
                </a:ln>
                <a:solidFill>
                  <a:prstClr val="black"/>
                </a:solidFill>
                <a:effectLst/>
                <a:uLnTx/>
                <a:uFillTx/>
                <a:latin typeface="Calibri" panose="020F0502020204030204"/>
                <a:ea typeface="+mn-ea"/>
                <a:cs typeface="+mn-cs"/>
              </a:rPr>
              <a:t>/10.3389/ftox.2024.1393662</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NL" sz="1400" b="0" i="1"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CA950347-51BD-F8C1-F486-159B9CA55DB5}"/>
              </a:ext>
            </a:extLst>
          </p:cNvPr>
          <p:cNvSpPr txBox="1"/>
          <p:nvPr/>
        </p:nvSpPr>
        <p:spPr>
          <a:xfrm>
            <a:off x="8289417" y="3327949"/>
            <a:ext cx="3385414" cy="120032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Next steps:</a:t>
            </a:r>
            <a:b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disambiguation</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of </a:t>
            </a: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terms</a:t>
            </a:r>
            <a:endPar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entity</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linkage</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a:t>
            </a:r>
            <a:b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(e.g. </a:t>
            </a: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to</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controlled</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vocabularies</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spTree>
    <p:extLst>
      <p:ext uri="{BB962C8B-B14F-4D97-AF65-F5344CB8AC3E}">
        <p14:creationId xmlns:p14="http://schemas.microsoft.com/office/powerpoint/2010/main" val="25742786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CF11E0-550D-4758-58E3-93E93DEEBA29}"/>
              </a:ext>
            </a:extLst>
          </p:cNvPr>
          <p:cNvSpPr>
            <a:spLocks noGrp="1"/>
          </p:cNvSpPr>
          <p:nvPr>
            <p:ph type="title"/>
          </p:nvPr>
        </p:nvSpPr>
        <p:spPr>
          <a:xfrm>
            <a:off x="161544" y="-297657"/>
            <a:ext cx="10515600" cy="1325563"/>
          </a:xfrm>
        </p:spPr>
        <p:txBody>
          <a:bodyPr/>
          <a:lstStyle/>
          <a:p>
            <a:r>
              <a:rPr lang="nl-NL" dirty="0" err="1"/>
              <a:t>Analysing</a:t>
            </a:r>
            <a:r>
              <a:rPr lang="nl-NL" dirty="0"/>
              <a:t> </a:t>
            </a:r>
            <a:r>
              <a:rPr lang="nl-NL" dirty="0" err="1"/>
              <a:t>protein</a:t>
            </a:r>
            <a:r>
              <a:rPr lang="nl-NL" dirty="0"/>
              <a:t> </a:t>
            </a:r>
            <a:r>
              <a:rPr lang="nl-NL" dirty="0" err="1"/>
              <a:t>structures</a:t>
            </a:r>
            <a:endParaRPr lang="nl-NL" dirty="0"/>
          </a:p>
        </p:txBody>
      </p:sp>
      <p:sp>
        <p:nvSpPr>
          <p:cNvPr id="4" name="TextBox 3">
            <a:extLst>
              <a:ext uri="{FF2B5EF4-FFF2-40B4-BE49-F238E27FC236}">
                <a16:creationId xmlns:a16="http://schemas.microsoft.com/office/drawing/2014/main" id="{7976CA3B-3915-1D60-FB7C-AE413F02F17F}"/>
              </a:ext>
            </a:extLst>
          </p:cNvPr>
          <p:cNvSpPr txBox="1"/>
          <p:nvPr/>
        </p:nvSpPr>
        <p:spPr>
          <a:xfrm>
            <a:off x="307594" y="5015547"/>
            <a:ext cx="6135624" cy="147732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In January 2024, the number of experimental structures available in the PDB was slightly over 215,000, in comparison to the staggering ~250 million protein sequences available through </a:t>
            </a:r>
            <a:r>
              <a:rPr kumimoji="0" lang="en-GB" sz="1800" b="0" i="0" u="none" strike="noStrike" kern="1200" cap="none" spc="0" normalizeH="0" baseline="0" noProof="0" dirty="0" err="1">
                <a:ln>
                  <a:noFill/>
                </a:ln>
                <a:solidFill>
                  <a:prstClr val="black"/>
                </a:solidFill>
                <a:effectLst/>
                <a:uLnTx/>
                <a:uFillTx/>
                <a:latin typeface="Calibri" panose="020F0502020204030204"/>
                <a:ea typeface="+mn-ea"/>
                <a:cs typeface="+mn-cs"/>
              </a:rPr>
              <a:t>UniProt</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a:t>
            </a:r>
            <a:b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2"/>
              </a:rPr>
              <a:t>https://www.rcsb.org/</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a:t>
            </a:r>
            <a:endPar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0242" name="Picture 2" descr="Home - X-Ray Crystallography - LibGuides at Rice University">
            <a:extLst>
              <a:ext uri="{FF2B5EF4-FFF2-40B4-BE49-F238E27FC236}">
                <a16:creationId xmlns:a16="http://schemas.microsoft.com/office/drawing/2014/main" id="{82FBF2D7-3D30-0F27-2365-FEE499FD46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6834" y="1616055"/>
            <a:ext cx="4580382" cy="310392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895D787-0987-F9D2-C004-830BFBCF59EB}"/>
              </a:ext>
            </a:extLst>
          </p:cNvPr>
          <p:cNvSpPr txBox="1"/>
          <p:nvPr/>
        </p:nvSpPr>
        <p:spPr>
          <a:xfrm>
            <a:off x="1645920" y="1027906"/>
            <a:ext cx="232358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X-</a:t>
            </a: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ray</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chrystalography</a:t>
            </a:r>
            <a:endPar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0244" name="Picture 4" descr="PDF] Conjugation of NMR and SAXS for multidomain protein structure  determination : from sample preparation to model refinement | Semantic  Scholar">
            <a:extLst>
              <a:ext uri="{FF2B5EF4-FFF2-40B4-BE49-F238E27FC236}">
                <a16:creationId xmlns:a16="http://schemas.microsoft.com/office/drawing/2014/main" id="{2293F1AC-A293-15C3-2F4C-DF2D7CEF8B5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1516738"/>
            <a:ext cx="5423154" cy="349880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7D5AD53F-CC19-DF52-1815-0F481EB9D132}"/>
              </a:ext>
            </a:extLst>
          </p:cNvPr>
          <p:cNvSpPr txBox="1"/>
          <p:nvPr/>
        </p:nvSpPr>
        <p:spPr>
          <a:xfrm>
            <a:off x="8807577" y="1091114"/>
            <a:ext cx="67037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NMR</a:t>
            </a:r>
          </a:p>
        </p:txBody>
      </p:sp>
      <p:sp>
        <p:nvSpPr>
          <p:cNvPr id="3" name="Date Placeholder 2">
            <a:extLst>
              <a:ext uri="{FF2B5EF4-FFF2-40B4-BE49-F238E27FC236}">
                <a16:creationId xmlns:a16="http://schemas.microsoft.com/office/drawing/2014/main" id="{A2D963D1-B0BF-F241-C04D-C377079DC30B}"/>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26/27 Feb. 2025</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Footer Placeholder 6">
            <a:extLst>
              <a:ext uri="{FF2B5EF4-FFF2-40B4-BE49-F238E27FC236}">
                <a16:creationId xmlns:a16="http://schemas.microsoft.com/office/drawing/2014/main" id="{E3E999B3-B975-AC13-885A-6FE538F120D7}"/>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AInTox</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Slide Number Placeholder 7">
            <a:extLst>
              <a:ext uri="{FF2B5EF4-FFF2-40B4-BE49-F238E27FC236}">
                <a16:creationId xmlns:a16="http://schemas.microsoft.com/office/drawing/2014/main" id="{264B9F72-04E1-857E-7AB1-D9F064CAF90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4691034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2A74D5-AE24-7299-8E6E-EF085A1E1D6E}"/>
              </a:ext>
            </a:extLst>
          </p:cNvPr>
          <p:cNvSpPr>
            <a:spLocks noGrp="1"/>
          </p:cNvSpPr>
          <p:nvPr>
            <p:ph type="title"/>
          </p:nvPr>
        </p:nvSpPr>
        <p:spPr>
          <a:xfrm>
            <a:off x="204787" y="-2177682"/>
            <a:ext cx="10515600" cy="2852737"/>
          </a:xfrm>
        </p:spPr>
        <p:txBody>
          <a:bodyPr>
            <a:normAutofit/>
          </a:bodyPr>
          <a:lstStyle/>
          <a:p>
            <a:r>
              <a:rPr lang="en-NL" sz="3200" b="1" dirty="0"/>
              <a:t>Case 2; Adding LLMs to the mix</a:t>
            </a:r>
          </a:p>
        </p:txBody>
      </p:sp>
      <p:sp>
        <p:nvSpPr>
          <p:cNvPr id="3" name="Text Placeholder 2">
            <a:extLst>
              <a:ext uri="{FF2B5EF4-FFF2-40B4-BE49-F238E27FC236}">
                <a16:creationId xmlns:a16="http://schemas.microsoft.com/office/drawing/2014/main" id="{D61C7C17-1058-CE75-5BFD-B3507FA41DF2}"/>
              </a:ext>
            </a:extLst>
          </p:cNvPr>
          <p:cNvSpPr>
            <a:spLocks noGrp="1"/>
          </p:cNvSpPr>
          <p:nvPr>
            <p:ph type="body" idx="1"/>
          </p:nvPr>
        </p:nvSpPr>
        <p:spPr>
          <a:xfrm>
            <a:off x="219075" y="703631"/>
            <a:ext cx="10515600" cy="1500187"/>
          </a:xfrm>
        </p:spPr>
        <p:txBody>
          <a:bodyPr/>
          <a:lstStyle/>
          <a:p>
            <a:r>
              <a:rPr lang="en-NL"/>
              <a:t>Information retrieval for AOP building: a kidney adversity case study</a:t>
            </a:r>
          </a:p>
        </p:txBody>
      </p:sp>
      <p:pic>
        <p:nvPicPr>
          <p:cNvPr id="5122" name="Picture 2">
            <a:extLst>
              <a:ext uri="{FF2B5EF4-FFF2-40B4-BE49-F238E27FC236}">
                <a16:creationId xmlns:a16="http://schemas.microsoft.com/office/drawing/2014/main" id="{D65B8FE3-1184-884D-8B84-FB2D0DD202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2609" y="1124997"/>
            <a:ext cx="8394703" cy="502937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5D3C9AF3-A36E-AF5C-4EE8-15AEA38C760E}"/>
              </a:ext>
            </a:extLst>
          </p:cNvPr>
          <p:cNvSpPr txBox="1"/>
          <p:nvPr/>
        </p:nvSpPr>
        <p:spPr>
          <a:xfrm>
            <a:off x="50800" y="6283980"/>
            <a:ext cx="11976100"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prstClr val="black"/>
                </a:solidFill>
                <a:effectLst/>
                <a:uLnTx/>
                <a:uFillTx/>
                <a:latin typeface="Calibri" panose="020F0502020204030204"/>
                <a:ea typeface="+mn-ea"/>
                <a:cs typeface="+mn-cs"/>
              </a:rPr>
              <a:t>Barnes, D. A., </a:t>
            </a:r>
            <a:r>
              <a:rPr kumimoji="0" lang="en-GB" sz="1400" b="0" i="0" u="none" strike="noStrike" kern="1200" cap="none" spc="0" normalizeH="0" baseline="0" noProof="0" dirty="0" err="1">
                <a:ln>
                  <a:noFill/>
                </a:ln>
                <a:solidFill>
                  <a:prstClr val="black"/>
                </a:solidFill>
                <a:effectLst/>
                <a:uLnTx/>
                <a:uFillTx/>
                <a:latin typeface="Calibri" panose="020F0502020204030204"/>
                <a:ea typeface="+mn-ea"/>
                <a:cs typeface="+mn-cs"/>
              </a:rPr>
              <a:t>Firman</a:t>
            </a:r>
            <a:r>
              <a:rPr kumimoji="0" lang="en-GB" sz="1400" b="0" i="0" u="none" strike="noStrike" kern="1200" cap="none" spc="0" normalizeH="0" baseline="0" noProof="0" dirty="0">
                <a:ln>
                  <a:noFill/>
                </a:ln>
                <a:solidFill>
                  <a:prstClr val="black"/>
                </a:solidFill>
                <a:effectLst/>
                <a:uLnTx/>
                <a:uFillTx/>
                <a:latin typeface="Calibri" panose="020F0502020204030204"/>
                <a:ea typeface="+mn-ea"/>
                <a:cs typeface="+mn-cs"/>
              </a:rPr>
              <a:t>, J. W., Belfield, S. J., Cronin, M. T. D., </a:t>
            </a:r>
            <a:r>
              <a:rPr kumimoji="0" lang="en-GB" sz="1400" b="0" i="0" u="none" strike="noStrike" kern="1200" cap="none" spc="0" normalizeH="0" baseline="0" noProof="0" dirty="0" err="1">
                <a:ln>
                  <a:noFill/>
                </a:ln>
                <a:solidFill>
                  <a:prstClr val="black"/>
                </a:solidFill>
                <a:effectLst/>
                <a:uLnTx/>
                <a:uFillTx/>
                <a:latin typeface="Calibri" panose="020F0502020204030204"/>
                <a:ea typeface="+mn-ea"/>
                <a:cs typeface="+mn-cs"/>
              </a:rPr>
              <a:t>Vinken</a:t>
            </a:r>
            <a:r>
              <a:rPr kumimoji="0" lang="en-GB" sz="1400" b="0" i="0" u="none" strike="noStrike" kern="1200" cap="none" spc="0" normalizeH="0" baseline="0" noProof="0" dirty="0">
                <a:ln>
                  <a:noFill/>
                </a:ln>
                <a:solidFill>
                  <a:prstClr val="black"/>
                </a:solidFill>
                <a:effectLst/>
                <a:uLnTx/>
                <a:uFillTx/>
                <a:latin typeface="Calibri" panose="020F0502020204030204"/>
                <a:ea typeface="+mn-ea"/>
                <a:cs typeface="+mn-cs"/>
              </a:rPr>
              <a:t>, M., Janssen, M. J., &amp; </a:t>
            </a:r>
            <a:r>
              <a:rPr kumimoji="0" lang="en-GB" sz="1400" b="0" i="0" u="none" strike="noStrike" kern="1200" cap="none" spc="0" normalizeH="0" baseline="0" noProof="0" dirty="0" err="1">
                <a:ln>
                  <a:noFill/>
                </a:ln>
                <a:solidFill>
                  <a:prstClr val="black"/>
                </a:solidFill>
                <a:effectLst/>
                <a:uLnTx/>
                <a:uFillTx/>
                <a:latin typeface="Calibri" panose="020F0502020204030204"/>
                <a:ea typeface="+mn-ea"/>
                <a:cs typeface="+mn-cs"/>
              </a:rPr>
              <a:t>Masereeuw</a:t>
            </a:r>
            <a:r>
              <a:rPr kumimoji="0" lang="en-GB" sz="1400" b="0" i="0" u="none" strike="noStrike" kern="1200" cap="none" spc="0" normalizeH="0" baseline="0" noProof="0" dirty="0">
                <a:ln>
                  <a:noFill/>
                </a:ln>
                <a:solidFill>
                  <a:prstClr val="black"/>
                </a:solidFill>
                <a:effectLst/>
                <a:uLnTx/>
                <a:uFillTx/>
                <a:latin typeface="Calibri" panose="020F0502020204030204"/>
                <a:ea typeface="+mn-ea"/>
                <a:cs typeface="+mn-cs"/>
              </a:rPr>
              <a:t>, R. (2024). Development of an adverse outcome pathway network for nephrotoxicity. </a:t>
            </a:r>
            <a:r>
              <a:rPr kumimoji="0" lang="en-GB" sz="1400" b="0" i="1" u="none" strike="noStrike" kern="1200" cap="none" spc="0" normalizeH="0" baseline="0" noProof="0" dirty="0">
                <a:ln>
                  <a:noFill/>
                </a:ln>
                <a:solidFill>
                  <a:prstClr val="black"/>
                </a:solidFill>
                <a:effectLst/>
                <a:uLnTx/>
                <a:uFillTx/>
                <a:latin typeface="Calibri" panose="020F0502020204030204"/>
                <a:ea typeface="+mn-ea"/>
                <a:cs typeface="+mn-cs"/>
              </a:rPr>
              <a:t>Archives of toxicology</a:t>
            </a:r>
            <a:r>
              <a:rPr kumimoji="0" lang="en-GB" sz="14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GB" sz="1400" b="0" i="1" u="none" strike="noStrike" kern="1200" cap="none" spc="0" normalizeH="0" baseline="0" noProof="0" dirty="0">
                <a:ln>
                  <a:noFill/>
                </a:ln>
                <a:solidFill>
                  <a:prstClr val="black"/>
                </a:solidFill>
                <a:effectLst/>
                <a:uLnTx/>
                <a:uFillTx/>
                <a:latin typeface="Calibri" panose="020F0502020204030204"/>
                <a:ea typeface="+mn-ea"/>
                <a:cs typeface="+mn-cs"/>
              </a:rPr>
              <a:t>98</a:t>
            </a:r>
            <a:r>
              <a:rPr kumimoji="0" lang="en-GB" sz="1400" b="0" i="0" u="none" strike="noStrike" kern="1200" cap="none" spc="0" normalizeH="0" baseline="0" noProof="0" dirty="0">
                <a:ln>
                  <a:noFill/>
                </a:ln>
                <a:solidFill>
                  <a:prstClr val="black"/>
                </a:solidFill>
                <a:effectLst/>
                <a:uLnTx/>
                <a:uFillTx/>
                <a:latin typeface="Calibri" panose="020F0502020204030204"/>
                <a:ea typeface="+mn-ea"/>
                <a:cs typeface="+mn-cs"/>
              </a:rPr>
              <a:t>(3), 929–942. </a:t>
            </a:r>
            <a:r>
              <a:rPr kumimoji="0" lang="en-GB" sz="14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https://doi.org/10.1007/s00204-023-03637-7</a:t>
            </a:r>
            <a:r>
              <a:rPr kumimoji="0" lang="en-GB" sz="14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sp>
        <p:nvSpPr>
          <p:cNvPr id="6" name="TextBox 5">
            <a:extLst>
              <a:ext uri="{FF2B5EF4-FFF2-40B4-BE49-F238E27FC236}">
                <a16:creationId xmlns:a16="http://schemas.microsoft.com/office/drawing/2014/main" id="{D6EEC255-FA0D-F7E1-3E3F-D54D59360FB5}"/>
              </a:ext>
            </a:extLst>
          </p:cNvPr>
          <p:cNvSpPr txBox="1"/>
          <p:nvPr/>
        </p:nvSpPr>
        <p:spPr>
          <a:xfrm>
            <a:off x="9214909" y="1283975"/>
            <a:ext cx="2810933" cy="286232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4"/>
              </a:rPr>
              <a:t>Based on manually extracted and curated data</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4"/>
              </a:rPr>
              <a:t>https://static-content.springer.com/esm/art%3A10.1007%2Fs00204-023-03637-7/MediaObjects/204_2023_3637_MOESM1_ESM.xlsx</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spTree>
    <p:extLst>
      <p:ext uri="{BB962C8B-B14F-4D97-AF65-F5344CB8AC3E}">
        <p14:creationId xmlns:p14="http://schemas.microsoft.com/office/powerpoint/2010/main" val="314473434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The ELI5 Guide to Retrieval Augmented Generation | Lakera – Protecting AI  teams that disrupt the world.">
            <a:extLst>
              <a:ext uri="{FF2B5EF4-FFF2-40B4-BE49-F238E27FC236}">
                <a16:creationId xmlns:a16="http://schemas.microsoft.com/office/drawing/2014/main" id="{3EA143AB-A92E-C2A5-59BB-4C5F224EDC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57657" y="168374"/>
            <a:ext cx="8453141" cy="6243635"/>
          </a:xfrm>
          <a:prstGeom prst="rect">
            <a:avLst/>
          </a:prstGeom>
          <a:noFill/>
          <a:extLst>
            <a:ext uri="{909E8E84-426E-40DD-AFC4-6F175D3DCCD1}">
              <a14:hiddenFill xmlns:a14="http://schemas.microsoft.com/office/drawing/2010/main">
                <a:solidFill>
                  <a:srgbClr val="FFFFFF"/>
                </a:solidFill>
              </a14:hiddenFill>
            </a:ext>
          </a:extLst>
        </p:spPr>
      </p:pic>
      <p:sp>
        <p:nvSpPr>
          <p:cNvPr id="2" name="Titel 1">
            <a:extLst>
              <a:ext uri="{FF2B5EF4-FFF2-40B4-BE49-F238E27FC236}">
                <a16:creationId xmlns:a16="http://schemas.microsoft.com/office/drawing/2014/main" id="{86B1DE06-9F2F-A224-CBFC-6DF32F9565F3}"/>
              </a:ext>
            </a:extLst>
          </p:cNvPr>
          <p:cNvSpPr>
            <a:spLocks noGrp="1"/>
          </p:cNvSpPr>
          <p:nvPr>
            <p:ph type="title"/>
          </p:nvPr>
        </p:nvSpPr>
        <p:spPr>
          <a:xfrm>
            <a:off x="114300" y="-562331"/>
            <a:ext cx="7142358" cy="2007951"/>
          </a:xfrm>
        </p:spPr>
        <p:txBody>
          <a:bodyPr>
            <a:normAutofit/>
          </a:bodyPr>
          <a:lstStyle/>
          <a:p>
            <a:r>
              <a:rPr lang="nl-NL" sz="3200" b="1" dirty="0">
                <a:ea typeface="+mj-lt"/>
                <a:cs typeface="+mj-lt"/>
              </a:rPr>
              <a:t>Retrieval-</a:t>
            </a:r>
            <a:r>
              <a:rPr lang="nl-NL" sz="3200" b="1" dirty="0" err="1">
                <a:ea typeface="+mj-lt"/>
                <a:cs typeface="+mj-lt"/>
              </a:rPr>
              <a:t>Augmented</a:t>
            </a:r>
            <a:r>
              <a:rPr lang="nl-NL" sz="3200" b="1" dirty="0">
                <a:ea typeface="+mj-lt"/>
                <a:cs typeface="+mj-lt"/>
              </a:rPr>
              <a:t> </a:t>
            </a:r>
            <a:r>
              <a:rPr lang="nl-NL" sz="3200" b="1" dirty="0" err="1">
                <a:ea typeface="+mj-lt"/>
                <a:cs typeface="+mj-lt"/>
              </a:rPr>
              <a:t>Generation</a:t>
            </a:r>
            <a:r>
              <a:rPr lang="nl-NL" sz="3200" b="1" dirty="0"/>
              <a:t> (RAG)</a:t>
            </a:r>
            <a:endParaRPr lang="en-US" sz="3200" b="1" dirty="0"/>
          </a:p>
        </p:txBody>
      </p:sp>
      <p:sp>
        <p:nvSpPr>
          <p:cNvPr id="8" name="TextBox 7">
            <a:extLst>
              <a:ext uri="{FF2B5EF4-FFF2-40B4-BE49-F238E27FC236}">
                <a16:creationId xmlns:a16="http://schemas.microsoft.com/office/drawing/2014/main" id="{37A3CAE1-15E0-6002-5DAC-84A5209FBFEF}"/>
              </a:ext>
            </a:extLst>
          </p:cNvPr>
          <p:cNvSpPr txBox="1"/>
          <p:nvPr/>
        </p:nvSpPr>
        <p:spPr>
          <a:xfrm>
            <a:off x="181202" y="4885546"/>
            <a:ext cx="6098058" cy="156966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black"/>
                </a:solidFill>
                <a:effectLst/>
                <a:uLnTx/>
                <a:uFillTx/>
                <a:latin typeface="Calibri" panose="020F0502020204030204"/>
                <a:ea typeface="+mn-ea"/>
                <a:cs typeface="+mn-cs"/>
              </a:rPr>
              <a:t>RAG tries to mitigate: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600" b="0" i="0" u="none" strike="noStrike" kern="1200" cap="none" spc="0" normalizeH="0" baseline="0" noProof="0" dirty="0">
                <a:ln>
                  <a:noFill/>
                </a:ln>
                <a:solidFill>
                  <a:prstClr val="black"/>
                </a:solidFill>
                <a:effectLst/>
                <a:uLnTx/>
                <a:uFillTx/>
                <a:latin typeface="Calibri" panose="020F0502020204030204"/>
                <a:ea typeface="+mn-ea"/>
                <a:cs typeface="+mn-cs"/>
              </a:rPr>
              <a:t>Hallucinations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600" b="0" i="0" u="none" strike="noStrike" kern="1200" cap="none" spc="0" normalizeH="0" baseline="0" noProof="0" dirty="0">
                <a:ln>
                  <a:noFill/>
                </a:ln>
                <a:solidFill>
                  <a:prstClr val="black"/>
                </a:solidFill>
                <a:effectLst/>
                <a:uLnTx/>
                <a:uFillTx/>
                <a:latin typeface="Calibri" panose="020F0502020204030204"/>
                <a:ea typeface="+mn-ea"/>
                <a:cs typeface="+mn-cs"/>
              </a:rPr>
              <a:t>Knowledge Cutoff Limitations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600" b="0" i="0" u="none" strike="noStrike" kern="1200" cap="none" spc="0" normalizeH="0" baseline="0" noProof="0" dirty="0">
                <a:ln>
                  <a:noFill/>
                </a:ln>
                <a:solidFill>
                  <a:prstClr val="black"/>
                </a:solidFill>
                <a:effectLst/>
                <a:uLnTx/>
                <a:uFillTx/>
                <a:latin typeface="Calibri" panose="020F0502020204030204"/>
                <a:ea typeface="+mn-ea"/>
                <a:cs typeface="+mn-cs"/>
              </a:rPr>
              <a:t>Inaccurate or Outdated Responses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600" b="0" i="0" u="none" strike="noStrike" kern="1200" cap="none" spc="0" normalizeH="0" baseline="0" noProof="0" dirty="0">
                <a:ln>
                  <a:noFill/>
                </a:ln>
                <a:solidFill>
                  <a:prstClr val="black"/>
                </a:solidFill>
                <a:effectLst/>
                <a:uLnTx/>
                <a:uFillTx/>
                <a:latin typeface="Calibri" panose="020F0502020204030204"/>
                <a:ea typeface="+mn-ea"/>
                <a:cs typeface="+mn-cs"/>
              </a:rPr>
              <a:t>Contextual Irrelevance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600" b="0" i="0" u="none" strike="noStrike" kern="1200" cap="none" spc="0" normalizeH="0" baseline="0" noProof="0" dirty="0">
                <a:ln>
                  <a:noFill/>
                </a:ln>
                <a:solidFill>
                  <a:prstClr val="black"/>
                </a:solidFill>
                <a:effectLst/>
                <a:uLnTx/>
                <a:uFillTx/>
                <a:latin typeface="Calibri" panose="020F0502020204030204"/>
                <a:ea typeface="+mn-ea"/>
                <a:cs typeface="+mn-cs"/>
              </a:rPr>
              <a:t>Limited Domain Knowledge</a:t>
            </a:r>
            <a:endParaRPr kumimoji="0" lang="nl-NL"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Footer Placeholder 8">
            <a:extLst>
              <a:ext uri="{FF2B5EF4-FFF2-40B4-BE49-F238E27FC236}">
                <a16:creationId xmlns:a16="http://schemas.microsoft.com/office/drawing/2014/main" id="{CD2ADFC8-DE6F-1899-0EE0-02D01801B649}"/>
              </a:ext>
            </a:extLst>
          </p:cNvPr>
          <p:cNvSpPr>
            <a:spLocks noGrp="1"/>
          </p:cNvSpPr>
          <p:nvPr>
            <p:ph type="ftr" sz="quarter" idx="11"/>
          </p:nvPr>
        </p:nvSpPr>
        <p:spPr>
          <a:xfrm>
            <a:off x="4038600" y="6455206"/>
            <a:ext cx="41148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OpenTox Virtual - 2024</a:t>
            </a:r>
            <a:endParaRPr kumimoji="0" lang="en-NL"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10" name="Slide Number Placeholder 9">
            <a:extLst>
              <a:ext uri="{FF2B5EF4-FFF2-40B4-BE49-F238E27FC236}">
                <a16:creationId xmlns:a16="http://schemas.microsoft.com/office/drawing/2014/main" id="{77917F0B-B8EE-C646-D201-7EEC79BBD4FB}"/>
              </a:ext>
            </a:extLst>
          </p:cNvPr>
          <p:cNvSpPr>
            <a:spLocks noGrp="1"/>
          </p:cNvSpPr>
          <p:nvPr>
            <p:ph type="sldNum" sz="quarter" idx="12"/>
          </p:nvPr>
        </p:nvSpPr>
        <p:spPr>
          <a:xfrm>
            <a:off x="8610600" y="6455206"/>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68F8DE-E396-CE41-AD1F-DA0F4CEF678F}" type="slidenum">
              <a:rPr kumimoji="0" lang="en-N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1028" name="Picture 4">
            <a:extLst>
              <a:ext uri="{FF2B5EF4-FFF2-40B4-BE49-F238E27FC236}">
                <a16:creationId xmlns:a16="http://schemas.microsoft.com/office/drawing/2014/main" id="{590D15AB-F16A-18C7-7EDA-21ED5DBD863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2777" y="776271"/>
            <a:ext cx="5442170" cy="406607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71467C1-091F-7243-9F99-C3AB1F5E96A6}"/>
              </a:ext>
            </a:extLst>
          </p:cNvPr>
          <p:cNvSpPr txBox="1"/>
          <p:nvPr/>
        </p:nvSpPr>
        <p:spPr>
          <a:xfrm>
            <a:off x="14573" y="6483880"/>
            <a:ext cx="6118578"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400" b="0" i="0" u="none" strike="noStrike" kern="1200" cap="none" spc="0" normalizeH="0" baseline="0" noProof="0" dirty="0">
                <a:ln>
                  <a:noFill/>
                </a:ln>
                <a:solidFill>
                  <a:prstClr val="black"/>
                </a:solidFill>
                <a:effectLst/>
                <a:uLnTx/>
                <a:uFillTx/>
                <a:latin typeface="Calibri" panose="020F0502020204030204"/>
                <a:ea typeface="+mn-ea"/>
                <a:cs typeface="+mn-cs"/>
                <a:hlinkClick r:id="rId5"/>
              </a:rPr>
              <a:t>https://medium.com/@hari4om/word-embedding-d816f643140</a:t>
            </a:r>
            <a:r>
              <a:rPr kumimoji="0" lang="nl-NL" sz="14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spTree>
    <p:extLst>
      <p:ext uri="{BB962C8B-B14F-4D97-AF65-F5344CB8AC3E}">
        <p14:creationId xmlns:p14="http://schemas.microsoft.com/office/powerpoint/2010/main" val="148810971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4CA010-C7F8-926E-8A01-284359DB2563}"/>
              </a:ext>
            </a:extLst>
          </p:cNvPr>
          <p:cNvSpPr>
            <a:spLocks noGrp="1"/>
          </p:cNvSpPr>
          <p:nvPr>
            <p:ph type="title"/>
          </p:nvPr>
        </p:nvSpPr>
        <p:spPr>
          <a:xfrm>
            <a:off x="182517" y="-143644"/>
            <a:ext cx="11261558" cy="1325563"/>
          </a:xfrm>
        </p:spPr>
        <p:txBody>
          <a:bodyPr>
            <a:normAutofit/>
          </a:bodyPr>
          <a:lstStyle/>
          <a:p>
            <a:r>
              <a:rPr lang="en-NL" sz="3200" b="1" dirty="0"/>
              <a:t>Facilitating evidence review for AOP building with RAG</a:t>
            </a:r>
          </a:p>
        </p:txBody>
      </p:sp>
      <p:sp>
        <p:nvSpPr>
          <p:cNvPr id="16" name="Content Placeholder 15">
            <a:extLst>
              <a:ext uri="{FF2B5EF4-FFF2-40B4-BE49-F238E27FC236}">
                <a16:creationId xmlns:a16="http://schemas.microsoft.com/office/drawing/2014/main" id="{D898E926-B006-D974-4D53-04737F2AF93B}"/>
              </a:ext>
            </a:extLst>
          </p:cNvPr>
          <p:cNvSpPr>
            <a:spLocks noGrp="1"/>
          </p:cNvSpPr>
          <p:nvPr>
            <p:ph sz="half" idx="2"/>
          </p:nvPr>
        </p:nvSpPr>
        <p:spPr>
          <a:xfrm>
            <a:off x="7200872" y="1611641"/>
            <a:ext cx="4606881" cy="3666983"/>
          </a:xfrm>
          <a:ln>
            <a:solidFill>
              <a:schemeClr val="tx1"/>
            </a:solidFill>
          </a:ln>
        </p:spPr>
        <p:txBody>
          <a:bodyPr anchor="ctr">
            <a:normAutofit lnSpcReduction="10000"/>
          </a:bodyPr>
          <a:lstStyle/>
          <a:p>
            <a:pPr marL="0" indent="0">
              <a:buNone/>
            </a:pPr>
            <a:r>
              <a:rPr lang="en-NL" sz="2400" dirty="0"/>
              <a:t>Multiple retrieval methods:</a:t>
            </a:r>
          </a:p>
          <a:p>
            <a:pPr>
              <a:buFontTx/>
              <a:buChar char="-"/>
            </a:pPr>
            <a:r>
              <a:rPr lang="en-NL" sz="2400" dirty="0"/>
              <a:t>Embeddings: </a:t>
            </a:r>
          </a:p>
          <a:p>
            <a:pPr lvl="1">
              <a:buFontTx/>
              <a:buChar char="-"/>
            </a:pPr>
            <a:r>
              <a:rPr lang="en-NL" sz="2000" dirty="0"/>
              <a:t>General vs specialized (trained on biomedical text)</a:t>
            </a:r>
          </a:p>
          <a:p>
            <a:pPr lvl="1">
              <a:buFontTx/>
              <a:buChar char="-"/>
            </a:pPr>
            <a:r>
              <a:rPr lang="en-GB" sz="2000" dirty="0"/>
              <a:t>C</a:t>
            </a:r>
            <a:r>
              <a:rPr lang="en-NL" sz="2000" dirty="0"/>
              <a:t>ontextual embeddings</a:t>
            </a:r>
          </a:p>
          <a:p>
            <a:pPr>
              <a:buFontTx/>
              <a:buChar char="-"/>
            </a:pPr>
            <a:r>
              <a:rPr lang="en-GB" sz="2400" dirty="0"/>
              <a:t>R</a:t>
            </a:r>
            <a:r>
              <a:rPr lang="en-NL" sz="2400" dirty="0"/>
              <a:t>eranking: beyond similarity, evaluate relevance of text to question with an LLM</a:t>
            </a:r>
          </a:p>
          <a:p>
            <a:pPr>
              <a:buFontTx/>
              <a:buChar char="-"/>
            </a:pPr>
            <a:r>
              <a:rPr lang="en-NL" sz="2400" dirty="0"/>
              <a:t>Contextual RAG</a:t>
            </a:r>
          </a:p>
          <a:p>
            <a:pPr>
              <a:buFontTx/>
              <a:buChar char="-"/>
            </a:pPr>
            <a:r>
              <a:rPr lang="en-NL" sz="2400" dirty="0"/>
              <a:t>GraphRAG</a:t>
            </a:r>
          </a:p>
        </p:txBody>
      </p:sp>
      <p:grpSp>
        <p:nvGrpSpPr>
          <p:cNvPr id="4" name="Group 3">
            <a:extLst>
              <a:ext uri="{FF2B5EF4-FFF2-40B4-BE49-F238E27FC236}">
                <a16:creationId xmlns:a16="http://schemas.microsoft.com/office/drawing/2014/main" id="{02B0BBD2-DC7D-E02E-3873-B92069C4BF04}"/>
              </a:ext>
            </a:extLst>
          </p:cNvPr>
          <p:cNvGrpSpPr/>
          <p:nvPr/>
        </p:nvGrpSpPr>
        <p:grpSpPr>
          <a:xfrm>
            <a:off x="592558" y="1667029"/>
            <a:ext cx="5938599" cy="3965221"/>
            <a:chOff x="13868722" y="35277210"/>
            <a:chExt cx="10682718" cy="4674286"/>
          </a:xfrm>
        </p:grpSpPr>
        <p:pic>
          <p:nvPicPr>
            <p:cNvPr id="5" name="Graphic 4" descr="Document outline">
              <a:extLst>
                <a:ext uri="{FF2B5EF4-FFF2-40B4-BE49-F238E27FC236}">
                  <a16:creationId xmlns:a16="http://schemas.microsoft.com/office/drawing/2014/main" id="{F0519916-5B8B-0CC4-DD32-7D2EC94EC54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058048" y="35810662"/>
              <a:ext cx="1301431" cy="914401"/>
            </a:xfrm>
            <a:prstGeom prst="rect">
              <a:avLst/>
            </a:prstGeom>
          </p:spPr>
        </p:pic>
        <p:pic>
          <p:nvPicPr>
            <p:cNvPr id="6" name="Graphic 5" descr="Document outline">
              <a:extLst>
                <a:ext uri="{FF2B5EF4-FFF2-40B4-BE49-F238E27FC236}">
                  <a16:creationId xmlns:a16="http://schemas.microsoft.com/office/drawing/2014/main" id="{0ABBB9EE-A36D-77BA-34AF-0BE1BAAAA2D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224698" y="35277210"/>
              <a:ext cx="1301431" cy="914401"/>
            </a:xfrm>
            <a:prstGeom prst="rect">
              <a:avLst/>
            </a:prstGeom>
          </p:spPr>
        </p:pic>
        <p:pic>
          <p:nvPicPr>
            <p:cNvPr id="7" name="Graphic 6" descr="Document outline">
              <a:extLst>
                <a:ext uri="{FF2B5EF4-FFF2-40B4-BE49-F238E27FC236}">
                  <a16:creationId xmlns:a16="http://schemas.microsoft.com/office/drawing/2014/main" id="{62E1BC15-2831-3D9D-FA06-FAF11160B84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634469" y="35277210"/>
              <a:ext cx="1301431" cy="914401"/>
            </a:xfrm>
            <a:prstGeom prst="rect">
              <a:avLst/>
            </a:prstGeom>
          </p:spPr>
        </p:pic>
        <p:sp>
          <p:nvSpPr>
            <p:cNvPr id="8" name="TextBox 7">
              <a:extLst>
                <a:ext uri="{FF2B5EF4-FFF2-40B4-BE49-F238E27FC236}">
                  <a16:creationId xmlns:a16="http://schemas.microsoft.com/office/drawing/2014/main" id="{74AEBBD5-F8B2-5766-A600-37F0A043A091}"/>
                </a:ext>
              </a:extLst>
            </p:cNvPr>
            <p:cNvSpPr txBox="1"/>
            <p:nvPr/>
          </p:nvSpPr>
          <p:spPr>
            <a:xfrm>
              <a:off x="13984401" y="36735625"/>
              <a:ext cx="3325052" cy="3215871"/>
            </a:xfrm>
            <a:prstGeom prst="rect">
              <a:avLst/>
            </a:prstGeom>
            <a:noFill/>
          </p:spPr>
          <p:txBody>
            <a:bodyPr wrap="squar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NL" sz="1800" b="0" i="0" u="none" strike="noStrike" kern="1200" cap="none" spc="0" normalizeH="0" baseline="0" noProof="0" dirty="0">
                  <a:ln>
                    <a:noFill/>
                  </a:ln>
                  <a:solidFill>
                    <a:prstClr val="black"/>
                  </a:solidFill>
                  <a:effectLst/>
                  <a:uLnTx/>
                  <a:uFillTx/>
                  <a:latin typeface="Calibri" panose="020F0502020204030204"/>
                  <a:ea typeface="+mn-ea"/>
                  <a:cs typeface="+mn-cs"/>
                </a:rPr>
                <a:t>Article database</a:t>
              </a:r>
              <a:br>
                <a:rPr kumimoji="0" lang="en-NL" sz="1800" b="0"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NL" sz="1800" b="0" i="0" u="none" strike="noStrike" kern="1200" cap="none" spc="0" normalizeH="0" baseline="0" noProof="0" dirty="0">
                  <a:ln>
                    <a:noFill/>
                  </a:ln>
                  <a:solidFill>
                    <a:prstClr val="black"/>
                  </a:solidFill>
                  <a:effectLst/>
                  <a:uLnTx/>
                  <a:uFillTx/>
                  <a:latin typeface="Calibri" panose="020F0502020204030204"/>
                  <a:ea typeface="+mn-ea"/>
                  <a:cs typeface="+mn-cs"/>
                </a:rPr>
                <a:t>[Vector store]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NL" sz="1800" b="0"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NL" sz="1800" b="0" i="0" u="none" strike="noStrike" kern="1200" cap="none" spc="0" normalizeH="0" baseline="0" noProof="0" dirty="0">
                  <a:ln>
                    <a:noFill/>
                  </a:ln>
                  <a:solidFill>
                    <a:prstClr val="black"/>
                  </a:solidFill>
                  <a:effectLst/>
                  <a:uLnTx/>
                  <a:uFillTx/>
                  <a:latin typeface="Calibri" panose="020F0502020204030204"/>
                  <a:ea typeface="+mn-ea"/>
                  <a:cs typeface="+mn-cs"/>
                </a:rPr>
                <a:t>Researcher’s question</a:t>
              </a:r>
            </a:p>
          </p:txBody>
        </p:sp>
        <p:cxnSp>
          <p:nvCxnSpPr>
            <p:cNvPr id="9" name="Straight Arrow Connector 8">
              <a:extLst>
                <a:ext uri="{FF2B5EF4-FFF2-40B4-BE49-F238E27FC236}">
                  <a16:creationId xmlns:a16="http://schemas.microsoft.com/office/drawing/2014/main" id="{AF0A798E-29CE-5974-039A-ED34B5884B7F}"/>
                </a:ext>
              </a:extLst>
            </p:cNvPr>
            <p:cNvCxnSpPr/>
            <p:nvPr/>
          </p:nvCxnSpPr>
          <p:spPr>
            <a:xfrm>
              <a:off x="17981341" y="37403616"/>
              <a:ext cx="787400" cy="0"/>
            </a:xfrm>
            <a:prstGeom prst="straightConnector1">
              <a:avLst/>
            </a:prstGeom>
            <a:ln w="57150" cap="rnd">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FAC48E6F-7988-CC8D-0C8A-8A0E98A915EE}"/>
                </a:ext>
              </a:extLst>
            </p:cNvPr>
            <p:cNvSpPr txBox="1"/>
            <p:nvPr/>
          </p:nvSpPr>
          <p:spPr>
            <a:xfrm>
              <a:off x="19037290" y="36697809"/>
              <a:ext cx="2120025" cy="2594219"/>
            </a:xfrm>
            <a:prstGeom prst="rect">
              <a:avLst/>
            </a:prstGeom>
            <a:noFill/>
          </p:spPr>
          <p:txBody>
            <a:bodyPr wrap="square" lIns="0" tIns="0" rIns="0" bIns="0" rtlCol="0">
              <a:no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NL" sz="1800" b="0" i="0" u="none" strike="noStrike" kern="1200" cap="none" spc="0" normalizeH="0" baseline="0" noProof="0">
                  <a:ln>
                    <a:noFill/>
                  </a:ln>
                  <a:solidFill>
                    <a:prstClr val="black"/>
                  </a:solidFill>
                  <a:effectLst/>
                  <a:uLnTx/>
                  <a:uFillTx/>
                  <a:latin typeface="Calibri" panose="020F0502020204030204"/>
                  <a:ea typeface="+mn-ea"/>
                  <a:cs typeface="+mn-cs"/>
                </a:rPr>
                <a:t>Best matches in articles*</a:t>
              </a:r>
            </a:p>
          </p:txBody>
        </p:sp>
        <p:cxnSp>
          <p:nvCxnSpPr>
            <p:cNvPr id="11" name="Straight Arrow Connector 10">
              <a:extLst>
                <a:ext uri="{FF2B5EF4-FFF2-40B4-BE49-F238E27FC236}">
                  <a16:creationId xmlns:a16="http://schemas.microsoft.com/office/drawing/2014/main" id="{738DB37A-A38B-EB61-E9FC-4940356E2319}"/>
                </a:ext>
              </a:extLst>
            </p:cNvPr>
            <p:cNvCxnSpPr/>
            <p:nvPr/>
          </p:nvCxnSpPr>
          <p:spPr>
            <a:xfrm>
              <a:off x="21479907" y="37403616"/>
              <a:ext cx="787400" cy="0"/>
            </a:xfrm>
            <a:prstGeom prst="straightConnector1">
              <a:avLst/>
            </a:prstGeom>
            <a:ln w="57150" cap="rnd">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5CA7367E-D144-1923-1CAC-9B3D1B90C175}"/>
                </a:ext>
              </a:extLst>
            </p:cNvPr>
            <p:cNvSpPr txBox="1"/>
            <p:nvPr/>
          </p:nvSpPr>
          <p:spPr>
            <a:xfrm>
              <a:off x="22431415" y="36076152"/>
              <a:ext cx="2120025" cy="2594219"/>
            </a:xfrm>
            <a:prstGeom prst="rect">
              <a:avLst/>
            </a:prstGeom>
            <a:noFill/>
          </p:spPr>
          <p:txBody>
            <a:bodyPr wrap="square" lIns="0" tIns="0" rIns="0" bIns="0" rtlCol="0">
              <a:no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NL" sz="1800" b="0" i="0" u="none" strike="noStrike" kern="1200" cap="none" spc="0" normalizeH="0" baseline="0" noProof="0">
                  <a:ln>
                    <a:noFill/>
                  </a:ln>
                  <a:solidFill>
                    <a:prstClr val="black"/>
                  </a:solidFill>
                  <a:effectLst/>
                  <a:uLnTx/>
                  <a:uFillTx/>
                  <a:latin typeface="Calibri" panose="020F0502020204030204"/>
                  <a:ea typeface="+mn-ea"/>
                  <a:cs typeface="+mn-cs"/>
                </a:rPr>
                <a:t>Generate answer to question using best matches*</a:t>
              </a:r>
            </a:p>
          </p:txBody>
        </p:sp>
        <p:sp>
          <p:nvSpPr>
            <p:cNvPr id="13" name="TextBox 12">
              <a:extLst>
                <a:ext uri="{FF2B5EF4-FFF2-40B4-BE49-F238E27FC236}">
                  <a16:creationId xmlns:a16="http://schemas.microsoft.com/office/drawing/2014/main" id="{ED01B703-E56E-61E0-DA72-FD9C7AB54FA0}"/>
                </a:ext>
              </a:extLst>
            </p:cNvPr>
            <p:cNvSpPr txBox="1"/>
            <p:nvPr/>
          </p:nvSpPr>
          <p:spPr>
            <a:xfrm>
              <a:off x="17911716" y="36840920"/>
              <a:ext cx="1018479" cy="406238"/>
            </a:xfrm>
            <a:prstGeom prst="rect">
              <a:avLst/>
            </a:prstGeom>
            <a:noFill/>
          </p:spPr>
          <p:txBody>
            <a:bodyPr wrap="square" lIns="0" tIns="0" rIns="0" bIns="0" rtlCol="0">
              <a:no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NL" sz="1800" b="0" i="0" u="none" strike="noStrike" kern="1200" cap="none" spc="0" normalizeH="0" baseline="0" noProof="0">
                  <a:ln>
                    <a:noFill/>
                  </a:ln>
                  <a:solidFill>
                    <a:prstClr val="black"/>
                  </a:solidFill>
                  <a:effectLst/>
                  <a:uLnTx/>
                  <a:uFillTx/>
                  <a:latin typeface="Calibri" panose="020F0502020204030204"/>
                  <a:ea typeface="+mn-ea"/>
                  <a:cs typeface="+mn-cs"/>
                </a:rPr>
                <a:t>LLM</a:t>
              </a:r>
            </a:p>
          </p:txBody>
        </p:sp>
        <p:sp>
          <p:nvSpPr>
            <p:cNvPr id="14" name="TextBox 13">
              <a:extLst>
                <a:ext uri="{FF2B5EF4-FFF2-40B4-BE49-F238E27FC236}">
                  <a16:creationId xmlns:a16="http://schemas.microsoft.com/office/drawing/2014/main" id="{9E03E34D-203D-3849-7FB3-3AE6234BF693}"/>
                </a:ext>
              </a:extLst>
            </p:cNvPr>
            <p:cNvSpPr txBox="1"/>
            <p:nvPr/>
          </p:nvSpPr>
          <p:spPr>
            <a:xfrm>
              <a:off x="21444495" y="36828743"/>
              <a:ext cx="1018479" cy="430593"/>
            </a:xfrm>
            <a:prstGeom prst="rect">
              <a:avLst/>
            </a:prstGeom>
            <a:noFill/>
          </p:spPr>
          <p:txBody>
            <a:bodyPr wrap="square" lIns="0" tIns="0" rIns="0" bIns="0" rtlCol="0">
              <a:no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NL" sz="1800" b="0" i="0" u="none" strike="noStrike" kern="1200" cap="none" spc="0" normalizeH="0" baseline="0" noProof="0">
                  <a:ln>
                    <a:noFill/>
                  </a:ln>
                  <a:solidFill>
                    <a:prstClr val="black"/>
                  </a:solidFill>
                  <a:effectLst/>
                  <a:uLnTx/>
                  <a:uFillTx/>
                  <a:latin typeface="Calibri" panose="020F0502020204030204"/>
                  <a:ea typeface="+mn-ea"/>
                  <a:cs typeface="+mn-cs"/>
                </a:rPr>
                <a:t>LLM</a:t>
              </a:r>
            </a:p>
          </p:txBody>
        </p:sp>
        <p:sp>
          <p:nvSpPr>
            <p:cNvPr id="15" name="TextBox 14">
              <a:extLst>
                <a:ext uri="{FF2B5EF4-FFF2-40B4-BE49-F238E27FC236}">
                  <a16:creationId xmlns:a16="http://schemas.microsoft.com/office/drawing/2014/main" id="{792D43E2-8B3E-D708-20D8-71734B4968B0}"/>
                </a:ext>
              </a:extLst>
            </p:cNvPr>
            <p:cNvSpPr txBox="1"/>
            <p:nvPr/>
          </p:nvSpPr>
          <p:spPr>
            <a:xfrm>
              <a:off x="13868722" y="39230319"/>
              <a:ext cx="7203819" cy="648303"/>
            </a:xfrm>
            <a:prstGeom prst="rect">
              <a:avLst/>
            </a:prstGeom>
            <a:noFill/>
          </p:spPr>
          <p:txBody>
            <a:bodyPr wrap="square" lIns="0" tIns="0" rIns="0" bIns="0" rtlCol="0">
              <a:no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NL" sz="1800" b="0" i="1" u="none" strike="noStrike" kern="1200" cap="none" spc="0" normalizeH="0" baseline="0" noProof="0">
                  <a:ln>
                    <a:noFill/>
                  </a:ln>
                  <a:solidFill>
                    <a:prstClr val="black"/>
                  </a:solidFill>
                  <a:effectLst/>
                  <a:uLnTx/>
                  <a:uFillTx/>
                  <a:latin typeface="Calibri" panose="020F0502020204030204"/>
                  <a:ea typeface="+mn-ea"/>
                  <a:cs typeface="+mn-cs"/>
                </a:rPr>
                <a:t>* Point of view by domain expert</a:t>
              </a:r>
            </a:p>
          </p:txBody>
        </p:sp>
      </p:grpSp>
      <p:sp>
        <p:nvSpPr>
          <p:cNvPr id="19" name="Rectangle 18">
            <a:extLst>
              <a:ext uri="{FF2B5EF4-FFF2-40B4-BE49-F238E27FC236}">
                <a16:creationId xmlns:a16="http://schemas.microsoft.com/office/drawing/2014/main" id="{F89EBE82-5BEC-B98E-8A93-59C7EAD0C621}"/>
              </a:ext>
            </a:extLst>
          </p:cNvPr>
          <p:cNvSpPr/>
          <p:nvPr/>
        </p:nvSpPr>
        <p:spPr>
          <a:xfrm>
            <a:off x="545432" y="1546729"/>
            <a:ext cx="4098907" cy="3479157"/>
          </a:xfrm>
          <a:prstGeom prst="rect">
            <a:avLst/>
          </a:prstGeom>
          <a:noFill/>
          <a:ln>
            <a:solidFill>
              <a:srgbClr val="C0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TextBox 20">
            <a:extLst>
              <a:ext uri="{FF2B5EF4-FFF2-40B4-BE49-F238E27FC236}">
                <a16:creationId xmlns:a16="http://schemas.microsoft.com/office/drawing/2014/main" id="{141AE15C-02CE-6FC8-85AB-8E1B549D6BD3}"/>
              </a:ext>
            </a:extLst>
          </p:cNvPr>
          <p:cNvSpPr txBox="1"/>
          <p:nvPr/>
        </p:nvSpPr>
        <p:spPr>
          <a:xfrm>
            <a:off x="1977188" y="1177397"/>
            <a:ext cx="153138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NL" sz="1800" b="0" i="0" u="none" strike="noStrike" kern="1200" cap="none" spc="0" normalizeH="0" baseline="0" noProof="0">
                <a:ln>
                  <a:noFill/>
                </a:ln>
                <a:solidFill>
                  <a:srgbClr val="C00000"/>
                </a:solidFill>
                <a:effectLst/>
                <a:uLnTx/>
                <a:uFillTx/>
                <a:latin typeface="Calibri" panose="020F0502020204030204"/>
                <a:ea typeface="+mn-ea"/>
                <a:cs typeface="+mn-cs"/>
              </a:rPr>
              <a:t>Retrieval</a:t>
            </a:r>
          </a:p>
        </p:txBody>
      </p:sp>
      <p:sp>
        <p:nvSpPr>
          <p:cNvPr id="3" name="Right Arrow 2">
            <a:extLst>
              <a:ext uri="{FF2B5EF4-FFF2-40B4-BE49-F238E27FC236}">
                <a16:creationId xmlns:a16="http://schemas.microsoft.com/office/drawing/2014/main" id="{D34304C3-69C9-2723-7BDF-9A80D061E053}"/>
              </a:ext>
            </a:extLst>
          </p:cNvPr>
          <p:cNvSpPr/>
          <p:nvPr/>
        </p:nvSpPr>
        <p:spPr>
          <a:xfrm>
            <a:off x="1119842" y="4405576"/>
            <a:ext cx="5611158" cy="68381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err="1">
                <a:ln>
                  <a:noFill/>
                </a:ln>
                <a:solidFill>
                  <a:prstClr val="white"/>
                </a:solidFill>
                <a:effectLst/>
                <a:uLnTx/>
                <a:uFillTx/>
                <a:latin typeface="Calibri" panose="020F0502020204030204"/>
                <a:ea typeface="+mn-ea"/>
                <a:cs typeface="+mn-cs"/>
              </a:rPr>
              <a:t>Potential</a:t>
            </a:r>
            <a:r>
              <a:rPr kumimoji="0" lang="nl-NL" sz="1800" b="0" i="0" u="none" strike="noStrike" kern="1200" cap="none" spc="0" normalizeH="0" baseline="0" noProof="0" dirty="0">
                <a:ln>
                  <a:noFill/>
                </a:ln>
                <a:solidFill>
                  <a:prstClr val="white"/>
                </a:solidFill>
                <a:effectLst/>
                <a:uLnTx/>
                <a:uFillTx/>
                <a:latin typeface="Calibri" panose="020F0502020204030204"/>
                <a:ea typeface="+mn-ea"/>
                <a:cs typeface="+mn-cs"/>
              </a:rPr>
              <a:t> </a:t>
            </a:r>
            <a:r>
              <a:rPr kumimoji="0" lang="nl-NL" sz="1800" b="0" i="0" u="none" strike="noStrike" kern="1200" cap="none" spc="0" normalizeH="0" baseline="0" noProof="0" dirty="0" err="1">
                <a:ln>
                  <a:noFill/>
                </a:ln>
                <a:solidFill>
                  <a:prstClr val="white"/>
                </a:solidFill>
                <a:effectLst/>
                <a:uLnTx/>
                <a:uFillTx/>
                <a:latin typeface="Calibri" panose="020F0502020204030204"/>
                <a:ea typeface="+mn-ea"/>
                <a:cs typeface="+mn-cs"/>
              </a:rPr>
              <a:t>for</a:t>
            </a:r>
            <a:r>
              <a:rPr kumimoji="0" lang="nl-NL" sz="1800" b="0" i="0" u="none" strike="noStrike" kern="1200" cap="none" spc="0" normalizeH="0" baseline="0" noProof="0" dirty="0">
                <a:ln>
                  <a:noFill/>
                </a:ln>
                <a:solidFill>
                  <a:prstClr val="white"/>
                </a:solidFill>
                <a:effectLst/>
                <a:uLnTx/>
                <a:uFillTx/>
                <a:latin typeface="Calibri" panose="020F0502020204030204"/>
                <a:ea typeface="+mn-ea"/>
                <a:cs typeface="+mn-cs"/>
              </a:rPr>
              <a:t> </a:t>
            </a:r>
            <a:r>
              <a:rPr kumimoji="0" lang="nl-NL" sz="1800" b="0" i="0" u="none" strike="noStrike" kern="1200" cap="none" spc="0" normalizeH="0" baseline="0" noProof="0" dirty="0" err="1">
                <a:ln>
                  <a:noFill/>
                </a:ln>
                <a:solidFill>
                  <a:prstClr val="white"/>
                </a:solidFill>
                <a:effectLst/>
                <a:uLnTx/>
                <a:uFillTx/>
                <a:latin typeface="Calibri" panose="020F0502020204030204"/>
                <a:ea typeface="+mn-ea"/>
                <a:cs typeface="+mn-cs"/>
              </a:rPr>
              <a:t>Weight</a:t>
            </a:r>
            <a:r>
              <a:rPr kumimoji="0" lang="nl-NL" sz="1800" b="0" i="0" u="none" strike="noStrike" kern="1200" cap="none" spc="0" normalizeH="0" baseline="0" noProof="0" dirty="0">
                <a:ln>
                  <a:noFill/>
                </a:ln>
                <a:solidFill>
                  <a:prstClr val="white"/>
                </a:solidFill>
                <a:effectLst/>
                <a:uLnTx/>
                <a:uFillTx/>
                <a:latin typeface="Calibri" panose="020F0502020204030204"/>
                <a:ea typeface="+mn-ea"/>
                <a:cs typeface="+mn-cs"/>
              </a:rPr>
              <a:t> of </a:t>
            </a:r>
            <a:r>
              <a:rPr kumimoji="0" lang="nl-NL" sz="1800" b="0" i="0" u="none" strike="noStrike" kern="1200" cap="none" spc="0" normalizeH="0" baseline="0" noProof="0" dirty="0" err="1">
                <a:ln>
                  <a:noFill/>
                </a:ln>
                <a:solidFill>
                  <a:prstClr val="white"/>
                </a:solidFill>
                <a:effectLst/>
                <a:uLnTx/>
                <a:uFillTx/>
                <a:latin typeface="Calibri" panose="020F0502020204030204"/>
                <a:ea typeface="+mn-ea"/>
                <a:cs typeface="+mn-cs"/>
              </a:rPr>
              <a:t>Evidence</a:t>
            </a:r>
            <a:r>
              <a:rPr kumimoji="0" lang="nl-NL" sz="1800" b="0" i="0" u="none" strike="noStrike" kern="1200" cap="none" spc="0" normalizeH="0" baseline="0" noProof="0" dirty="0">
                <a:ln>
                  <a:noFill/>
                </a:ln>
                <a:solidFill>
                  <a:prstClr val="white"/>
                </a:solidFill>
                <a:effectLst/>
                <a:uLnTx/>
                <a:uFillTx/>
                <a:latin typeface="Calibri" panose="020F0502020204030204"/>
                <a:ea typeface="+mn-ea"/>
                <a:cs typeface="+mn-cs"/>
              </a:rPr>
              <a:t> </a:t>
            </a:r>
            <a:r>
              <a:rPr kumimoji="0" lang="nl-NL" sz="1800" b="0" i="0" u="none" strike="noStrike" kern="1200" cap="none" spc="0" normalizeH="0" baseline="0" noProof="0" dirty="0" err="1">
                <a:ln>
                  <a:noFill/>
                </a:ln>
                <a:solidFill>
                  <a:prstClr val="white"/>
                </a:solidFill>
                <a:effectLst/>
                <a:uLnTx/>
                <a:uFillTx/>
                <a:latin typeface="Calibri" panose="020F0502020204030204"/>
                <a:ea typeface="+mn-ea"/>
                <a:cs typeface="+mn-cs"/>
              </a:rPr>
              <a:t>grading</a:t>
            </a:r>
            <a:endParaRPr kumimoji="0" lang="nl-NL"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7" name="Footer Placeholder 16">
            <a:extLst>
              <a:ext uri="{FF2B5EF4-FFF2-40B4-BE49-F238E27FC236}">
                <a16:creationId xmlns:a16="http://schemas.microsoft.com/office/drawing/2014/main" id="{CD4476C1-D294-0738-B1F1-E2777B217852}"/>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OpenTox Virtual - 2024</a:t>
            </a:r>
            <a:endParaRPr kumimoji="0" lang="en-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8" name="Slide Number Placeholder 17">
            <a:extLst>
              <a:ext uri="{FF2B5EF4-FFF2-40B4-BE49-F238E27FC236}">
                <a16:creationId xmlns:a16="http://schemas.microsoft.com/office/drawing/2014/main" id="{60002C20-5138-7540-9AEF-523A5D16398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68F8DE-E396-CE41-AD1F-DA0F4CEF678F}" type="slidenum">
              <a:rPr kumimoji="0" lang="en-N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20" name="TextBox 19">
            <a:extLst>
              <a:ext uri="{FF2B5EF4-FFF2-40B4-BE49-F238E27FC236}">
                <a16:creationId xmlns:a16="http://schemas.microsoft.com/office/drawing/2014/main" id="{428D0AE1-1D09-6359-67EF-17695EFBD79E}"/>
              </a:ext>
            </a:extLst>
          </p:cNvPr>
          <p:cNvSpPr txBox="1"/>
          <p:nvPr/>
        </p:nvSpPr>
        <p:spPr>
          <a:xfrm>
            <a:off x="545432" y="5474702"/>
            <a:ext cx="991265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WoE</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potential</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Which</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part of </a:t>
            </a: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the</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information was most important </a:t>
            </a: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for</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the</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generation</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of </a:t>
            </a: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the</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answer</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spTree>
    <p:extLst>
      <p:ext uri="{BB962C8B-B14F-4D97-AF65-F5344CB8AC3E}">
        <p14:creationId xmlns:p14="http://schemas.microsoft.com/office/powerpoint/2010/main" val="152594966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descr="A screenshot of a phone&#10;&#10;Description automatically generated">
            <a:extLst>
              <a:ext uri="{FF2B5EF4-FFF2-40B4-BE49-F238E27FC236}">
                <a16:creationId xmlns:a16="http://schemas.microsoft.com/office/drawing/2014/main" id="{D64549A5-EAF0-40A0-D714-B4E18B048AC8}"/>
              </a:ext>
            </a:extLst>
          </p:cNvPr>
          <p:cNvPicPr>
            <a:picLocks noChangeAspect="1"/>
          </p:cNvPicPr>
          <p:nvPr/>
        </p:nvPicPr>
        <p:blipFill rotWithShape="1">
          <a:blip r:embed="rId3"/>
          <a:srcRect l="1" r="310" b="47392"/>
          <a:stretch/>
        </p:blipFill>
        <p:spPr>
          <a:xfrm>
            <a:off x="478465" y="4738573"/>
            <a:ext cx="6533011" cy="1504717"/>
          </a:xfrm>
          <a:prstGeom prst="rect">
            <a:avLst/>
          </a:prstGeom>
        </p:spPr>
      </p:pic>
      <p:pic>
        <p:nvPicPr>
          <p:cNvPr id="24" name="Picture 23" descr="A close up of a text&#10;&#10;Description automatically generated">
            <a:extLst>
              <a:ext uri="{FF2B5EF4-FFF2-40B4-BE49-F238E27FC236}">
                <a16:creationId xmlns:a16="http://schemas.microsoft.com/office/drawing/2014/main" id="{DD855249-8876-3CB6-5857-3606D3C5F049}"/>
              </a:ext>
            </a:extLst>
          </p:cNvPr>
          <p:cNvPicPr>
            <a:picLocks noChangeAspect="1"/>
          </p:cNvPicPr>
          <p:nvPr/>
        </p:nvPicPr>
        <p:blipFill>
          <a:blip r:embed="rId4"/>
          <a:stretch>
            <a:fillRect/>
          </a:stretch>
        </p:blipFill>
        <p:spPr>
          <a:xfrm>
            <a:off x="478465" y="1698763"/>
            <a:ext cx="7462457" cy="2734629"/>
          </a:xfrm>
          <a:prstGeom prst="rect">
            <a:avLst/>
          </a:prstGeom>
        </p:spPr>
      </p:pic>
      <p:pic>
        <p:nvPicPr>
          <p:cNvPr id="28" name="Picture 27">
            <a:extLst>
              <a:ext uri="{FF2B5EF4-FFF2-40B4-BE49-F238E27FC236}">
                <a16:creationId xmlns:a16="http://schemas.microsoft.com/office/drawing/2014/main" id="{3430DF7C-3FD5-6834-7672-20FB5D6AFC41}"/>
              </a:ext>
            </a:extLst>
          </p:cNvPr>
          <p:cNvPicPr>
            <a:picLocks noChangeAspect="1"/>
          </p:cNvPicPr>
          <p:nvPr/>
        </p:nvPicPr>
        <p:blipFill>
          <a:blip r:embed="rId5"/>
          <a:stretch>
            <a:fillRect/>
          </a:stretch>
        </p:blipFill>
        <p:spPr>
          <a:xfrm>
            <a:off x="478465" y="1157068"/>
            <a:ext cx="7108883" cy="403131"/>
          </a:xfrm>
          <a:prstGeom prst="rect">
            <a:avLst/>
          </a:prstGeom>
        </p:spPr>
      </p:pic>
      <p:sp>
        <p:nvSpPr>
          <p:cNvPr id="2" name="Title 1">
            <a:extLst>
              <a:ext uri="{FF2B5EF4-FFF2-40B4-BE49-F238E27FC236}">
                <a16:creationId xmlns:a16="http://schemas.microsoft.com/office/drawing/2014/main" id="{0C2FDE32-7A21-86E5-F4FF-05CBA5BA82F6}"/>
              </a:ext>
            </a:extLst>
          </p:cNvPr>
          <p:cNvSpPr>
            <a:spLocks noGrp="1"/>
          </p:cNvSpPr>
          <p:nvPr>
            <p:ph type="title"/>
          </p:nvPr>
        </p:nvSpPr>
        <p:spPr>
          <a:xfrm>
            <a:off x="133139" y="-194016"/>
            <a:ext cx="10515600" cy="1325563"/>
          </a:xfrm>
        </p:spPr>
        <p:txBody>
          <a:bodyPr>
            <a:normAutofit/>
          </a:bodyPr>
          <a:lstStyle/>
          <a:p>
            <a:r>
              <a:rPr lang="en-NL" sz="3200" b="1" dirty="0"/>
              <a:t>Evaluating retrieval performance with experts</a:t>
            </a:r>
          </a:p>
        </p:txBody>
      </p:sp>
      <p:sp>
        <p:nvSpPr>
          <p:cNvPr id="6" name="Rectangle 5">
            <a:extLst>
              <a:ext uri="{FF2B5EF4-FFF2-40B4-BE49-F238E27FC236}">
                <a16:creationId xmlns:a16="http://schemas.microsoft.com/office/drawing/2014/main" id="{38DFC130-F2BE-DC6B-8ADB-68AFE16DFBF8}"/>
              </a:ext>
            </a:extLst>
          </p:cNvPr>
          <p:cNvSpPr/>
          <p:nvPr/>
        </p:nvSpPr>
        <p:spPr>
          <a:xfrm>
            <a:off x="347454" y="1135851"/>
            <a:ext cx="7766332" cy="358272"/>
          </a:xfrm>
          <a:prstGeom prst="rect">
            <a:avLst/>
          </a:prstGeom>
          <a:no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24245675-0F42-4534-0B35-98111722C297}"/>
              </a:ext>
            </a:extLst>
          </p:cNvPr>
          <p:cNvSpPr txBox="1"/>
          <p:nvPr/>
        </p:nvSpPr>
        <p:spPr>
          <a:xfrm>
            <a:off x="8221034" y="1111709"/>
            <a:ext cx="308730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NL" sz="1800" b="0" i="0" u="none" strike="noStrike" kern="1200" cap="none" spc="0" normalizeH="0" baseline="0" noProof="0">
                <a:ln>
                  <a:noFill/>
                </a:ln>
                <a:solidFill>
                  <a:srgbClr val="002060"/>
                </a:solidFill>
                <a:effectLst/>
                <a:uLnTx/>
                <a:uFillTx/>
                <a:latin typeface="Calibri" panose="020F0502020204030204"/>
                <a:ea typeface="+mn-ea"/>
                <a:cs typeface="+mn-cs"/>
              </a:rPr>
              <a:t>Question from researcher</a:t>
            </a:r>
          </a:p>
        </p:txBody>
      </p:sp>
      <p:sp>
        <p:nvSpPr>
          <p:cNvPr id="8" name="Rectangle 7">
            <a:extLst>
              <a:ext uri="{FF2B5EF4-FFF2-40B4-BE49-F238E27FC236}">
                <a16:creationId xmlns:a16="http://schemas.microsoft.com/office/drawing/2014/main" id="{03D8E515-338B-EFCE-394D-3CDBA88A63D6}"/>
              </a:ext>
            </a:extLst>
          </p:cNvPr>
          <p:cNvSpPr/>
          <p:nvPr/>
        </p:nvSpPr>
        <p:spPr>
          <a:xfrm>
            <a:off x="347454" y="1606569"/>
            <a:ext cx="7761492" cy="2946168"/>
          </a:xfrm>
          <a:prstGeom prst="rect">
            <a:avLst/>
          </a:prstGeom>
          <a:no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D3447661-735A-F997-BD16-CFC2EC8D19FB}"/>
              </a:ext>
            </a:extLst>
          </p:cNvPr>
          <p:cNvSpPr txBox="1"/>
          <p:nvPr/>
        </p:nvSpPr>
        <p:spPr>
          <a:xfrm>
            <a:off x="8221034" y="2840947"/>
            <a:ext cx="289961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NL" sz="1800" b="0" i="0" u="none" strike="noStrike" kern="1200" cap="none" spc="0" normalizeH="0" baseline="0" noProof="0">
                <a:ln>
                  <a:noFill/>
                </a:ln>
                <a:solidFill>
                  <a:srgbClr val="00B0F0"/>
                </a:solidFill>
                <a:effectLst/>
                <a:uLnTx/>
                <a:uFillTx/>
                <a:latin typeface="Calibri" panose="020F0502020204030204"/>
                <a:ea typeface="+mn-ea"/>
                <a:cs typeface="+mn-cs"/>
              </a:rPr>
              <a:t>Retrieved text</a:t>
            </a:r>
          </a:p>
        </p:txBody>
      </p:sp>
      <p:sp>
        <p:nvSpPr>
          <p:cNvPr id="10" name="TextBox 9">
            <a:extLst>
              <a:ext uri="{FF2B5EF4-FFF2-40B4-BE49-F238E27FC236}">
                <a16:creationId xmlns:a16="http://schemas.microsoft.com/office/drawing/2014/main" id="{2DC445F0-2B5D-AAF6-28B8-2A1B2440B425}"/>
              </a:ext>
            </a:extLst>
          </p:cNvPr>
          <p:cNvSpPr txBox="1"/>
          <p:nvPr/>
        </p:nvSpPr>
        <p:spPr>
          <a:xfrm>
            <a:off x="8221034" y="5306266"/>
            <a:ext cx="265697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NL" sz="1800" b="0" i="0" u="none" strike="noStrike" kern="1200" cap="none" spc="0" normalizeH="0" baseline="0" noProof="0">
                <a:ln>
                  <a:noFill/>
                </a:ln>
                <a:solidFill>
                  <a:srgbClr val="0070C0"/>
                </a:solidFill>
                <a:effectLst/>
                <a:uLnTx/>
                <a:uFillTx/>
                <a:latin typeface="Calibri" panose="020F0502020204030204"/>
                <a:ea typeface="+mn-ea"/>
                <a:cs typeface="+mn-cs"/>
              </a:rPr>
              <a:t>Relevance judgment</a:t>
            </a:r>
          </a:p>
        </p:txBody>
      </p:sp>
      <p:sp>
        <p:nvSpPr>
          <p:cNvPr id="11" name="Rectangle 10">
            <a:extLst>
              <a:ext uri="{FF2B5EF4-FFF2-40B4-BE49-F238E27FC236}">
                <a16:creationId xmlns:a16="http://schemas.microsoft.com/office/drawing/2014/main" id="{DFE8229E-26B3-294D-CB8C-F4CBD1479D5D}"/>
              </a:ext>
            </a:extLst>
          </p:cNvPr>
          <p:cNvSpPr/>
          <p:nvPr/>
        </p:nvSpPr>
        <p:spPr>
          <a:xfrm>
            <a:off x="336546" y="4738573"/>
            <a:ext cx="7772400" cy="1559234"/>
          </a:xfrm>
          <a:prstGeom prst="rect">
            <a:avLst/>
          </a:prstGeom>
          <a:no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p14="http://schemas.microsoft.com/office/powerpoint/2010/main">
        <mc:Choice Requires="p14">
          <p:contentPart p14:bwMode="auto" r:id="rId6">
            <p14:nvContentPartPr>
              <p14:cNvPr id="31" name="Ink 30">
                <a:extLst>
                  <a:ext uri="{FF2B5EF4-FFF2-40B4-BE49-F238E27FC236}">
                    <a16:creationId xmlns:a16="http://schemas.microsoft.com/office/drawing/2014/main" id="{98C2D24F-0297-FE06-AA18-1E63305FDBF0}"/>
                  </a:ext>
                </a:extLst>
              </p14:cNvPr>
              <p14:cNvContentPartPr/>
              <p14:nvPr/>
            </p14:nvContentPartPr>
            <p14:xfrm>
              <a:off x="6616867" y="1936851"/>
              <a:ext cx="1189440" cy="9360"/>
            </p14:xfrm>
          </p:contentPart>
        </mc:Choice>
        <mc:Fallback xmlns="">
          <p:pic>
            <p:nvPicPr>
              <p:cNvPr id="31" name="Ink 30">
                <a:extLst>
                  <a:ext uri="{FF2B5EF4-FFF2-40B4-BE49-F238E27FC236}">
                    <a16:creationId xmlns:a16="http://schemas.microsoft.com/office/drawing/2014/main" id="{98C2D24F-0297-FE06-AA18-1E63305FDBF0}"/>
                  </a:ext>
                </a:extLst>
              </p:cNvPr>
              <p:cNvPicPr/>
              <p:nvPr/>
            </p:nvPicPr>
            <p:blipFill>
              <a:blip r:embed="rId7"/>
              <a:stretch>
                <a:fillRect/>
              </a:stretch>
            </p:blipFill>
            <p:spPr>
              <a:xfrm>
                <a:off x="6562867" y="1828851"/>
                <a:ext cx="1297080" cy="225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32" name="Ink 31">
                <a:extLst>
                  <a:ext uri="{FF2B5EF4-FFF2-40B4-BE49-F238E27FC236}">
                    <a16:creationId xmlns:a16="http://schemas.microsoft.com/office/drawing/2014/main" id="{16A4C7C3-30D0-1E83-C10C-315E2BEC3CC1}"/>
                  </a:ext>
                </a:extLst>
              </p14:cNvPr>
              <p14:cNvContentPartPr/>
              <p14:nvPr/>
            </p14:nvContentPartPr>
            <p14:xfrm>
              <a:off x="2223830" y="2894091"/>
              <a:ext cx="1292400" cy="11160"/>
            </p14:xfrm>
          </p:contentPart>
        </mc:Choice>
        <mc:Fallback xmlns="">
          <p:pic>
            <p:nvPicPr>
              <p:cNvPr id="32" name="Ink 31">
                <a:extLst>
                  <a:ext uri="{FF2B5EF4-FFF2-40B4-BE49-F238E27FC236}">
                    <a16:creationId xmlns:a16="http://schemas.microsoft.com/office/drawing/2014/main" id="{16A4C7C3-30D0-1E83-C10C-315E2BEC3CC1}"/>
                  </a:ext>
                </a:extLst>
              </p:cNvPr>
              <p:cNvPicPr/>
              <p:nvPr/>
            </p:nvPicPr>
            <p:blipFill>
              <a:blip r:embed="rId9"/>
              <a:stretch>
                <a:fillRect/>
              </a:stretch>
            </p:blipFill>
            <p:spPr>
              <a:xfrm>
                <a:off x="2169815" y="2786091"/>
                <a:ext cx="1400070" cy="2268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33" name="Ink 32">
                <a:extLst>
                  <a:ext uri="{FF2B5EF4-FFF2-40B4-BE49-F238E27FC236}">
                    <a16:creationId xmlns:a16="http://schemas.microsoft.com/office/drawing/2014/main" id="{86E50306-84FE-F5E0-7FA0-89AF2EE76971}"/>
                  </a:ext>
                </a:extLst>
              </p14:cNvPr>
              <p14:cNvContentPartPr/>
              <p14:nvPr/>
            </p14:nvContentPartPr>
            <p14:xfrm>
              <a:off x="6558706" y="3230691"/>
              <a:ext cx="1098360" cy="10080"/>
            </p14:xfrm>
          </p:contentPart>
        </mc:Choice>
        <mc:Fallback xmlns="">
          <p:pic>
            <p:nvPicPr>
              <p:cNvPr id="33" name="Ink 32">
                <a:extLst>
                  <a:ext uri="{FF2B5EF4-FFF2-40B4-BE49-F238E27FC236}">
                    <a16:creationId xmlns:a16="http://schemas.microsoft.com/office/drawing/2014/main" id="{86E50306-84FE-F5E0-7FA0-89AF2EE76971}"/>
                  </a:ext>
                </a:extLst>
              </p:cNvPr>
              <p:cNvPicPr/>
              <p:nvPr/>
            </p:nvPicPr>
            <p:blipFill>
              <a:blip r:embed="rId11"/>
              <a:stretch>
                <a:fillRect/>
              </a:stretch>
            </p:blipFill>
            <p:spPr>
              <a:xfrm>
                <a:off x="6504724" y="3122691"/>
                <a:ext cx="1205965"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4" name="Ink 33">
                <a:extLst>
                  <a:ext uri="{FF2B5EF4-FFF2-40B4-BE49-F238E27FC236}">
                    <a16:creationId xmlns:a16="http://schemas.microsoft.com/office/drawing/2014/main" id="{AB46EF37-2009-A355-027C-9F408C335F7D}"/>
                  </a:ext>
                </a:extLst>
              </p14:cNvPr>
              <p14:cNvContentPartPr/>
              <p14:nvPr/>
            </p14:nvContentPartPr>
            <p14:xfrm>
              <a:off x="571546" y="3570531"/>
              <a:ext cx="929880" cy="27360"/>
            </p14:xfrm>
          </p:contentPart>
        </mc:Choice>
        <mc:Fallback xmlns="">
          <p:pic>
            <p:nvPicPr>
              <p:cNvPr id="34" name="Ink 33">
                <a:extLst>
                  <a:ext uri="{FF2B5EF4-FFF2-40B4-BE49-F238E27FC236}">
                    <a16:creationId xmlns:a16="http://schemas.microsoft.com/office/drawing/2014/main" id="{AB46EF37-2009-A355-027C-9F408C335F7D}"/>
                  </a:ext>
                </a:extLst>
              </p:cNvPr>
              <p:cNvPicPr/>
              <p:nvPr/>
            </p:nvPicPr>
            <p:blipFill>
              <a:blip r:embed="rId13"/>
              <a:stretch>
                <a:fillRect/>
              </a:stretch>
            </p:blipFill>
            <p:spPr>
              <a:xfrm>
                <a:off x="517525" y="3462531"/>
                <a:ext cx="1037562" cy="243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5" name="Ink 34">
                <a:extLst>
                  <a:ext uri="{FF2B5EF4-FFF2-40B4-BE49-F238E27FC236}">
                    <a16:creationId xmlns:a16="http://schemas.microsoft.com/office/drawing/2014/main" id="{C968B05B-6F44-C678-720E-559CE772141F}"/>
                  </a:ext>
                </a:extLst>
              </p14:cNvPr>
              <p14:cNvContentPartPr/>
              <p14:nvPr/>
            </p14:nvContentPartPr>
            <p14:xfrm>
              <a:off x="3360826" y="3558291"/>
              <a:ext cx="1197720" cy="8280"/>
            </p14:xfrm>
          </p:contentPart>
        </mc:Choice>
        <mc:Fallback xmlns="">
          <p:pic>
            <p:nvPicPr>
              <p:cNvPr id="35" name="Ink 34">
                <a:extLst>
                  <a:ext uri="{FF2B5EF4-FFF2-40B4-BE49-F238E27FC236}">
                    <a16:creationId xmlns:a16="http://schemas.microsoft.com/office/drawing/2014/main" id="{C968B05B-6F44-C678-720E-559CE772141F}"/>
                  </a:ext>
                </a:extLst>
              </p:cNvPr>
              <p:cNvPicPr/>
              <p:nvPr/>
            </p:nvPicPr>
            <p:blipFill>
              <a:blip r:embed="rId15"/>
              <a:stretch>
                <a:fillRect/>
              </a:stretch>
            </p:blipFill>
            <p:spPr>
              <a:xfrm>
                <a:off x="3306810" y="3450291"/>
                <a:ext cx="1305392" cy="2239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36" name="Ink 35">
                <a:extLst>
                  <a:ext uri="{FF2B5EF4-FFF2-40B4-BE49-F238E27FC236}">
                    <a16:creationId xmlns:a16="http://schemas.microsoft.com/office/drawing/2014/main" id="{54CE1BCF-F477-3EC0-5608-7DEC68B280D0}"/>
                  </a:ext>
                </a:extLst>
              </p14:cNvPr>
              <p14:cNvContentPartPr/>
              <p14:nvPr/>
            </p14:nvContentPartPr>
            <p14:xfrm>
              <a:off x="6046066" y="3873651"/>
              <a:ext cx="1477800" cy="14400"/>
            </p14:xfrm>
          </p:contentPart>
        </mc:Choice>
        <mc:Fallback xmlns="">
          <p:pic>
            <p:nvPicPr>
              <p:cNvPr id="36" name="Ink 35">
                <a:extLst>
                  <a:ext uri="{FF2B5EF4-FFF2-40B4-BE49-F238E27FC236}">
                    <a16:creationId xmlns:a16="http://schemas.microsoft.com/office/drawing/2014/main" id="{54CE1BCF-F477-3EC0-5608-7DEC68B280D0}"/>
                  </a:ext>
                </a:extLst>
              </p:cNvPr>
              <p:cNvPicPr/>
              <p:nvPr/>
            </p:nvPicPr>
            <p:blipFill>
              <a:blip r:embed="rId17"/>
              <a:stretch>
                <a:fillRect/>
              </a:stretch>
            </p:blipFill>
            <p:spPr>
              <a:xfrm>
                <a:off x="5992066" y="3765651"/>
                <a:ext cx="1585440" cy="2300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7" name="Ink 36">
                <a:extLst>
                  <a:ext uri="{FF2B5EF4-FFF2-40B4-BE49-F238E27FC236}">
                    <a16:creationId xmlns:a16="http://schemas.microsoft.com/office/drawing/2014/main" id="{484F11CF-5427-D233-7959-19FA0E9ED830}"/>
                  </a:ext>
                </a:extLst>
              </p14:cNvPr>
              <p14:cNvContentPartPr/>
              <p14:nvPr/>
            </p14:nvContentPartPr>
            <p14:xfrm>
              <a:off x="569386" y="4206651"/>
              <a:ext cx="1648800" cy="19800"/>
            </p14:xfrm>
          </p:contentPart>
        </mc:Choice>
        <mc:Fallback xmlns="">
          <p:pic>
            <p:nvPicPr>
              <p:cNvPr id="37" name="Ink 36">
                <a:extLst>
                  <a:ext uri="{FF2B5EF4-FFF2-40B4-BE49-F238E27FC236}">
                    <a16:creationId xmlns:a16="http://schemas.microsoft.com/office/drawing/2014/main" id="{484F11CF-5427-D233-7959-19FA0E9ED830}"/>
                  </a:ext>
                </a:extLst>
              </p:cNvPr>
              <p:cNvPicPr/>
              <p:nvPr/>
            </p:nvPicPr>
            <p:blipFill>
              <a:blip r:embed="rId19"/>
              <a:stretch>
                <a:fillRect/>
              </a:stretch>
            </p:blipFill>
            <p:spPr>
              <a:xfrm>
                <a:off x="515386" y="4098651"/>
                <a:ext cx="1756440" cy="235440"/>
              </a:xfrm>
              <a:prstGeom prst="rect">
                <a:avLst/>
              </a:prstGeom>
            </p:spPr>
          </p:pic>
        </mc:Fallback>
      </mc:AlternateContent>
      <p:pic>
        <p:nvPicPr>
          <p:cNvPr id="3" name="Picture 2">
            <a:extLst>
              <a:ext uri="{FF2B5EF4-FFF2-40B4-BE49-F238E27FC236}">
                <a16:creationId xmlns:a16="http://schemas.microsoft.com/office/drawing/2014/main" id="{59E01170-EDBA-EDBB-99D6-1AFE58ED31F9}"/>
              </a:ext>
            </a:extLst>
          </p:cNvPr>
          <p:cNvPicPr>
            <a:picLocks noChangeAspect="1"/>
          </p:cNvPicPr>
          <p:nvPr/>
        </p:nvPicPr>
        <p:blipFill>
          <a:blip r:embed="rId20"/>
          <a:stretch>
            <a:fillRect/>
          </a:stretch>
        </p:blipFill>
        <p:spPr>
          <a:xfrm>
            <a:off x="10466594" y="6108700"/>
            <a:ext cx="1612900" cy="635000"/>
          </a:xfrm>
          <a:prstGeom prst="rect">
            <a:avLst/>
          </a:prstGeom>
        </p:spPr>
      </p:pic>
      <p:sp>
        <p:nvSpPr>
          <p:cNvPr id="5" name="TextBox 4">
            <a:extLst>
              <a:ext uri="{FF2B5EF4-FFF2-40B4-BE49-F238E27FC236}">
                <a16:creationId xmlns:a16="http://schemas.microsoft.com/office/drawing/2014/main" id="{58CD75E5-B37C-F9B7-ECDD-F2E039D991AD}"/>
              </a:ext>
            </a:extLst>
          </p:cNvPr>
          <p:cNvSpPr txBox="1"/>
          <p:nvPr/>
        </p:nvSpPr>
        <p:spPr>
          <a:xfrm>
            <a:off x="10367335" y="5784391"/>
            <a:ext cx="612140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a:ln>
                  <a:noFill/>
                </a:ln>
                <a:solidFill>
                  <a:prstClr val="black"/>
                </a:solidFill>
                <a:effectLst/>
                <a:uLnTx/>
                <a:uFillTx/>
                <a:latin typeface="Calibri" panose="020F0502020204030204"/>
                <a:ea typeface="+mn-ea"/>
                <a:cs typeface="+mn-cs"/>
                <a:hlinkClick r:id="rId21"/>
              </a:rPr>
              <a:t>https://prodi.gy/</a:t>
            </a:r>
            <a:r>
              <a:rPr kumimoji="0" lang="nl-NL" sz="1800" b="0" i="0" u="none" strike="noStrike" kern="1200" cap="none" spc="0" normalizeH="0" baseline="0" noProof="0">
                <a:ln>
                  <a:noFill/>
                </a:ln>
                <a:solidFill>
                  <a:prstClr val="black"/>
                </a:solidFill>
                <a:effectLst/>
                <a:uLnTx/>
                <a:uFillTx/>
                <a:latin typeface="Calibri" panose="020F0502020204030204"/>
                <a:ea typeface="+mn-ea"/>
                <a:cs typeface="+mn-cs"/>
              </a:rPr>
              <a:t> </a:t>
            </a:r>
          </a:p>
        </p:txBody>
      </p:sp>
      <p:sp>
        <p:nvSpPr>
          <p:cNvPr id="12" name="Footer Placeholder 11">
            <a:extLst>
              <a:ext uri="{FF2B5EF4-FFF2-40B4-BE49-F238E27FC236}">
                <a16:creationId xmlns:a16="http://schemas.microsoft.com/office/drawing/2014/main" id="{FAF78458-23F8-4A80-49B9-EA4B7CF36F12}"/>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OpenTox Virtual - 2024</a:t>
            </a:r>
            <a:endParaRPr kumimoji="0" lang="en-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1321181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FAB645-3DB7-944F-4AF2-BBBFAC8E8136}"/>
              </a:ext>
            </a:extLst>
          </p:cNvPr>
          <p:cNvSpPr>
            <a:spLocks noGrp="1"/>
          </p:cNvSpPr>
          <p:nvPr>
            <p:ph type="title"/>
          </p:nvPr>
        </p:nvSpPr>
        <p:spPr>
          <a:xfrm>
            <a:off x="196850" y="-1140768"/>
            <a:ext cx="11753851" cy="2852737"/>
          </a:xfrm>
        </p:spPr>
        <p:txBody>
          <a:bodyPr>
            <a:normAutofit/>
          </a:bodyPr>
          <a:lstStyle/>
          <a:p>
            <a:r>
              <a:rPr lang="en-NL" sz="3200" b="1" dirty="0"/>
              <a:t>Case 3; Building a graph database of toxicological facts with LLMs</a:t>
            </a:r>
            <a:br>
              <a:rPr lang="en-NL" sz="3200" b="1" dirty="0"/>
            </a:br>
            <a:br>
              <a:rPr lang="en-NL" sz="3200" b="1" dirty="0"/>
            </a:br>
            <a:endParaRPr lang="en-NL" sz="3200" b="1" dirty="0"/>
          </a:p>
        </p:txBody>
      </p:sp>
      <p:sp>
        <p:nvSpPr>
          <p:cNvPr id="5" name="TextBox 4">
            <a:extLst>
              <a:ext uri="{FF2B5EF4-FFF2-40B4-BE49-F238E27FC236}">
                <a16:creationId xmlns:a16="http://schemas.microsoft.com/office/drawing/2014/main" id="{7F82A409-6630-337B-94C9-176B3ED2370D}"/>
              </a:ext>
            </a:extLst>
          </p:cNvPr>
          <p:cNvSpPr txBox="1"/>
          <p:nvPr/>
        </p:nvSpPr>
        <p:spPr>
          <a:xfrm>
            <a:off x="6978650" y="892188"/>
            <a:ext cx="407352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2"/>
              </a:rPr>
              <a:t>https://github.com/microsoft/graphrag</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sp>
        <p:nvSpPr>
          <p:cNvPr id="6" name="Text Placeholder 2">
            <a:extLst>
              <a:ext uri="{FF2B5EF4-FFF2-40B4-BE49-F238E27FC236}">
                <a16:creationId xmlns:a16="http://schemas.microsoft.com/office/drawing/2014/main" id="{9A57C310-68EE-1AD6-B412-C8C7E36F2A13}"/>
              </a:ext>
            </a:extLst>
          </p:cNvPr>
          <p:cNvSpPr>
            <a:spLocks noGrp="1"/>
          </p:cNvSpPr>
          <p:nvPr>
            <p:ph type="body" idx="1"/>
          </p:nvPr>
        </p:nvSpPr>
        <p:spPr>
          <a:xfrm>
            <a:off x="287337" y="832780"/>
            <a:ext cx="10515600" cy="1500187"/>
          </a:xfrm>
        </p:spPr>
        <p:txBody>
          <a:bodyPr/>
          <a:lstStyle/>
          <a:p>
            <a:r>
              <a:rPr lang="en-NL" dirty="0"/>
              <a:t>Information retrieval, using (Graph)RAG</a:t>
            </a:r>
          </a:p>
        </p:txBody>
      </p:sp>
      <p:sp>
        <p:nvSpPr>
          <p:cNvPr id="8" name="TextBox 7">
            <a:extLst>
              <a:ext uri="{FF2B5EF4-FFF2-40B4-BE49-F238E27FC236}">
                <a16:creationId xmlns:a16="http://schemas.microsoft.com/office/drawing/2014/main" id="{4540AD9C-54CA-EE24-9D2A-6F31311618EC}"/>
              </a:ext>
            </a:extLst>
          </p:cNvPr>
          <p:cNvSpPr txBox="1"/>
          <p:nvPr/>
        </p:nvSpPr>
        <p:spPr>
          <a:xfrm>
            <a:off x="6527801" y="5104339"/>
            <a:ext cx="5422900" cy="156966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black"/>
                </a:solidFill>
                <a:effectLst/>
                <a:uLnTx/>
                <a:uFillTx/>
                <a:latin typeface="Calibri" panose="020F0502020204030204"/>
                <a:ea typeface="+mn-ea"/>
                <a:cs typeface="+mn-cs"/>
              </a:rPr>
              <a:t>Toro S, Anagnostopoulos AV, Bello SM, Blumberg K, Cameron R, Carmody L, Diehl AD, Dooley DM, Duncan WD, Fey P, Gaudet P, Harris NL, </a:t>
            </a:r>
            <a:r>
              <a:rPr kumimoji="0" lang="en-GB" sz="1200" b="0" i="0" u="none" strike="noStrike" kern="1200" cap="none" spc="0" normalizeH="0" baseline="0" noProof="0" err="1">
                <a:ln>
                  <a:noFill/>
                </a:ln>
                <a:solidFill>
                  <a:prstClr val="black"/>
                </a:solidFill>
                <a:effectLst/>
                <a:uLnTx/>
                <a:uFillTx/>
                <a:latin typeface="Calibri" panose="020F0502020204030204"/>
                <a:ea typeface="+mn-ea"/>
                <a:cs typeface="+mn-cs"/>
              </a:rPr>
              <a:t>Joachimiak</a:t>
            </a:r>
            <a:r>
              <a:rPr kumimoji="0" lang="en-GB" sz="1200" b="0" i="0" u="none" strike="noStrike" kern="1200" cap="none" spc="0" normalizeH="0" baseline="0" noProof="0">
                <a:ln>
                  <a:noFill/>
                </a:ln>
                <a:solidFill>
                  <a:prstClr val="black"/>
                </a:solidFill>
                <a:effectLst/>
                <a:uLnTx/>
                <a:uFillTx/>
                <a:latin typeface="Calibri" panose="020F0502020204030204"/>
                <a:ea typeface="+mn-ea"/>
                <a:cs typeface="+mn-cs"/>
              </a:rPr>
              <a:t> MP, Kiani L, </a:t>
            </a:r>
            <a:r>
              <a:rPr kumimoji="0" lang="en-GB" sz="1200" b="0" i="0" u="none" strike="noStrike" kern="1200" cap="none" spc="0" normalizeH="0" baseline="0" noProof="0" err="1">
                <a:ln>
                  <a:noFill/>
                </a:ln>
                <a:solidFill>
                  <a:prstClr val="black"/>
                </a:solidFill>
                <a:effectLst/>
                <a:uLnTx/>
                <a:uFillTx/>
                <a:latin typeface="Calibri" panose="020F0502020204030204"/>
                <a:ea typeface="+mn-ea"/>
                <a:cs typeface="+mn-cs"/>
              </a:rPr>
              <a:t>Lubiana</a:t>
            </a:r>
            <a:r>
              <a:rPr kumimoji="0" lang="en-GB" sz="1200" b="0" i="0" u="none" strike="noStrike" kern="1200" cap="none" spc="0" normalizeH="0" baseline="0" noProof="0">
                <a:ln>
                  <a:noFill/>
                </a:ln>
                <a:solidFill>
                  <a:prstClr val="black"/>
                </a:solidFill>
                <a:effectLst/>
                <a:uLnTx/>
                <a:uFillTx/>
                <a:latin typeface="Calibri" panose="020F0502020204030204"/>
                <a:ea typeface="+mn-ea"/>
                <a:cs typeface="+mn-cs"/>
              </a:rPr>
              <a:t> T, Munoz-Torres MC, O'Neil S, </a:t>
            </a:r>
            <a:r>
              <a:rPr kumimoji="0" lang="en-GB" sz="1200" b="0" i="0" u="none" strike="noStrike" kern="1200" cap="none" spc="0" normalizeH="0" baseline="0" noProof="0" err="1">
                <a:ln>
                  <a:noFill/>
                </a:ln>
                <a:solidFill>
                  <a:prstClr val="black"/>
                </a:solidFill>
                <a:effectLst/>
                <a:uLnTx/>
                <a:uFillTx/>
                <a:latin typeface="Calibri" panose="020F0502020204030204"/>
                <a:ea typeface="+mn-ea"/>
                <a:cs typeface="+mn-cs"/>
              </a:rPr>
              <a:t>Osumi</a:t>
            </a:r>
            <a:r>
              <a:rPr kumimoji="0" lang="en-GB" sz="1200" b="0" i="0" u="none" strike="noStrike" kern="1200" cap="none" spc="0" normalizeH="0" baseline="0" noProof="0">
                <a:ln>
                  <a:noFill/>
                </a:ln>
                <a:solidFill>
                  <a:prstClr val="black"/>
                </a:solidFill>
                <a:effectLst/>
                <a:uLnTx/>
                <a:uFillTx/>
                <a:latin typeface="Calibri" panose="020F0502020204030204"/>
                <a:ea typeface="+mn-ea"/>
                <a:cs typeface="+mn-cs"/>
              </a:rPr>
              <a:t>-Sutherland D, Puig-Barbe A, Reese JT, Reiser L, Robb SM, </a:t>
            </a:r>
            <a:r>
              <a:rPr kumimoji="0" lang="en-GB" sz="1200" b="0" i="0" u="none" strike="noStrike" kern="1200" cap="none" spc="0" normalizeH="0" baseline="0" noProof="0" err="1">
                <a:ln>
                  <a:noFill/>
                </a:ln>
                <a:solidFill>
                  <a:prstClr val="black"/>
                </a:solidFill>
                <a:effectLst/>
                <a:uLnTx/>
                <a:uFillTx/>
                <a:latin typeface="Calibri" panose="020F0502020204030204"/>
                <a:ea typeface="+mn-ea"/>
                <a:cs typeface="+mn-cs"/>
              </a:rPr>
              <a:t>Ruemping</a:t>
            </a:r>
            <a:r>
              <a:rPr kumimoji="0" lang="en-GB" sz="1200" b="0" i="0" u="none" strike="noStrike" kern="1200" cap="none" spc="0" normalizeH="0" baseline="0" noProof="0">
                <a:ln>
                  <a:noFill/>
                </a:ln>
                <a:solidFill>
                  <a:prstClr val="black"/>
                </a:solidFill>
                <a:effectLst/>
                <a:uLnTx/>
                <a:uFillTx/>
                <a:latin typeface="Calibri" panose="020F0502020204030204"/>
                <a:ea typeface="+mn-ea"/>
                <a:cs typeface="+mn-cs"/>
              </a:rPr>
              <a:t> T, Seager J, Sid E, </a:t>
            </a:r>
            <a:r>
              <a:rPr kumimoji="0" lang="en-GB" sz="1200" b="0" i="0" u="none" strike="noStrike" kern="1200" cap="none" spc="0" normalizeH="0" baseline="0" noProof="0" err="1">
                <a:ln>
                  <a:noFill/>
                </a:ln>
                <a:solidFill>
                  <a:prstClr val="black"/>
                </a:solidFill>
                <a:effectLst/>
                <a:uLnTx/>
                <a:uFillTx/>
                <a:latin typeface="Calibri" panose="020F0502020204030204"/>
                <a:ea typeface="+mn-ea"/>
                <a:cs typeface="+mn-cs"/>
              </a:rPr>
              <a:t>Stefancsik</a:t>
            </a:r>
            <a:r>
              <a:rPr kumimoji="0" lang="en-GB" sz="1200" b="0" i="0" u="none" strike="noStrike" kern="1200" cap="none" spc="0" normalizeH="0" baseline="0" noProof="0">
                <a:ln>
                  <a:noFill/>
                </a:ln>
                <a:solidFill>
                  <a:prstClr val="black"/>
                </a:solidFill>
                <a:effectLst/>
                <a:uLnTx/>
                <a:uFillTx/>
                <a:latin typeface="Calibri" panose="020F0502020204030204"/>
                <a:ea typeface="+mn-ea"/>
                <a:cs typeface="+mn-cs"/>
              </a:rPr>
              <a:t> R, Weber M, Wood V, </a:t>
            </a:r>
            <a:r>
              <a:rPr kumimoji="0" lang="en-GB" sz="1200" b="0" i="0" u="none" strike="noStrike" kern="1200" cap="none" spc="0" normalizeH="0" baseline="0" noProof="0" err="1">
                <a:ln>
                  <a:noFill/>
                </a:ln>
                <a:solidFill>
                  <a:prstClr val="black"/>
                </a:solidFill>
                <a:effectLst/>
                <a:uLnTx/>
                <a:uFillTx/>
                <a:latin typeface="Calibri" panose="020F0502020204030204"/>
                <a:ea typeface="+mn-ea"/>
                <a:cs typeface="+mn-cs"/>
              </a:rPr>
              <a:t>Haendel</a:t>
            </a:r>
            <a:r>
              <a:rPr kumimoji="0" lang="en-GB" sz="1200" b="0" i="0" u="none" strike="noStrike" kern="1200" cap="none" spc="0" normalizeH="0" baseline="0" noProof="0">
                <a:ln>
                  <a:noFill/>
                </a:ln>
                <a:solidFill>
                  <a:prstClr val="black"/>
                </a:solidFill>
                <a:effectLst/>
                <a:uLnTx/>
                <a:uFillTx/>
                <a:latin typeface="Calibri" panose="020F0502020204030204"/>
                <a:ea typeface="+mn-ea"/>
                <a:cs typeface="+mn-cs"/>
              </a:rPr>
              <a:t> MA, </a:t>
            </a:r>
            <a:r>
              <a:rPr kumimoji="0" lang="en-GB" sz="1200" b="0" i="0" u="none" strike="noStrike" kern="1200" cap="none" spc="0" normalizeH="0" baseline="0" noProof="0" err="1">
                <a:ln>
                  <a:noFill/>
                </a:ln>
                <a:solidFill>
                  <a:prstClr val="black"/>
                </a:solidFill>
                <a:effectLst/>
                <a:uLnTx/>
                <a:uFillTx/>
                <a:latin typeface="Calibri" panose="020F0502020204030204"/>
                <a:ea typeface="+mn-ea"/>
                <a:cs typeface="+mn-cs"/>
              </a:rPr>
              <a:t>Mungall</a:t>
            </a:r>
            <a:r>
              <a:rPr kumimoji="0" lang="en-GB" sz="1200" b="0" i="0" u="none" strike="noStrike" kern="1200" cap="none" spc="0" normalizeH="0" baseline="0" noProof="0">
                <a:ln>
                  <a:noFill/>
                </a:ln>
                <a:solidFill>
                  <a:prstClr val="black"/>
                </a:solidFill>
                <a:effectLst/>
                <a:uLnTx/>
                <a:uFillTx/>
                <a:latin typeface="Calibri" panose="020F0502020204030204"/>
                <a:ea typeface="+mn-ea"/>
                <a:cs typeface="+mn-cs"/>
              </a:rPr>
              <a:t> CJ. Dynamic Retrieval Augmented Generation of Ontologies using Artificial Intelligence (DRAGON-AI). J Biomed Semantics. 2024 Oct 17;15(1):19. </a:t>
            </a:r>
            <a:r>
              <a:rPr kumimoji="0" lang="en-GB" sz="1200" b="0" i="0" u="none" strike="noStrike" kern="1200" cap="none" spc="0" normalizeH="0" baseline="0" noProof="0" err="1">
                <a:ln>
                  <a:noFill/>
                </a:ln>
                <a:solidFill>
                  <a:prstClr val="black"/>
                </a:solidFill>
                <a:effectLst/>
                <a:uLnTx/>
                <a:uFillTx/>
                <a:latin typeface="Calibri" panose="020F0502020204030204"/>
                <a:ea typeface="+mn-ea"/>
                <a:cs typeface="+mn-cs"/>
              </a:rPr>
              <a:t>doi</a:t>
            </a:r>
            <a:r>
              <a:rPr kumimoji="0" lang="en-GB" sz="1200" b="0" i="0" u="none" strike="noStrike" kern="1200" cap="none" spc="0" normalizeH="0" baseline="0" noProof="0">
                <a:ln>
                  <a:noFill/>
                </a:ln>
                <a:solidFill>
                  <a:prstClr val="black"/>
                </a:solidFill>
                <a:effectLst/>
                <a:uLnTx/>
                <a:uFillTx/>
                <a:latin typeface="Calibri" panose="020F0502020204030204"/>
                <a:ea typeface="+mn-ea"/>
                <a:cs typeface="+mn-cs"/>
              </a:rPr>
              <a:t>: 10.1186/s13326-024-00320-3. PMID: 39415214; PMCID: PMC11484368.</a:t>
            </a:r>
          </a:p>
        </p:txBody>
      </p:sp>
      <p:pic>
        <p:nvPicPr>
          <p:cNvPr id="7174" name="Picture 6" descr="Figure 3: LLM-generated knowledge graph built from a private dataset using GPT-4 Turbo. A knowledge graph visualization represented by a collection in 3D space projected onto a 2D image of circles of varying sizes and colors. The circles are grouped together in space by color, and within each color area the larger circles are surrounded by many smaller circles. Each circle represents an entity within the knowledge graph.">
            <a:extLst>
              <a:ext uri="{FF2B5EF4-FFF2-40B4-BE49-F238E27FC236}">
                <a16:creationId xmlns:a16="http://schemas.microsoft.com/office/drawing/2014/main" id="{359DE92B-D095-D96D-1652-8780FEA916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80889" y="1203369"/>
            <a:ext cx="3795089" cy="3864872"/>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Fig. 1">
            <a:extLst>
              <a:ext uri="{FF2B5EF4-FFF2-40B4-BE49-F238E27FC236}">
                <a16:creationId xmlns:a16="http://schemas.microsoft.com/office/drawing/2014/main" id="{B7D770C4-C1D0-6B21-2AC8-BBEC35C5B82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7337" y="2136820"/>
            <a:ext cx="6159500" cy="4435579"/>
          </a:xfrm>
          <a:prstGeom prst="rect">
            <a:avLst/>
          </a:prstGeom>
          <a:noFill/>
          <a:extLst>
            <a:ext uri="{909E8E84-426E-40DD-AFC4-6F175D3DCCD1}">
              <a14:hiddenFill xmlns:a14="http://schemas.microsoft.com/office/drawing/2010/main">
                <a:solidFill>
                  <a:srgbClr val="FFFFFF"/>
                </a:solidFill>
              </a14:hiddenFill>
            </a:ext>
          </a:extLst>
        </p:spPr>
      </p:pic>
      <p:sp>
        <p:nvSpPr>
          <p:cNvPr id="10" name="Slide Number Placeholder 9">
            <a:extLst>
              <a:ext uri="{FF2B5EF4-FFF2-40B4-BE49-F238E27FC236}">
                <a16:creationId xmlns:a16="http://schemas.microsoft.com/office/drawing/2014/main" id="{88132AD6-035A-71DB-B974-560ADE1D2B1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68F8DE-E396-CE41-AD1F-DA0F4CEF678F}" type="slidenum">
              <a:rPr kumimoji="0" lang="en-N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5265600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5" name="Google Shape;55;p13"/>
          <p:cNvPicPr preferRelativeResize="0"/>
          <p:nvPr/>
        </p:nvPicPr>
        <p:blipFill rotWithShape="1">
          <a:blip r:embed="rId3">
            <a:alphaModFix/>
          </a:blip>
          <a:srcRect b="17033"/>
          <a:stretch/>
        </p:blipFill>
        <p:spPr>
          <a:xfrm>
            <a:off x="297898" y="262340"/>
            <a:ext cx="6974436" cy="6476200"/>
          </a:xfrm>
          <a:prstGeom prst="rect">
            <a:avLst/>
          </a:prstGeom>
          <a:noFill/>
          <a:ln>
            <a:noFill/>
          </a:ln>
        </p:spPr>
      </p:pic>
      <p:sp>
        <p:nvSpPr>
          <p:cNvPr id="54" name="Google Shape;54;p13"/>
          <p:cNvSpPr txBox="1">
            <a:spLocks noGrp="1"/>
          </p:cNvSpPr>
          <p:nvPr>
            <p:ph type="title"/>
          </p:nvPr>
        </p:nvSpPr>
        <p:spPr>
          <a:xfrm>
            <a:off x="187000" y="0"/>
            <a:ext cx="12005000" cy="763600"/>
          </a:xfrm>
          <a:prstGeom prst="rect">
            <a:avLst/>
          </a:prstGeom>
        </p:spPr>
        <p:txBody>
          <a:bodyPr spcFirstLastPara="1" vert="horz" wrap="square" lIns="121900" tIns="121900" rIns="121900" bIns="121900" rtlCol="0" anchor="t" anchorCtr="0">
            <a:noAutofit/>
          </a:bodyPr>
          <a:lstStyle/>
          <a:p>
            <a:r>
              <a:rPr lang="nl" sz="3200" b="1" dirty="0"/>
              <a:t>Pipeline; document processing, fact extraction and storage</a:t>
            </a:r>
            <a:endParaRPr sz="3200" b="1" dirty="0"/>
          </a:p>
        </p:txBody>
      </p:sp>
      <p:sp>
        <p:nvSpPr>
          <p:cNvPr id="2" name="Slide Number Placeholder 1">
            <a:extLst>
              <a:ext uri="{FF2B5EF4-FFF2-40B4-BE49-F238E27FC236}">
                <a16:creationId xmlns:a16="http://schemas.microsoft.com/office/drawing/2014/main" id="{F9B287FC-CB31-A962-83F6-D1661E3FAE21}"/>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000000-1234-1234-1234-123412341234}" type="slidenum">
              <a:rPr kumimoji="0" lang="n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pic>
        <p:nvPicPr>
          <p:cNvPr id="60" name="Google Shape;60;p14"/>
          <p:cNvPicPr preferRelativeResize="0"/>
          <p:nvPr/>
        </p:nvPicPr>
        <p:blipFill>
          <a:blip r:embed="rId3">
            <a:alphaModFix/>
          </a:blip>
          <a:stretch>
            <a:fillRect/>
          </a:stretch>
        </p:blipFill>
        <p:spPr>
          <a:xfrm>
            <a:off x="3280763" y="0"/>
            <a:ext cx="6349839" cy="6451599"/>
          </a:xfrm>
          <a:prstGeom prst="rect">
            <a:avLst/>
          </a:prstGeom>
          <a:noFill/>
          <a:ln>
            <a:noFill/>
          </a:ln>
        </p:spPr>
      </p:pic>
      <p:sp>
        <p:nvSpPr>
          <p:cNvPr id="61" name="Google Shape;61;p14"/>
          <p:cNvSpPr txBox="1"/>
          <p:nvPr/>
        </p:nvSpPr>
        <p:spPr>
          <a:xfrm>
            <a:off x="9630611" y="2671600"/>
            <a:ext cx="2397600" cy="1723508"/>
          </a:xfrm>
          <a:prstGeom prst="rect">
            <a:avLst/>
          </a:prstGeom>
          <a:noFill/>
          <a:ln>
            <a:noFill/>
          </a:ln>
        </p:spPr>
        <p:txBody>
          <a:bodyPr spcFirstLastPara="1" wrap="square" lIns="121900" tIns="121900" rIns="121900" bIns="12190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 sz="2400" b="0" i="0" u="none" strike="noStrike" kern="1200" cap="none" spc="0" normalizeH="0" baseline="0" noProof="0">
                <a:ln>
                  <a:noFill/>
                </a:ln>
                <a:solidFill>
                  <a:srgbClr val="44546A"/>
                </a:solidFill>
                <a:effectLst/>
                <a:uLnTx/>
                <a:uFillTx/>
                <a:latin typeface="Calibri" panose="020F0502020204030204"/>
                <a:ea typeface="+mn-ea"/>
                <a:cs typeface="+mn-cs"/>
              </a:rPr>
              <a:t>LLM Fact Extraction for all sections of every document</a:t>
            </a:r>
            <a:endParaRPr kumimoji="0" sz="2400" b="0" i="0" u="none" strike="noStrike" kern="1200" cap="none" spc="0" normalizeH="0" baseline="0" noProof="0">
              <a:ln>
                <a:noFill/>
              </a:ln>
              <a:solidFill>
                <a:srgbClr val="44546A"/>
              </a:solidFill>
              <a:effectLst/>
              <a:uLnTx/>
              <a:uFillTx/>
              <a:latin typeface="Calibri" panose="020F0502020204030204"/>
              <a:ea typeface="+mn-ea"/>
              <a:cs typeface="+mn-cs"/>
            </a:endParaRPr>
          </a:p>
        </p:txBody>
      </p:sp>
      <p:sp>
        <p:nvSpPr>
          <p:cNvPr id="62" name="Google Shape;62;p14"/>
          <p:cNvSpPr txBox="1"/>
          <p:nvPr/>
        </p:nvSpPr>
        <p:spPr>
          <a:xfrm>
            <a:off x="105782" y="0"/>
            <a:ext cx="2815293" cy="2215951"/>
          </a:xfrm>
          <a:prstGeom prst="rect">
            <a:avLst/>
          </a:prstGeom>
          <a:noFill/>
          <a:ln>
            <a:noFill/>
          </a:ln>
        </p:spPr>
        <p:txBody>
          <a:bodyPr spcFirstLastPara="1" wrap="square" lIns="121900" tIns="121900" rIns="121900" bIns="12190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 sz="3200" b="1" i="0" u="none" strike="noStrike" kern="1200" cap="none" spc="0" normalizeH="0" baseline="0" noProof="0" dirty="0">
                <a:ln>
                  <a:noFill/>
                </a:ln>
                <a:solidFill>
                  <a:srgbClr val="44546A"/>
                </a:solidFill>
                <a:effectLst/>
                <a:uLnTx/>
                <a:uFillTx/>
                <a:latin typeface="Calibri" panose="020F0502020204030204"/>
                <a:ea typeface="+mn-ea"/>
                <a:cs typeface="+mn-cs"/>
              </a:rPr>
              <a:t>Bulk Processing of PDFs</a:t>
            </a:r>
            <a:br>
              <a:rPr kumimoji="0" lang="nl" sz="3200" b="1" i="0" u="none" strike="noStrike" kern="1200" cap="none" spc="0" normalizeH="0" baseline="0" noProof="0" dirty="0">
                <a:ln>
                  <a:noFill/>
                </a:ln>
                <a:solidFill>
                  <a:srgbClr val="44546A"/>
                </a:solidFill>
                <a:effectLst/>
                <a:uLnTx/>
                <a:uFillTx/>
                <a:latin typeface="Calibri" panose="020F0502020204030204"/>
                <a:ea typeface="+mn-ea"/>
                <a:cs typeface="+mn-cs"/>
              </a:rPr>
            </a:br>
            <a:r>
              <a:rPr kumimoji="0" lang="nl" sz="3200" b="1" i="0" u="none" strike="noStrike" kern="1200" cap="none" spc="0" normalizeH="0" baseline="0" noProof="0" dirty="0">
                <a:ln>
                  <a:noFill/>
                </a:ln>
                <a:solidFill>
                  <a:srgbClr val="44546A"/>
                </a:solidFill>
                <a:effectLst/>
                <a:uLnTx/>
                <a:uFillTx/>
                <a:latin typeface="Calibri" panose="020F0502020204030204"/>
                <a:ea typeface="+mn-ea"/>
                <a:cs typeface="+mn-cs"/>
              </a:rPr>
              <a:t>(Flask GUI)</a:t>
            </a:r>
            <a:endParaRPr kumimoji="0" sz="3200" b="1" i="0" u="none" strike="noStrike" kern="1200" cap="none" spc="0" normalizeH="0" baseline="0" noProof="0" dirty="0">
              <a:ln>
                <a:noFill/>
              </a:ln>
              <a:solidFill>
                <a:srgbClr val="44546A"/>
              </a:solidFill>
              <a:effectLst/>
              <a:uLnTx/>
              <a:uFillTx/>
              <a:latin typeface="Calibri" panose="020F0502020204030204"/>
              <a:ea typeface="+mn-ea"/>
              <a:cs typeface="+mn-cs"/>
            </a:endParaRPr>
          </a:p>
        </p:txBody>
      </p:sp>
      <p:sp>
        <p:nvSpPr>
          <p:cNvPr id="2" name="Slide Number Placeholder 1">
            <a:extLst>
              <a:ext uri="{FF2B5EF4-FFF2-40B4-BE49-F238E27FC236}">
                <a16:creationId xmlns:a16="http://schemas.microsoft.com/office/drawing/2014/main" id="{D305D444-F26A-B5B8-AE90-3A443FAF91AF}"/>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000000-1234-1234-1234-123412341234}" type="slidenum">
              <a:rPr kumimoji="0" lang="n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258432" y="79013"/>
            <a:ext cx="11360800" cy="763600"/>
          </a:xfrm>
          <a:prstGeom prst="rect">
            <a:avLst/>
          </a:prstGeom>
        </p:spPr>
        <p:txBody>
          <a:bodyPr spcFirstLastPara="1" vert="horz" wrap="square" lIns="121900" tIns="121900" rIns="121900" bIns="121900" rtlCol="0" anchor="t" anchorCtr="0">
            <a:normAutofit/>
          </a:bodyPr>
          <a:lstStyle/>
          <a:p>
            <a:pPr>
              <a:buSzPts val="990"/>
            </a:pPr>
            <a:r>
              <a:rPr lang="nl" sz="3200" b="1" dirty="0"/>
              <a:t>Example Extracted Fact </a:t>
            </a:r>
            <a:endParaRPr sz="3200" b="1" dirty="0"/>
          </a:p>
        </p:txBody>
      </p:sp>
      <p:pic>
        <p:nvPicPr>
          <p:cNvPr id="68" name="Google Shape;68;p15"/>
          <p:cNvPicPr preferRelativeResize="0"/>
          <p:nvPr/>
        </p:nvPicPr>
        <p:blipFill rotWithShape="1">
          <a:blip r:embed="rId3">
            <a:alphaModFix/>
          </a:blip>
          <a:srcRect t="1302" r="754"/>
          <a:stretch/>
        </p:blipFill>
        <p:spPr>
          <a:xfrm>
            <a:off x="615494" y="798674"/>
            <a:ext cx="10827300" cy="4199267"/>
          </a:xfrm>
          <a:prstGeom prst="rect">
            <a:avLst/>
          </a:prstGeom>
          <a:noFill/>
          <a:ln>
            <a:noFill/>
          </a:ln>
        </p:spPr>
      </p:pic>
      <p:sp>
        <p:nvSpPr>
          <p:cNvPr id="2" name="Slide Number Placeholder 1">
            <a:extLst>
              <a:ext uri="{FF2B5EF4-FFF2-40B4-BE49-F238E27FC236}">
                <a16:creationId xmlns:a16="http://schemas.microsoft.com/office/drawing/2014/main" id="{916C5FDC-50B1-BBC4-182E-99C29F9FABB6}"/>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000000-1234-1234-1234-123412341234}" type="slidenum">
              <a:rPr kumimoji="0" lang="n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6937BCFF-E6A5-350A-E09E-4D9695A009D4}"/>
              </a:ext>
            </a:extLst>
          </p:cNvPr>
          <p:cNvSpPr txBox="1"/>
          <p:nvPr/>
        </p:nvSpPr>
        <p:spPr>
          <a:xfrm>
            <a:off x="754224" y="5100961"/>
            <a:ext cx="3306161" cy="1477328"/>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Next steps: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Add</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additional</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metadata,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Review </a:t>
            </a: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by</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experts,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Add</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to</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GraphDB</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Experiment </a:t>
            </a: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with</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Graph</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)RAG</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97DE9-0587-9359-8CFF-CA403D4FAA90}"/>
              </a:ext>
            </a:extLst>
          </p:cNvPr>
          <p:cNvSpPr>
            <a:spLocks noGrp="1"/>
          </p:cNvSpPr>
          <p:nvPr>
            <p:ph type="title"/>
          </p:nvPr>
        </p:nvSpPr>
        <p:spPr/>
        <p:txBody>
          <a:bodyPr/>
          <a:lstStyle/>
          <a:p>
            <a:r>
              <a:rPr lang="nl-NL" dirty="0" err="1"/>
              <a:t>Find</a:t>
            </a:r>
            <a:r>
              <a:rPr lang="nl-NL" dirty="0"/>
              <a:t> </a:t>
            </a:r>
            <a:r>
              <a:rPr lang="nl-NL" dirty="0" err="1"/>
              <a:t>sequence</a:t>
            </a:r>
            <a:r>
              <a:rPr lang="nl-NL" dirty="0"/>
              <a:t> </a:t>
            </a:r>
            <a:r>
              <a:rPr lang="nl-NL" dirty="0" err="1"/>
              <a:t>for</a:t>
            </a:r>
            <a:r>
              <a:rPr lang="nl-NL" dirty="0"/>
              <a:t> B. taurus </a:t>
            </a:r>
            <a:r>
              <a:rPr lang="nl-NL" dirty="0" err="1"/>
              <a:t>Betalactoglobulin</a:t>
            </a:r>
            <a:endParaRPr lang="nl-NL" dirty="0"/>
          </a:p>
        </p:txBody>
      </p:sp>
      <p:sp>
        <p:nvSpPr>
          <p:cNvPr id="3" name="Content Placeholder 2">
            <a:extLst>
              <a:ext uri="{FF2B5EF4-FFF2-40B4-BE49-F238E27FC236}">
                <a16:creationId xmlns:a16="http://schemas.microsoft.com/office/drawing/2014/main" id="{DC5F82A7-FC1C-24A2-295E-10889D83FB05}"/>
              </a:ext>
            </a:extLst>
          </p:cNvPr>
          <p:cNvSpPr>
            <a:spLocks noGrp="1"/>
          </p:cNvSpPr>
          <p:nvPr>
            <p:ph idx="1"/>
          </p:nvPr>
        </p:nvSpPr>
        <p:spPr/>
        <p:txBody>
          <a:bodyPr/>
          <a:lstStyle/>
          <a:p>
            <a:pPr marL="0" indent="0">
              <a:buNone/>
            </a:pPr>
            <a:r>
              <a:rPr lang="nl-NL" dirty="0"/>
              <a:t>Database</a:t>
            </a:r>
          </a:p>
          <a:p>
            <a:pPr marL="0" indent="0">
              <a:buNone/>
            </a:pPr>
            <a:endParaRPr lang="nl-NL" dirty="0"/>
          </a:p>
          <a:p>
            <a:pPr>
              <a:buFontTx/>
              <a:buChar char="-"/>
            </a:pPr>
            <a:r>
              <a:rPr lang="nl-NL" dirty="0" err="1"/>
              <a:t>UniProt</a:t>
            </a:r>
            <a:r>
              <a:rPr lang="nl-NL" dirty="0"/>
              <a:t> (</a:t>
            </a:r>
            <a:r>
              <a:rPr lang="nl-NL" dirty="0">
                <a:hlinkClick r:id="rId2"/>
              </a:rPr>
              <a:t>https://www.uniprot.org/</a:t>
            </a:r>
            <a:r>
              <a:rPr lang="nl-NL" dirty="0"/>
              <a:t>)</a:t>
            </a:r>
          </a:p>
          <a:p>
            <a:pPr>
              <a:buFontTx/>
              <a:buChar char="-"/>
            </a:pPr>
            <a:endParaRPr lang="nl-NL" dirty="0"/>
          </a:p>
          <a:p>
            <a:pPr>
              <a:buFontTx/>
              <a:buChar char="-"/>
            </a:pPr>
            <a:r>
              <a:rPr lang="nl-NL" dirty="0"/>
              <a:t>Run </a:t>
            </a:r>
            <a:r>
              <a:rPr lang="nl-NL" dirty="0" err="1"/>
              <a:t>prediction</a:t>
            </a:r>
            <a:r>
              <a:rPr lang="nl-NL" dirty="0"/>
              <a:t> </a:t>
            </a:r>
            <a:r>
              <a:rPr lang="nl-NL" dirty="0" err="1"/>
              <a:t>for</a:t>
            </a:r>
            <a:r>
              <a:rPr lang="nl-NL" dirty="0"/>
              <a:t> 3D in </a:t>
            </a:r>
            <a:r>
              <a:rPr lang="nl-NL" dirty="0" err="1"/>
              <a:t>AlphaFold</a:t>
            </a:r>
            <a:r>
              <a:rPr lang="nl-NL" dirty="0"/>
              <a:t> Server (</a:t>
            </a:r>
            <a:r>
              <a:rPr lang="nl-NL" sz="2800" dirty="0">
                <a:hlinkClick r:id="rId3"/>
              </a:rPr>
              <a:t>https://alphafoldserver.com/</a:t>
            </a:r>
            <a:r>
              <a:rPr lang="nl-NL" dirty="0"/>
              <a:t>)</a:t>
            </a:r>
          </a:p>
          <a:p>
            <a:pPr marL="0" indent="0">
              <a:buNone/>
            </a:pPr>
            <a:endParaRPr lang="nl-NL" dirty="0"/>
          </a:p>
        </p:txBody>
      </p:sp>
      <p:sp>
        <p:nvSpPr>
          <p:cNvPr id="4" name="Date Placeholder 3">
            <a:extLst>
              <a:ext uri="{FF2B5EF4-FFF2-40B4-BE49-F238E27FC236}">
                <a16:creationId xmlns:a16="http://schemas.microsoft.com/office/drawing/2014/main" id="{CA1AD8CB-9889-F78E-35BD-A1EFC86F43EE}"/>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26/27 Feb. 2025</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F9DEE421-6256-F7A8-7C88-CCFD53F53B52}"/>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AInTox</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7DD5DB31-8E4F-FBB6-FD69-CB302C93362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003872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close-up of a dna molecule&#10;&#10;Description automatically generated">
            <a:extLst>
              <a:ext uri="{FF2B5EF4-FFF2-40B4-BE49-F238E27FC236}">
                <a16:creationId xmlns:a16="http://schemas.microsoft.com/office/drawing/2014/main" id="{70EA0379-80AD-8D94-4472-02AB7F32CF01}"/>
              </a:ext>
            </a:extLst>
          </p:cNvPr>
          <p:cNvPicPr>
            <a:picLocks noGrp="1" noChangeAspect="1"/>
          </p:cNvPicPr>
          <p:nvPr>
            <p:ph idx="1"/>
          </p:nvPr>
        </p:nvPicPr>
        <p:blipFill>
          <a:blip r:embed="rId2"/>
          <a:srcRect l="9648" t="6960" r="13593" b="10058"/>
          <a:stretch/>
        </p:blipFill>
        <p:spPr>
          <a:xfrm>
            <a:off x="648176" y="338739"/>
            <a:ext cx="6780848" cy="4966434"/>
          </a:xfrm>
          <a:prstGeom prst="rect">
            <a:avLst/>
          </a:prstGeom>
        </p:spPr>
      </p:pic>
      <p:sp>
        <p:nvSpPr>
          <p:cNvPr id="6" name="TextBox 5">
            <a:extLst>
              <a:ext uri="{FF2B5EF4-FFF2-40B4-BE49-F238E27FC236}">
                <a16:creationId xmlns:a16="http://schemas.microsoft.com/office/drawing/2014/main" id="{E4F3AB39-F6B3-BF1C-BF06-C6498DFB0864}"/>
              </a:ext>
            </a:extLst>
          </p:cNvPr>
          <p:cNvSpPr txBox="1"/>
          <p:nvPr/>
        </p:nvSpPr>
        <p:spPr>
          <a:xfrm>
            <a:off x="397764" y="272534"/>
            <a:ext cx="6245352"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600" b="1" i="0" u="none" strike="noStrike" kern="1200" cap="none" spc="0" normalizeH="0" baseline="0" noProof="0" dirty="0">
                <a:ln>
                  <a:noFill/>
                </a:ln>
                <a:solidFill>
                  <a:prstClr val="black"/>
                </a:solidFill>
                <a:effectLst/>
                <a:uLnTx/>
                <a:uFillTx/>
                <a:latin typeface="Calibri" panose="020F0502020204030204"/>
                <a:ea typeface="+mn-ea"/>
                <a:cs typeface="+mn-cs"/>
              </a:rPr>
              <a:t>P02754 · LACB_BOVIN</a:t>
            </a:r>
          </a:p>
        </p:txBody>
      </p:sp>
      <p:pic>
        <p:nvPicPr>
          <p:cNvPr id="7" name="Picture 6">
            <a:extLst>
              <a:ext uri="{FF2B5EF4-FFF2-40B4-BE49-F238E27FC236}">
                <a16:creationId xmlns:a16="http://schemas.microsoft.com/office/drawing/2014/main" id="{C7EAFC40-9B0E-46B1-5B64-A5EC1A28455D}"/>
              </a:ext>
            </a:extLst>
          </p:cNvPr>
          <p:cNvPicPr>
            <a:picLocks noChangeAspect="1"/>
          </p:cNvPicPr>
          <p:nvPr/>
        </p:nvPicPr>
        <p:blipFill>
          <a:blip r:embed="rId3"/>
          <a:stretch>
            <a:fillRect/>
          </a:stretch>
        </p:blipFill>
        <p:spPr>
          <a:xfrm>
            <a:off x="2209800" y="5540627"/>
            <a:ext cx="7772400" cy="974557"/>
          </a:xfrm>
          <a:prstGeom prst="rect">
            <a:avLst/>
          </a:prstGeom>
        </p:spPr>
      </p:pic>
      <p:sp>
        <p:nvSpPr>
          <p:cNvPr id="8" name="Bent Arrow 7">
            <a:extLst>
              <a:ext uri="{FF2B5EF4-FFF2-40B4-BE49-F238E27FC236}">
                <a16:creationId xmlns:a16="http://schemas.microsoft.com/office/drawing/2014/main" id="{DB2F8FDB-7889-7DAC-5112-B04A354E4ABB}"/>
              </a:ext>
            </a:extLst>
          </p:cNvPr>
          <p:cNvSpPr/>
          <p:nvPr/>
        </p:nvSpPr>
        <p:spPr>
          <a:xfrm rot="2467651" flipH="1">
            <a:off x="6267640" y="2980890"/>
            <a:ext cx="1049147" cy="2333336"/>
          </a:xfrm>
          <a:prstGeom prst="ben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 name="Date Placeholder 1">
            <a:extLst>
              <a:ext uri="{FF2B5EF4-FFF2-40B4-BE49-F238E27FC236}">
                <a16:creationId xmlns:a16="http://schemas.microsoft.com/office/drawing/2014/main" id="{27C3D87A-F5C2-903F-DB3F-9A34032CD947}"/>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26/27 Feb. 2025</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Footer Placeholder 2">
            <a:extLst>
              <a:ext uri="{FF2B5EF4-FFF2-40B4-BE49-F238E27FC236}">
                <a16:creationId xmlns:a16="http://schemas.microsoft.com/office/drawing/2014/main" id="{359BBC0A-9D0E-AF7E-41BD-311E197686BA}"/>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AInTox</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Slide Number Placeholder 4">
            <a:extLst>
              <a:ext uri="{FF2B5EF4-FFF2-40B4-BE49-F238E27FC236}">
                <a16:creationId xmlns:a16="http://schemas.microsoft.com/office/drawing/2014/main" id="{8F531B4C-871A-BC78-EAC4-F6D0944B2A95}"/>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45058" name="Picture 2" descr="AlphaFold 3.0: An Enhanced Version of the AI Protein Prediction Tool -  Omics tutorials">
            <a:extLst>
              <a:ext uri="{FF2B5EF4-FFF2-40B4-BE49-F238E27FC236}">
                <a16:creationId xmlns:a16="http://schemas.microsoft.com/office/drawing/2014/main" id="{688D91FF-2061-0701-B55D-4FB407562AC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54709" y="2900594"/>
            <a:ext cx="3581400" cy="20136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23721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a:extLst>
            <a:ext uri="{FF2B5EF4-FFF2-40B4-BE49-F238E27FC236}">
              <a16:creationId xmlns:a16="http://schemas.microsoft.com/office/drawing/2014/main" id="{D471DD72-3D8F-D2D1-14F2-C09A8C40D9F1}"/>
            </a:ext>
          </a:extLst>
        </p:cNvPr>
        <p:cNvGrpSpPr/>
        <p:nvPr/>
      </p:nvGrpSpPr>
      <p:grpSpPr>
        <a:xfrm>
          <a:off x="0" y="0"/>
          <a:ext cx="0" cy="0"/>
          <a:chOff x="0" y="0"/>
          <a:chExt cx="0" cy="0"/>
        </a:xfrm>
      </p:grpSpPr>
      <p:sp>
        <p:nvSpPr>
          <p:cNvPr id="16" name="Rectangle 15">
            <a:extLst>
              <a:ext uri="{FF2B5EF4-FFF2-40B4-BE49-F238E27FC236}">
                <a16:creationId xmlns:a16="http://schemas.microsoft.com/office/drawing/2014/main" id="{1061186A-B5A4-7A42-59C8-77CB4564A8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Picture 6" descr="Typebar ready to print a question mark">
            <a:extLst>
              <a:ext uri="{FF2B5EF4-FFF2-40B4-BE49-F238E27FC236}">
                <a16:creationId xmlns:a16="http://schemas.microsoft.com/office/drawing/2014/main" id="{3742721A-9BD5-ECA3-D1F5-5830B01B55B5}"/>
              </a:ext>
            </a:extLst>
          </p:cNvPr>
          <p:cNvPicPr>
            <a:picLocks noChangeAspect="1"/>
          </p:cNvPicPr>
          <p:nvPr/>
        </p:nvPicPr>
        <p:blipFill rotWithShape="1">
          <a:blip r:embed="rId2">
            <a:alphaModFix amt="50000"/>
          </a:blip>
          <a:srcRect t="12410" b="3320"/>
          <a:stretch/>
        </p:blipFill>
        <p:spPr>
          <a:xfrm>
            <a:off x="20" y="1"/>
            <a:ext cx="12191980" cy="6857999"/>
          </a:xfrm>
          <a:prstGeom prst="rect">
            <a:avLst/>
          </a:prstGeom>
        </p:spPr>
      </p:pic>
      <p:sp>
        <p:nvSpPr>
          <p:cNvPr id="4" name="Title 3">
            <a:extLst>
              <a:ext uri="{FF2B5EF4-FFF2-40B4-BE49-F238E27FC236}">
                <a16:creationId xmlns:a16="http://schemas.microsoft.com/office/drawing/2014/main" id="{D795D3BF-BA08-DDDA-F7B5-ABDB579069D6}"/>
              </a:ext>
            </a:extLst>
          </p:cNvPr>
          <p:cNvSpPr>
            <a:spLocks noGrp="1"/>
          </p:cNvSpPr>
          <p:nvPr>
            <p:ph type="ctrTitle"/>
          </p:nvPr>
        </p:nvSpPr>
        <p:spPr>
          <a:xfrm>
            <a:off x="1524000" y="1484243"/>
            <a:ext cx="9144000" cy="1186915"/>
          </a:xfrm>
        </p:spPr>
        <p:txBody>
          <a:bodyPr>
            <a:normAutofit fontScale="90000"/>
          </a:bodyPr>
          <a:lstStyle/>
          <a:p>
            <a:r>
              <a:rPr lang="en-US" dirty="0">
                <a:solidFill>
                  <a:srgbClr val="FFFFFF"/>
                </a:solidFill>
              </a:rPr>
              <a:t>What are foundation models?</a:t>
            </a:r>
          </a:p>
        </p:txBody>
      </p:sp>
      <p:sp>
        <p:nvSpPr>
          <p:cNvPr id="2" name="Date Placeholder 1">
            <a:extLst>
              <a:ext uri="{FF2B5EF4-FFF2-40B4-BE49-F238E27FC236}">
                <a16:creationId xmlns:a16="http://schemas.microsoft.com/office/drawing/2014/main" id="{C3727D70-3C52-1C9F-F876-F2EC1D7E1B5C}"/>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rPr>
              <a:t>26/27 Feb. 2025</a:t>
            </a:r>
            <a:endParaRPr kumimoji="0" lang="nl-NL"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endParaRPr>
          </a:p>
        </p:txBody>
      </p:sp>
      <p:sp>
        <p:nvSpPr>
          <p:cNvPr id="3" name="Footer Placeholder 2">
            <a:extLst>
              <a:ext uri="{FF2B5EF4-FFF2-40B4-BE49-F238E27FC236}">
                <a16:creationId xmlns:a16="http://schemas.microsoft.com/office/drawing/2014/main" id="{9331198B-C388-2305-3E62-5BC003521F9D}"/>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rPr>
              <a:t>AInTox</a:t>
            </a:r>
            <a:endParaRPr kumimoji="0" lang="nl-NL"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endParaRPr>
          </a:p>
        </p:txBody>
      </p:sp>
      <p:sp>
        <p:nvSpPr>
          <p:cNvPr id="5" name="Slide Number Placeholder 4">
            <a:extLst>
              <a:ext uri="{FF2B5EF4-FFF2-40B4-BE49-F238E27FC236}">
                <a16:creationId xmlns:a16="http://schemas.microsoft.com/office/drawing/2014/main" id="{4E2DF6B0-CC69-ADBF-0D97-4BFEC59C52E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white">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nl-NL"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82205619"/>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993" name="Rectangle 41992">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74B07FE-517C-7632-9127-511CCDDE0AA5}"/>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dirty="0">
                <a:solidFill>
                  <a:schemeClr val="bg1"/>
                </a:solidFill>
                <a:latin typeface="+mj-lt"/>
                <a:ea typeface="+mj-ea"/>
                <a:cs typeface="+mj-cs"/>
              </a:rPr>
              <a:t>Foundation model definition</a:t>
            </a:r>
          </a:p>
        </p:txBody>
      </p:sp>
      <p:pic>
        <p:nvPicPr>
          <p:cNvPr id="41988" name="Picture 4" descr="Foundation Models">
            <a:extLst>
              <a:ext uri="{FF2B5EF4-FFF2-40B4-BE49-F238E27FC236}">
                <a16:creationId xmlns:a16="http://schemas.microsoft.com/office/drawing/2014/main" id="{ABB14C08-A015-FA48-DE4B-B8A41777CBD8}"/>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52784" y="256674"/>
            <a:ext cx="10843867" cy="6099676"/>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a:extLst>
              <a:ext uri="{FF2B5EF4-FFF2-40B4-BE49-F238E27FC236}">
                <a16:creationId xmlns:a16="http://schemas.microsoft.com/office/drawing/2014/main" id="{F5EFB2D0-0A9A-7EB6-0D68-8CDBD19427F7}"/>
              </a:ext>
            </a:extLst>
          </p:cNvPr>
          <p:cNvSpPr>
            <a:spLocks noGrp="1"/>
          </p:cNvSpPr>
          <p:nvPr>
            <p:ph type="sldNum" sz="quarter" idx="10"/>
          </p:nvPr>
        </p:nvSpPr>
        <p:spPr>
          <a:xfrm>
            <a:off x="8610600" y="6356350"/>
            <a:ext cx="2743200" cy="365125"/>
          </a:xfrm>
        </p:spPr>
        <p:txBody>
          <a:bodyPr vert="horz" lIns="91440" tIns="45720" rIns="91440" bIns="45720" rtlCol="0" anchor="ct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BD3CF4B8-FD15-4FC4-80D3-C9F53E2BB92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9</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71245ADD-1ADF-F399-C362-317B92BBBA17}"/>
              </a:ext>
            </a:extLst>
          </p:cNvPr>
          <p:cNvSpPr txBox="1"/>
          <p:nvPr/>
        </p:nvSpPr>
        <p:spPr>
          <a:xfrm>
            <a:off x="68376" y="6488668"/>
            <a:ext cx="609361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https</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a:t>
            </a: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viso.ai</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a:t>
            </a: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deep-learning</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/foundation-</a:t>
            </a: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models</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spTree>
    <p:extLst>
      <p:ext uri="{BB962C8B-B14F-4D97-AF65-F5344CB8AC3E}">
        <p14:creationId xmlns:p14="http://schemas.microsoft.com/office/powerpoint/2010/main" val="46414525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2_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Kantoorthema">
  <a:themeElements>
    <a:clrScheme name="Kantoor">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Kantoor">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0</TotalTime>
  <Words>5105</Words>
  <Application>Microsoft Office PowerPoint</Application>
  <PresentationFormat>Widescreen</PresentationFormat>
  <Paragraphs>526</Paragraphs>
  <Slides>57</Slides>
  <Notes>22</Notes>
  <HiddenSlides>0</HiddenSlides>
  <MMClips>0</MMClips>
  <ScaleCrop>false</ScaleCrop>
  <HeadingPairs>
    <vt:vector size="6" baseType="variant">
      <vt:variant>
        <vt:lpstr>Fonts Used</vt:lpstr>
      </vt:variant>
      <vt:variant>
        <vt:i4>16</vt:i4>
      </vt:variant>
      <vt:variant>
        <vt:lpstr>Theme</vt:lpstr>
      </vt:variant>
      <vt:variant>
        <vt:i4>4</vt:i4>
      </vt:variant>
      <vt:variant>
        <vt:lpstr>Slide Titles</vt:lpstr>
      </vt:variant>
      <vt:variant>
        <vt:i4>57</vt:i4>
      </vt:variant>
    </vt:vector>
  </HeadingPairs>
  <TitlesOfParts>
    <vt:vector size="77" baseType="lpstr">
      <vt:lpstr>-apple-system</vt:lpstr>
      <vt:lpstr>Aptos</vt:lpstr>
      <vt:lpstr>Aptos Display</vt:lpstr>
      <vt:lpstr>Aptos Narrow</vt:lpstr>
      <vt:lpstr>Arial</vt:lpstr>
      <vt:lpstr>Arial Narrow</vt:lpstr>
      <vt:lpstr>Calibri</vt:lpstr>
      <vt:lpstr>Calibri Light</vt:lpstr>
      <vt:lpstr>Helvetica</vt:lpstr>
      <vt:lpstr>Menlo</vt:lpstr>
      <vt:lpstr>Proxima Nova</vt:lpstr>
      <vt:lpstr>Roboto</vt:lpstr>
      <vt:lpstr>Times New Roman</vt:lpstr>
      <vt:lpstr>Ubuntu Mono</vt:lpstr>
      <vt:lpstr>Verdana</vt:lpstr>
      <vt:lpstr>Wingdings</vt:lpstr>
      <vt:lpstr>Office Theme</vt:lpstr>
      <vt:lpstr>2_Office Theme</vt:lpstr>
      <vt:lpstr>Kantoorthema</vt:lpstr>
      <vt:lpstr>Simple Light</vt:lpstr>
      <vt:lpstr>ECHA Course on Artificial Intelligence for Chemical Risk Assessment  Lecture 3; Foundation Models  Panagiotis (Panos) Karamertzanis, PhD; Michael Liem, PhD;  (Marc Teunis, PhD;) Coert van Gemeren, PhD</vt:lpstr>
      <vt:lpstr>Lecture 3; Foundation Models </vt:lpstr>
      <vt:lpstr>Lecture 3 –  Contents</vt:lpstr>
      <vt:lpstr>Nobel prize (Chemistry),  October 2024</vt:lpstr>
      <vt:lpstr>Analysing protein structures</vt:lpstr>
      <vt:lpstr>Find sequence for B. taurus Betalactoglobulin</vt:lpstr>
      <vt:lpstr>PowerPoint Presentation</vt:lpstr>
      <vt:lpstr>What are foundation models?</vt:lpstr>
      <vt:lpstr>Foundation model definition</vt:lpstr>
      <vt:lpstr>Examples of Foundation Models</vt:lpstr>
      <vt:lpstr>PowerPoint Presentation</vt:lpstr>
      <vt:lpstr>PowerPoint Presentation</vt:lpstr>
      <vt:lpstr>How to train your … LLM</vt:lpstr>
      <vt:lpstr>What is needed to build and LLM?</vt:lpstr>
      <vt:lpstr>Training data</vt:lpstr>
      <vt:lpstr>PowerPoint Presentation</vt:lpstr>
      <vt:lpstr>PowerPoint Presentation</vt:lpstr>
      <vt:lpstr>PowerPoint Presentation</vt:lpstr>
      <vt:lpstr>Embeddings</vt:lpstr>
      <vt:lpstr>Language ‘concepts’ representations (high dimensional data representation</vt:lpstr>
      <vt:lpstr>Attention</vt:lpstr>
      <vt:lpstr>Attention</vt:lpstr>
      <vt:lpstr>PowerPoint Presentation</vt:lpstr>
      <vt:lpstr>Foundation models in medical biology and healthcare</vt:lpstr>
      <vt:lpstr>Case study</vt:lpstr>
      <vt:lpstr>Contrastive learning</vt:lpstr>
      <vt:lpstr>Latent data space / internal representation of observed data</vt:lpstr>
      <vt:lpstr>Contrastive learning latent space (pre – training)</vt:lpstr>
      <vt:lpstr>Contrastive learning latent space (post – training)</vt:lpstr>
      <vt:lpstr>Apply contrastive learning to medical images</vt:lpstr>
      <vt:lpstr>Medical Imaging (TPM) – histopathology</vt:lpstr>
      <vt:lpstr>We can do the same for compounds</vt:lpstr>
      <vt:lpstr>Conditional predictions from VAE model (output)</vt:lpstr>
      <vt:lpstr>Predicting hazard based on structure; QSAR</vt:lpstr>
      <vt:lpstr>Conditional VAE; drug design</vt:lpstr>
      <vt:lpstr>QSAR – quatitative structure-activity relationships</vt:lpstr>
      <vt:lpstr>PowerPoint Presentation</vt:lpstr>
      <vt:lpstr>Overview</vt:lpstr>
      <vt:lpstr>PowerPoint Presentation</vt:lpstr>
      <vt:lpstr>Contrastive learning for chemical safety</vt:lpstr>
      <vt:lpstr>Molecular embeddings; beyond Morgan fingerprints</vt:lpstr>
      <vt:lpstr>Supporting AOP construction and evidence synthesis</vt:lpstr>
      <vt:lpstr>Artificial Intelligence; second conceptual pillar in ONTOX</vt:lpstr>
      <vt:lpstr>The ONTOX project; data collection</vt:lpstr>
      <vt:lpstr>Intelligent process automation (IPA) for data extraction  from literature</vt:lpstr>
      <vt:lpstr>AI for information extraction; solving FAIR in Tox?</vt:lpstr>
      <vt:lpstr>Case studies in this talk</vt:lpstr>
      <vt:lpstr>Case 1; Information extraction with en-tox spaCy model</vt:lpstr>
      <vt:lpstr>Reconstructing a liver AOP</vt:lpstr>
      <vt:lpstr>Case 2; Adding LLMs to the mix</vt:lpstr>
      <vt:lpstr>Retrieval-Augmented Generation (RAG)</vt:lpstr>
      <vt:lpstr>Facilitating evidence review for AOP building with RAG</vt:lpstr>
      <vt:lpstr>Evaluating retrieval performance with experts</vt:lpstr>
      <vt:lpstr>Case 3; Building a graph database of toxicological facts with LLMs  </vt:lpstr>
      <vt:lpstr>Pipeline; document processing, fact extraction and storage</vt:lpstr>
      <vt:lpstr>PowerPoint Presentation</vt:lpstr>
      <vt:lpstr>Example Extracted Fact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Marc Teunis</dc:creator>
  <cp:lastModifiedBy>Coert van Gemeren</cp:lastModifiedBy>
  <cp:revision>1</cp:revision>
  <dcterms:created xsi:type="dcterms:W3CDTF">2025-02-07T09:46:15Z</dcterms:created>
  <dcterms:modified xsi:type="dcterms:W3CDTF">2025-05-19T13:11:05Z</dcterms:modified>
</cp:coreProperties>
</file>